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74" r:id="rId5"/>
  </p:sldMasterIdLst>
  <p:notesMasterIdLst>
    <p:notesMasterId r:id="rId37"/>
  </p:notesMasterIdLst>
  <p:sldIdLst>
    <p:sldId id="350" r:id="rId6"/>
    <p:sldId id="372" r:id="rId7"/>
    <p:sldId id="278" r:id="rId8"/>
    <p:sldId id="351" r:id="rId9"/>
    <p:sldId id="373" r:id="rId10"/>
    <p:sldId id="376" r:id="rId11"/>
    <p:sldId id="375" r:id="rId12"/>
    <p:sldId id="374" r:id="rId13"/>
    <p:sldId id="352" r:id="rId14"/>
    <p:sldId id="353" r:id="rId15"/>
    <p:sldId id="354" r:id="rId16"/>
    <p:sldId id="356" r:id="rId17"/>
    <p:sldId id="358" r:id="rId18"/>
    <p:sldId id="359" r:id="rId19"/>
    <p:sldId id="361" r:id="rId20"/>
    <p:sldId id="382" r:id="rId21"/>
    <p:sldId id="386" r:id="rId22"/>
    <p:sldId id="385" r:id="rId23"/>
    <p:sldId id="389" r:id="rId24"/>
    <p:sldId id="390" r:id="rId25"/>
    <p:sldId id="384" r:id="rId26"/>
    <p:sldId id="383" r:id="rId27"/>
    <p:sldId id="380" r:id="rId28"/>
    <p:sldId id="381" r:id="rId29"/>
    <p:sldId id="379" r:id="rId30"/>
    <p:sldId id="365" r:id="rId31"/>
    <p:sldId id="364" r:id="rId32"/>
    <p:sldId id="387" r:id="rId33"/>
    <p:sldId id="377" r:id="rId34"/>
    <p:sldId id="388" r:id="rId35"/>
    <p:sldId id="37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00" userDrawn="1">
          <p15:clr>
            <a:srgbClr val="A4A3A4"/>
          </p15:clr>
        </p15:guide>
        <p15:guide id="3" orient="horz" pos="744" userDrawn="1">
          <p15:clr>
            <a:srgbClr val="A4A3A4"/>
          </p15:clr>
        </p15:guide>
        <p15:guide id="4" pos="456" userDrawn="1">
          <p15:clr>
            <a:srgbClr val="A4A3A4"/>
          </p15:clr>
        </p15:guide>
        <p15:guide id="5" orient="horz" pos="17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53F"/>
    <a:srgbClr val="4D4D4C"/>
    <a:srgbClr val="FDA31B"/>
    <a:srgbClr val="222222"/>
    <a:srgbClr val="6B002A"/>
    <a:srgbClr val="761426"/>
    <a:srgbClr val="00A3AF"/>
    <a:srgbClr val="F05181"/>
    <a:srgbClr val="06A3AE"/>
    <a:srgbClr val="0B25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0A11E7-8B28-4A90-BEA0-2A1FE0B0707E}" v="42" dt="2026-03-16T21:31:14.8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7" autoAdjust="0"/>
    <p:restoredTop sz="86441" autoAdjust="0"/>
  </p:normalViewPr>
  <p:slideViewPr>
    <p:cSldViewPr snapToGrid="0" snapToObjects="1">
      <p:cViewPr varScale="1">
        <p:scale>
          <a:sx n="78" d="100"/>
          <a:sy n="78" d="100"/>
        </p:scale>
        <p:origin x="120" y="882"/>
      </p:cViewPr>
      <p:guideLst>
        <p:guide orient="horz" pos="600"/>
        <p:guide orient="horz" pos="744"/>
        <p:guide pos="456"/>
        <p:guide orient="horz" pos="1752"/>
      </p:guideLst>
    </p:cSldViewPr>
  </p:slideViewPr>
  <p:outlineViewPr>
    <p:cViewPr>
      <p:scale>
        <a:sx n="33" d="100"/>
        <a:sy n="33" d="100"/>
      </p:scale>
      <p:origin x="0" y="-2100"/>
    </p:cViewPr>
  </p:outlin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ny Snow" userId="7c0976d93679c770" providerId="LiveId" clId="{3A14ADA1-C92A-4C1C-A51B-DDC23BE4C1AE}"/>
    <pc:docChg chg="undo custSel modSld">
      <pc:chgData name="Danny Snow" userId="7c0976d93679c770" providerId="LiveId" clId="{3A14ADA1-C92A-4C1C-A51B-DDC23BE4C1AE}" dt="2026-03-11T17:58:30.842" v="3440" actId="20577"/>
      <pc:docMkLst>
        <pc:docMk/>
      </pc:docMkLst>
      <pc:sldChg chg="modNotesTx">
        <pc:chgData name="Danny Snow" userId="7c0976d93679c770" providerId="LiveId" clId="{3A14ADA1-C92A-4C1C-A51B-DDC23BE4C1AE}" dt="2026-03-11T17:56:51.981" v="3391" actId="20577"/>
        <pc:sldMkLst>
          <pc:docMk/>
          <pc:sldMk cId="2948186125" sldId="278"/>
        </pc:sldMkLst>
      </pc:sldChg>
      <pc:sldChg chg="modNotesTx">
        <pc:chgData name="Danny Snow" userId="7c0976d93679c770" providerId="LiveId" clId="{3A14ADA1-C92A-4C1C-A51B-DDC23BE4C1AE}" dt="2026-03-09T20:49:55.702" v="2362" actId="6549"/>
        <pc:sldMkLst>
          <pc:docMk/>
          <pc:sldMk cId="1364591427" sldId="350"/>
        </pc:sldMkLst>
      </pc:sldChg>
      <pc:sldChg chg="modNotesTx">
        <pc:chgData name="Danny Snow" userId="7c0976d93679c770" providerId="LiveId" clId="{3A14ADA1-C92A-4C1C-A51B-DDC23BE4C1AE}" dt="2026-03-11T17:58:30.842" v="3440" actId="20577"/>
        <pc:sldMkLst>
          <pc:docMk/>
          <pc:sldMk cId="117861462" sldId="351"/>
        </pc:sldMkLst>
      </pc:sldChg>
      <pc:sldChg chg="modNotesTx">
        <pc:chgData name="Danny Snow" userId="7c0976d93679c770" providerId="LiveId" clId="{3A14ADA1-C92A-4C1C-A51B-DDC23BE4C1AE}" dt="2026-03-08T05:03:28.298" v="1908" actId="20577"/>
        <pc:sldMkLst>
          <pc:docMk/>
          <pc:sldMk cId="3620812844" sldId="352"/>
        </pc:sldMkLst>
      </pc:sldChg>
      <pc:sldChg chg="modNotesTx">
        <pc:chgData name="Danny Snow" userId="7c0976d93679c770" providerId="LiveId" clId="{3A14ADA1-C92A-4C1C-A51B-DDC23BE4C1AE}" dt="2026-03-08T05:05:42.198" v="1944" actId="6549"/>
        <pc:sldMkLst>
          <pc:docMk/>
          <pc:sldMk cId="996385200" sldId="353"/>
        </pc:sldMkLst>
      </pc:sldChg>
      <pc:sldChg chg="modNotesTx">
        <pc:chgData name="Danny Snow" userId="7c0976d93679c770" providerId="LiveId" clId="{3A14ADA1-C92A-4C1C-A51B-DDC23BE4C1AE}" dt="2026-03-08T05:24:54.537" v="2350" actId="20577"/>
        <pc:sldMkLst>
          <pc:docMk/>
          <pc:sldMk cId="2365958356" sldId="354"/>
        </pc:sldMkLst>
      </pc:sldChg>
      <pc:sldChg chg="modNotesTx">
        <pc:chgData name="Danny Snow" userId="7c0976d93679c770" providerId="LiveId" clId="{3A14ADA1-C92A-4C1C-A51B-DDC23BE4C1AE}" dt="2026-03-08T05:07:25.888" v="2027" actId="20577"/>
        <pc:sldMkLst>
          <pc:docMk/>
          <pc:sldMk cId="3076598596" sldId="356"/>
        </pc:sldMkLst>
      </pc:sldChg>
      <pc:sldChg chg="modNotesTx">
        <pc:chgData name="Danny Snow" userId="7c0976d93679c770" providerId="LiveId" clId="{3A14ADA1-C92A-4C1C-A51B-DDC23BE4C1AE}" dt="2026-03-09T22:16:00.930" v="2927" actId="20577"/>
        <pc:sldMkLst>
          <pc:docMk/>
          <pc:sldMk cId="321393967" sldId="358"/>
        </pc:sldMkLst>
      </pc:sldChg>
      <pc:sldChg chg="modNotesTx">
        <pc:chgData name="Danny Snow" userId="7c0976d93679c770" providerId="LiveId" clId="{3A14ADA1-C92A-4C1C-A51B-DDC23BE4C1AE}" dt="2026-03-11T17:55:00.269" v="3338" actId="20577"/>
        <pc:sldMkLst>
          <pc:docMk/>
          <pc:sldMk cId="3979389381" sldId="372"/>
        </pc:sldMkLst>
      </pc:sldChg>
      <pc:sldChg chg="modNotesTx">
        <pc:chgData name="Danny Snow" userId="7c0976d93679c770" providerId="LiveId" clId="{3A14ADA1-C92A-4C1C-A51B-DDC23BE4C1AE}" dt="2026-03-09T21:09:59.442" v="2879" actId="20577"/>
        <pc:sldMkLst>
          <pc:docMk/>
          <pc:sldMk cId="1877418636" sldId="373"/>
        </pc:sldMkLst>
      </pc:sldChg>
      <pc:sldChg chg="modSp mod modNotesTx">
        <pc:chgData name="Danny Snow" userId="7c0976d93679c770" providerId="LiveId" clId="{3A14ADA1-C92A-4C1C-A51B-DDC23BE4C1AE}" dt="2026-03-09T21:14:19.873" v="2895" actId="6549"/>
        <pc:sldMkLst>
          <pc:docMk/>
          <pc:sldMk cId="687386507" sldId="374"/>
        </pc:sldMkLst>
        <pc:spChg chg="mod">
          <ac:chgData name="Danny Snow" userId="7c0976d93679c770" providerId="LiveId" clId="{3A14ADA1-C92A-4C1C-A51B-DDC23BE4C1AE}" dt="2026-03-09T21:14:19.873" v="2895" actId="6549"/>
          <ac:spMkLst>
            <pc:docMk/>
            <pc:sldMk cId="687386507" sldId="374"/>
            <ac:spMk id="8" creationId="{40289084-CB31-97E4-B836-0B07239A9BB3}"/>
          </ac:spMkLst>
        </pc:spChg>
      </pc:sldChg>
      <pc:sldChg chg="modNotesTx">
        <pc:chgData name="Danny Snow" userId="7c0976d93679c770" providerId="LiveId" clId="{3A14ADA1-C92A-4C1C-A51B-DDC23BE4C1AE}" dt="2026-02-17T22:06:48.025" v="1335" actId="20577"/>
        <pc:sldMkLst>
          <pc:docMk/>
          <pc:sldMk cId="2260092591" sldId="382"/>
        </pc:sldMkLst>
      </pc:sldChg>
      <pc:sldChg chg="modNotesTx">
        <pc:chgData name="Danny Snow" userId="7c0976d93679c770" providerId="LiveId" clId="{3A14ADA1-C92A-4C1C-A51B-DDC23BE4C1AE}" dt="2026-03-08T05:18:47.333" v="2248" actId="20577"/>
        <pc:sldMkLst>
          <pc:docMk/>
          <pc:sldMk cId="2794141118" sldId="383"/>
        </pc:sldMkLst>
      </pc:sldChg>
      <pc:sldChg chg="modNotesTx">
        <pc:chgData name="Danny Snow" userId="7c0976d93679c770" providerId="LiveId" clId="{3A14ADA1-C92A-4C1C-A51B-DDC23BE4C1AE}" dt="2026-02-17T22:09:11.697" v="1390" actId="6549"/>
        <pc:sldMkLst>
          <pc:docMk/>
          <pc:sldMk cId="2177481953" sldId="385"/>
        </pc:sldMkLst>
      </pc:sldChg>
      <pc:sldChg chg="modNotesTx">
        <pc:chgData name="Danny Snow" userId="7c0976d93679c770" providerId="LiveId" clId="{3A14ADA1-C92A-4C1C-A51B-DDC23BE4C1AE}" dt="2026-02-17T22:08:15.155" v="1375" actId="33524"/>
        <pc:sldMkLst>
          <pc:docMk/>
          <pc:sldMk cId="726350825" sldId="386"/>
        </pc:sldMkLst>
      </pc:sldChg>
      <pc:sldChg chg="modNotesTx">
        <pc:chgData name="Danny Snow" userId="7c0976d93679c770" providerId="LiveId" clId="{3A14ADA1-C92A-4C1C-A51B-DDC23BE4C1AE}" dt="2026-03-08T05:16:54.825" v="2235" actId="20577"/>
        <pc:sldMkLst>
          <pc:docMk/>
          <pc:sldMk cId="208256103" sldId="389"/>
        </pc:sldMkLst>
      </pc:sldChg>
      <pc:sldChg chg="modNotesTx">
        <pc:chgData name="Danny Snow" userId="7c0976d93679c770" providerId="LiveId" clId="{3A14ADA1-C92A-4C1C-A51B-DDC23BE4C1AE}" dt="2026-03-08T04:22:27.361" v="1536" actId="20577"/>
        <pc:sldMkLst>
          <pc:docMk/>
          <pc:sldMk cId="4209427600" sldId="390"/>
        </pc:sldMkLst>
      </pc:sldChg>
    </pc:docChg>
  </pc:docChgLst>
  <pc:docChgLst>
    <pc:chgData name="Tamara Ivins" userId="e3c2b929-1dca-4bec-ab04-80a14882df1e" providerId="ADAL" clId="{7DFB381E-49EF-4F16-9CF0-0444167F9A69}"/>
    <pc:docChg chg="undo custSel modSld">
      <pc:chgData name="Tamara Ivins" userId="e3c2b929-1dca-4bec-ab04-80a14882df1e" providerId="ADAL" clId="{7DFB381E-49EF-4F16-9CF0-0444167F9A69}" dt="2026-03-16T21:31:14.829" v="102" actId="20577"/>
      <pc:docMkLst>
        <pc:docMk/>
      </pc:docMkLst>
      <pc:sldChg chg="modSp mod">
        <pc:chgData name="Tamara Ivins" userId="e3c2b929-1dca-4bec-ab04-80a14882df1e" providerId="ADAL" clId="{7DFB381E-49EF-4F16-9CF0-0444167F9A69}" dt="2026-03-16T21:29:47.493" v="32" actId="33553"/>
        <pc:sldMkLst>
          <pc:docMk/>
          <pc:sldMk cId="2948186125" sldId="278"/>
        </pc:sldMkLst>
        <pc:spChg chg="mod">
          <ac:chgData name="Tamara Ivins" userId="e3c2b929-1dca-4bec-ab04-80a14882df1e" providerId="ADAL" clId="{7DFB381E-49EF-4F16-9CF0-0444167F9A69}" dt="2026-03-16T21:29:47.493" v="32" actId="33553"/>
          <ac:spMkLst>
            <pc:docMk/>
            <pc:sldMk cId="2948186125" sldId="278"/>
            <ac:spMk id="6" creationId="{DA2329D3-4F9F-4417-B37A-6D0774C91608}"/>
          </ac:spMkLst>
        </pc:spChg>
      </pc:sldChg>
      <pc:sldChg chg="modSp mod">
        <pc:chgData name="Tamara Ivins" userId="e3c2b929-1dca-4bec-ab04-80a14882df1e" providerId="ADAL" clId="{7DFB381E-49EF-4F16-9CF0-0444167F9A69}" dt="2026-03-16T21:29:41.526" v="30" actId="33553"/>
        <pc:sldMkLst>
          <pc:docMk/>
          <pc:sldMk cId="1364591427" sldId="350"/>
        </pc:sldMkLst>
        <pc:spChg chg="mod">
          <ac:chgData name="Tamara Ivins" userId="e3c2b929-1dca-4bec-ab04-80a14882df1e" providerId="ADAL" clId="{7DFB381E-49EF-4F16-9CF0-0444167F9A69}" dt="2026-03-16T21:29:41.526" v="30" actId="33553"/>
          <ac:spMkLst>
            <pc:docMk/>
            <pc:sldMk cId="1364591427" sldId="350"/>
            <ac:spMk id="4" creationId="{B55D0F34-5A8A-4237-9F79-75F6B4350D8D}"/>
          </ac:spMkLst>
        </pc:spChg>
      </pc:sldChg>
      <pc:sldChg chg="modSp mod">
        <pc:chgData name="Tamara Ivins" userId="e3c2b929-1dca-4bec-ab04-80a14882df1e" providerId="ADAL" clId="{7DFB381E-49EF-4F16-9CF0-0444167F9A69}" dt="2026-03-16T21:29:50.173" v="33" actId="33553"/>
        <pc:sldMkLst>
          <pc:docMk/>
          <pc:sldMk cId="117861462" sldId="351"/>
        </pc:sldMkLst>
        <pc:spChg chg="mod">
          <ac:chgData name="Tamara Ivins" userId="e3c2b929-1dca-4bec-ab04-80a14882df1e" providerId="ADAL" clId="{7DFB381E-49EF-4F16-9CF0-0444167F9A69}" dt="2026-03-16T21:29:50.173" v="33" actId="33553"/>
          <ac:spMkLst>
            <pc:docMk/>
            <pc:sldMk cId="117861462" sldId="351"/>
            <ac:spMk id="4" creationId="{E7B45E25-F7AE-4E8E-A288-C7CE9574E59C}"/>
          </ac:spMkLst>
        </pc:spChg>
        <pc:spChg chg="mod">
          <ac:chgData name="Tamara Ivins" userId="e3c2b929-1dca-4bec-ab04-80a14882df1e" providerId="ADAL" clId="{7DFB381E-49EF-4F16-9CF0-0444167F9A69}" dt="2026-03-16T21:27:59.628" v="0" actId="962"/>
          <ac:spMkLst>
            <pc:docMk/>
            <pc:sldMk cId="117861462" sldId="351"/>
            <ac:spMk id="5" creationId="{8DBA5DAC-EF2B-4991-8535-A69C9A96B3F2}"/>
          </ac:spMkLst>
        </pc:spChg>
      </pc:sldChg>
      <pc:sldChg chg="modSp mod">
        <pc:chgData name="Tamara Ivins" userId="e3c2b929-1dca-4bec-ab04-80a14882df1e" providerId="ADAL" clId="{7DFB381E-49EF-4F16-9CF0-0444167F9A69}" dt="2026-03-16T21:30:01.072" v="38" actId="33553"/>
        <pc:sldMkLst>
          <pc:docMk/>
          <pc:sldMk cId="3620812844" sldId="352"/>
        </pc:sldMkLst>
        <pc:spChg chg="mod">
          <ac:chgData name="Tamara Ivins" userId="e3c2b929-1dca-4bec-ab04-80a14882df1e" providerId="ADAL" clId="{7DFB381E-49EF-4F16-9CF0-0444167F9A69}" dt="2026-03-16T21:30:01.072" v="38" actId="33553"/>
          <ac:spMkLst>
            <pc:docMk/>
            <pc:sldMk cId="3620812844" sldId="352"/>
            <ac:spMk id="2" creationId="{41455E48-AC35-4512-9853-517C76454931}"/>
          </ac:spMkLst>
        </pc:spChg>
      </pc:sldChg>
      <pc:sldChg chg="modSp mod">
        <pc:chgData name="Tamara Ivins" userId="e3c2b929-1dca-4bec-ab04-80a14882df1e" providerId="ADAL" clId="{7DFB381E-49EF-4F16-9CF0-0444167F9A69}" dt="2026-03-16T21:30:02.722" v="39" actId="33553"/>
        <pc:sldMkLst>
          <pc:docMk/>
          <pc:sldMk cId="996385200" sldId="353"/>
        </pc:sldMkLst>
        <pc:spChg chg="mod">
          <ac:chgData name="Tamara Ivins" userId="e3c2b929-1dca-4bec-ab04-80a14882df1e" providerId="ADAL" clId="{7DFB381E-49EF-4F16-9CF0-0444167F9A69}" dt="2026-03-16T21:30:02.722" v="39" actId="33553"/>
          <ac:spMkLst>
            <pc:docMk/>
            <pc:sldMk cId="996385200" sldId="353"/>
            <ac:spMk id="2" creationId="{49F21C05-5651-4DE4-8EA8-5767B0EA3A4E}"/>
          </ac:spMkLst>
        </pc:spChg>
      </pc:sldChg>
      <pc:sldChg chg="modSp mod">
        <pc:chgData name="Tamara Ivins" userId="e3c2b929-1dca-4bec-ab04-80a14882df1e" providerId="ADAL" clId="{7DFB381E-49EF-4F16-9CF0-0444167F9A69}" dt="2026-03-16T21:30:05.168" v="40" actId="33553"/>
        <pc:sldMkLst>
          <pc:docMk/>
          <pc:sldMk cId="2365958356" sldId="354"/>
        </pc:sldMkLst>
        <pc:spChg chg="mod">
          <ac:chgData name="Tamara Ivins" userId="e3c2b929-1dca-4bec-ab04-80a14882df1e" providerId="ADAL" clId="{7DFB381E-49EF-4F16-9CF0-0444167F9A69}" dt="2026-03-16T21:30:05.168" v="40" actId="33553"/>
          <ac:spMkLst>
            <pc:docMk/>
            <pc:sldMk cId="2365958356" sldId="354"/>
            <ac:spMk id="2" creationId="{9FFB657A-3C0B-4922-8CD2-76BD3F421BA9}"/>
          </ac:spMkLst>
        </pc:spChg>
      </pc:sldChg>
      <pc:sldChg chg="modSp mod">
        <pc:chgData name="Tamara Ivins" userId="e3c2b929-1dca-4bec-ab04-80a14882df1e" providerId="ADAL" clId="{7DFB381E-49EF-4F16-9CF0-0444167F9A69}" dt="2026-03-16T21:30:07.711" v="41" actId="33553"/>
        <pc:sldMkLst>
          <pc:docMk/>
          <pc:sldMk cId="3076598596" sldId="356"/>
        </pc:sldMkLst>
        <pc:spChg chg="mod">
          <ac:chgData name="Tamara Ivins" userId="e3c2b929-1dca-4bec-ab04-80a14882df1e" providerId="ADAL" clId="{7DFB381E-49EF-4F16-9CF0-0444167F9A69}" dt="2026-03-16T21:30:07.711" v="41" actId="33553"/>
          <ac:spMkLst>
            <pc:docMk/>
            <pc:sldMk cId="3076598596" sldId="356"/>
            <ac:spMk id="2" creationId="{A6DD3157-830E-496A-AADA-009628BB5BB0}"/>
          </ac:spMkLst>
        </pc:spChg>
      </pc:sldChg>
      <pc:sldChg chg="modSp mod">
        <pc:chgData name="Tamara Ivins" userId="e3c2b929-1dca-4bec-ab04-80a14882df1e" providerId="ADAL" clId="{7DFB381E-49EF-4F16-9CF0-0444167F9A69}" dt="2026-03-16T21:30:13.690" v="42" actId="33553"/>
        <pc:sldMkLst>
          <pc:docMk/>
          <pc:sldMk cId="321393967" sldId="358"/>
        </pc:sldMkLst>
        <pc:spChg chg="mod">
          <ac:chgData name="Tamara Ivins" userId="e3c2b929-1dca-4bec-ab04-80a14882df1e" providerId="ADAL" clId="{7DFB381E-49EF-4F16-9CF0-0444167F9A69}" dt="2026-03-16T21:30:13.690" v="42" actId="33553"/>
          <ac:spMkLst>
            <pc:docMk/>
            <pc:sldMk cId="321393967" sldId="358"/>
            <ac:spMk id="2" creationId="{EDC39FF2-D950-4FF9-98AC-B539C537C570}"/>
          </ac:spMkLst>
        </pc:spChg>
      </pc:sldChg>
      <pc:sldChg chg="modSp mod">
        <pc:chgData name="Tamara Ivins" userId="e3c2b929-1dca-4bec-ab04-80a14882df1e" providerId="ADAL" clId="{7DFB381E-49EF-4F16-9CF0-0444167F9A69}" dt="2026-03-16T21:30:18.877" v="43" actId="33553"/>
        <pc:sldMkLst>
          <pc:docMk/>
          <pc:sldMk cId="1672079658" sldId="359"/>
        </pc:sldMkLst>
        <pc:spChg chg="mod">
          <ac:chgData name="Tamara Ivins" userId="e3c2b929-1dca-4bec-ab04-80a14882df1e" providerId="ADAL" clId="{7DFB381E-49EF-4F16-9CF0-0444167F9A69}" dt="2026-03-16T21:30:18.877" v="43" actId="33553"/>
          <ac:spMkLst>
            <pc:docMk/>
            <pc:sldMk cId="1672079658" sldId="359"/>
            <ac:spMk id="2" creationId="{E4C517E5-D24A-41BB-938F-6A370D5487BD}"/>
          </ac:spMkLst>
        </pc:spChg>
      </pc:sldChg>
      <pc:sldChg chg="modSp mod">
        <pc:chgData name="Tamara Ivins" userId="e3c2b929-1dca-4bec-ab04-80a14882df1e" providerId="ADAL" clId="{7DFB381E-49EF-4F16-9CF0-0444167F9A69}" dt="2026-03-16T21:30:21.241" v="44" actId="33553"/>
        <pc:sldMkLst>
          <pc:docMk/>
          <pc:sldMk cId="1729137474" sldId="361"/>
        </pc:sldMkLst>
        <pc:spChg chg="mod">
          <ac:chgData name="Tamara Ivins" userId="e3c2b929-1dca-4bec-ab04-80a14882df1e" providerId="ADAL" clId="{7DFB381E-49EF-4F16-9CF0-0444167F9A69}" dt="2026-03-16T21:30:21.241" v="44" actId="33553"/>
          <ac:spMkLst>
            <pc:docMk/>
            <pc:sldMk cId="1729137474" sldId="361"/>
            <ac:spMk id="2" creationId="{27F7A111-B9E0-4679-BA0C-AE59515D4A64}"/>
          </ac:spMkLst>
        </pc:spChg>
      </pc:sldChg>
      <pc:sldChg chg="modSp mod">
        <pc:chgData name="Tamara Ivins" userId="e3c2b929-1dca-4bec-ab04-80a14882df1e" providerId="ADAL" clId="{7DFB381E-49EF-4F16-9CF0-0444167F9A69}" dt="2026-03-16T21:30:44.154" v="56" actId="33553"/>
        <pc:sldMkLst>
          <pc:docMk/>
          <pc:sldMk cId="3547185865" sldId="364"/>
        </pc:sldMkLst>
        <pc:spChg chg="mod">
          <ac:chgData name="Tamara Ivins" userId="e3c2b929-1dca-4bec-ab04-80a14882df1e" providerId="ADAL" clId="{7DFB381E-49EF-4F16-9CF0-0444167F9A69}" dt="2026-03-16T21:30:44.154" v="56" actId="33553"/>
          <ac:spMkLst>
            <pc:docMk/>
            <pc:sldMk cId="3547185865" sldId="364"/>
            <ac:spMk id="2" creationId="{7A66DDBC-5357-404F-9870-671BDD777A8A}"/>
          </ac:spMkLst>
        </pc:spChg>
      </pc:sldChg>
      <pc:sldChg chg="modSp mod">
        <pc:chgData name="Tamara Ivins" userId="e3c2b929-1dca-4bec-ab04-80a14882df1e" providerId="ADAL" clId="{7DFB381E-49EF-4F16-9CF0-0444167F9A69}" dt="2026-03-16T21:30:42.482" v="55" actId="33553"/>
        <pc:sldMkLst>
          <pc:docMk/>
          <pc:sldMk cId="827695849" sldId="365"/>
        </pc:sldMkLst>
        <pc:spChg chg="mod">
          <ac:chgData name="Tamara Ivins" userId="e3c2b929-1dca-4bec-ab04-80a14882df1e" providerId="ADAL" clId="{7DFB381E-49EF-4F16-9CF0-0444167F9A69}" dt="2026-03-16T21:30:42.482" v="55" actId="33553"/>
          <ac:spMkLst>
            <pc:docMk/>
            <pc:sldMk cId="827695849" sldId="365"/>
            <ac:spMk id="2" creationId="{0EE859F8-7F5D-4F32-8513-DC74D4391B0F}"/>
          </ac:spMkLst>
        </pc:spChg>
      </pc:sldChg>
      <pc:sldChg chg="modSp mod">
        <pc:chgData name="Tamara Ivins" userId="e3c2b929-1dca-4bec-ab04-80a14882df1e" providerId="ADAL" clId="{7DFB381E-49EF-4F16-9CF0-0444167F9A69}" dt="2026-03-16T21:29:43.995" v="31" actId="33553"/>
        <pc:sldMkLst>
          <pc:docMk/>
          <pc:sldMk cId="3979389381" sldId="372"/>
        </pc:sldMkLst>
        <pc:spChg chg="mod">
          <ac:chgData name="Tamara Ivins" userId="e3c2b929-1dca-4bec-ab04-80a14882df1e" providerId="ADAL" clId="{7DFB381E-49EF-4F16-9CF0-0444167F9A69}" dt="2026-03-16T21:29:43.995" v="31" actId="33553"/>
          <ac:spMkLst>
            <pc:docMk/>
            <pc:sldMk cId="3979389381" sldId="372"/>
            <ac:spMk id="4" creationId="{68E147C7-91FD-55FB-4ACC-DA52D8C9A733}"/>
          </ac:spMkLst>
        </pc:spChg>
      </pc:sldChg>
      <pc:sldChg chg="modSp mod">
        <pc:chgData name="Tamara Ivins" userId="e3c2b929-1dca-4bec-ab04-80a14882df1e" providerId="ADAL" clId="{7DFB381E-49EF-4F16-9CF0-0444167F9A69}" dt="2026-03-16T21:29:52.273" v="34" actId="33553"/>
        <pc:sldMkLst>
          <pc:docMk/>
          <pc:sldMk cId="1877418636" sldId="373"/>
        </pc:sldMkLst>
        <pc:spChg chg="mod">
          <ac:chgData name="Tamara Ivins" userId="e3c2b929-1dca-4bec-ab04-80a14882df1e" providerId="ADAL" clId="{7DFB381E-49EF-4F16-9CF0-0444167F9A69}" dt="2026-03-16T21:29:52.273" v="34" actId="33553"/>
          <ac:spMkLst>
            <pc:docMk/>
            <pc:sldMk cId="1877418636" sldId="373"/>
            <ac:spMk id="4" creationId="{6A353BEE-FD72-DE9F-A34F-0C583733A9AE}"/>
          </ac:spMkLst>
        </pc:spChg>
        <pc:spChg chg="mod">
          <ac:chgData name="Tamara Ivins" userId="e3c2b929-1dca-4bec-ab04-80a14882df1e" providerId="ADAL" clId="{7DFB381E-49EF-4F16-9CF0-0444167F9A69}" dt="2026-03-16T21:28:01.441" v="1" actId="962"/>
          <ac:spMkLst>
            <pc:docMk/>
            <pc:sldMk cId="1877418636" sldId="373"/>
            <ac:spMk id="5" creationId="{BEFD0ED9-5970-D632-FC9B-70F305C19C5D}"/>
          </ac:spMkLst>
        </pc:spChg>
      </pc:sldChg>
      <pc:sldChg chg="modSp mod">
        <pc:chgData name="Tamara Ivins" userId="e3c2b929-1dca-4bec-ab04-80a14882df1e" providerId="ADAL" clId="{7DFB381E-49EF-4F16-9CF0-0444167F9A69}" dt="2026-03-16T21:29:59.069" v="37" actId="33553"/>
        <pc:sldMkLst>
          <pc:docMk/>
          <pc:sldMk cId="687386507" sldId="374"/>
        </pc:sldMkLst>
        <pc:spChg chg="mod">
          <ac:chgData name="Tamara Ivins" userId="e3c2b929-1dca-4bec-ab04-80a14882df1e" providerId="ADAL" clId="{7DFB381E-49EF-4F16-9CF0-0444167F9A69}" dt="2026-03-16T21:29:59.069" v="37" actId="33553"/>
          <ac:spMkLst>
            <pc:docMk/>
            <pc:sldMk cId="687386507" sldId="374"/>
            <ac:spMk id="4" creationId="{F69F4CD9-91AB-0B8E-A6B2-FD7257BBFF13}"/>
          </ac:spMkLst>
        </pc:spChg>
        <pc:spChg chg="mod">
          <ac:chgData name="Tamara Ivins" userId="e3c2b929-1dca-4bec-ab04-80a14882df1e" providerId="ADAL" clId="{7DFB381E-49EF-4F16-9CF0-0444167F9A69}" dt="2026-03-16T21:28:04.564" v="4" actId="962"/>
          <ac:spMkLst>
            <pc:docMk/>
            <pc:sldMk cId="687386507" sldId="374"/>
            <ac:spMk id="5" creationId="{10BCE561-9C6A-BB67-389A-AD6F0A49EF69}"/>
          </ac:spMkLst>
        </pc:spChg>
      </pc:sldChg>
      <pc:sldChg chg="modSp mod">
        <pc:chgData name="Tamara Ivins" userId="e3c2b929-1dca-4bec-ab04-80a14882df1e" providerId="ADAL" clId="{7DFB381E-49EF-4F16-9CF0-0444167F9A69}" dt="2026-03-16T21:29:56.652" v="36" actId="33553"/>
        <pc:sldMkLst>
          <pc:docMk/>
          <pc:sldMk cId="3029453103" sldId="375"/>
        </pc:sldMkLst>
        <pc:spChg chg="mod">
          <ac:chgData name="Tamara Ivins" userId="e3c2b929-1dca-4bec-ab04-80a14882df1e" providerId="ADAL" clId="{7DFB381E-49EF-4F16-9CF0-0444167F9A69}" dt="2026-03-16T21:29:56.652" v="36" actId="33553"/>
          <ac:spMkLst>
            <pc:docMk/>
            <pc:sldMk cId="3029453103" sldId="375"/>
            <ac:spMk id="4" creationId="{8D997CB3-C0AB-8FD8-A1CD-1356AD1CB37F}"/>
          </ac:spMkLst>
        </pc:spChg>
        <pc:spChg chg="mod">
          <ac:chgData name="Tamara Ivins" userId="e3c2b929-1dca-4bec-ab04-80a14882df1e" providerId="ADAL" clId="{7DFB381E-49EF-4F16-9CF0-0444167F9A69}" dt="2026-03-16T21:28:03.892" v="3" actId="962"/>
          <ac:spMkLst>
            <pc:docMk/>
            <pc:sldMk cId="3029453103" sldId="375"/>
            <ac:spMk id="5" creationId="{1747500A-A13B-07DF-2830-47A409F88F81}"/>
          </ac:spMkLst>
        </pc:spChg>
      </pc:sldChg>
      <pc:sldChg chg="modSp mod">
        <pc:chgData name="Tamara Ivins" userId="e3c2b929-1dca-4bec-ab04-80a14882df1e" providerId="ADAL" clId="{7DFB381E-49EF-4F16-9CF0-0444167F9A69}" dt="2026-03-16T21:29:54.883" v="35" actId="33553"/>
        <pc:sldMkLst>
          <pc:docMk/>
          <pc:sldMk cId="4112686133" sldId="376"/>
        </pc:sldMkLst>
        <pc:spChg chg="mod">
          <ac:chgData name="Tamara Ivins" userId="e3c2b929-1dca-4bec-ab04-80a14882df1e" providerId="ADAL" clId="{7DFB381E-49EF-4F16-9CF0-0444167F9A69}" dt="2026-03-16T21:29:54.883" v="35" actId="33553"/>
          <ac:spMkLst>
            <pc:docMk/>
            <pc:sldMk cId="4112686133" sldId="376"/>
            <ac:spMk id="4" creationId="{196BA698-F00E-451E-FFC8-ECF04D4405C0}"/>
          </ac:spMkLst>
        </pc:spChg>
        <pc:spChg chg="mod">
          <ac:chgData name="Tamara Ivins" userId="e3c2b929-1dca-4bec-ab04-80a14882df1e" providerId="ADAL" clId="{7DFB381E-49EF-4F16-9CF0-0444167F9A69}" dt="2026-03-16T21:28:02.679" v="2" actId="962"/>
          <ac:spMkLst>
            <pc:docMk/>
            <pc:sldMk cId="4112686133" sldId="376"/>
            <ac:spMk id="5" creationId="{BDB4358B-41EF-8A0A-108F-98741126C093}"/>
          </ac:spMkLst>
        </pc:spChg>
      </pc:sldChg>
      <pc:sldChg chg="addSp modSp mod">
        <pc:chgData name="Tamara Ivins" userId="e3c2b929-1dca-4bec-ab04-80a14882df1e" providerId="ADAL" clId="{7DFB381E-49EF-4F16-9CF0-0444167F9A69}" dt="2026-03-16T21:30:58.955" v="74" actId="20577"/>
        <pc:sldMkLst>
          <pc:docMk/>
          <pc:sldMk cId="3414864680" sldId="377"/>
        </pc:sldMkLst>
        <pc:spChg chg="add mod">
          <ac:chgData name="Tamara Ivins" userId="e3c2b929-1dca-4bec-ab04-80a14882df1e" providerId="ADAL" clId="{7DFB381E-49EF-4F16-9CF0-0444167F9A69}" dt="2026-03-16T21:30:58.955" v="74" actId="20577"/>
          <ac:spMkLst>
            <pc:docMk/>
            <pc:sldMk cId="3414864680" sldId="377"/>
            <ac:spMk id="2" creationId="{6C323A3C-D94F-4806-A63A-D0F89F6283B0}"/>
          </ac:spMkLst>
        </pc:spChg>
      </pc:sldChg>
      <pc:sldChg chg="addSp modSp mod">
        <pc:chgData name="Tamara Ivins" userId="e3c2b929-1dca-4bec-ab04-80a14882df1e" providerId="ADAL" clId="{7DFB381E-49EF-4F16-9CF0-0444167F9A69}" dt="2026-03-16T21:31:14.829" v="102" actId="20577"/>
        <pc:sldMkLst>
          <pc:docMk/>
          <pc:sldMk cId="2418072941" sldId="378"/>
        </pc:sldMkLst>
        <pc:spChg chg="add mod">
          <ac:chgData name="Tamara Ivins" userId="e3c2b929-1dca-4bec-ab04-80a14882df1e" providerId="ADAL" clId="{7DFB381E-49EF-4F16-9CF0-0444167F9A69}" dt="2026-03-16T21:31:14.829" v="102" actId="20577"/>
          <ac:spMkLst>
            <pc:docMk/>
            <pc:sldMk cId="2418072941" sldId="378"/>
            <ac:spMk id="2" creationId="{B08F55AA-194D-75E9-A34C-0100B0845699}"/>
          </ac:spMkLst>
        </pc:spChg>
        <pc:spChg chg="mod">
          <ac:chgData name="Tamara Ivins" userId="e3c2b929-1dca-4bec-ab04-80a14882df1e" providerId="ADAL" clId="{7DFB381E-49EF-4F16-9CF0-0444167F9A69}" dt="2026-03-16T21:29:37.411" v="29" actId="962"/>
          <ac:spMkLst>
            <pc:docMk/>
            <pc:sldMk cId="2418072941" sldId="378"/>
            <ac:spMk id="3" creationId="{EC893F31-6A6E-385D-8F64-8000E808EBF4}"/>
          </ac:spMkLst>
        </pc:spChg>
      </pc:sldChg>
      <pc:sldChg chg="modSp mod">
        <pc:chgData name="Tamara Ivins" userId="e3c2b929-1dca-4bec-ab04-80a14882df1e" providerId="ADAL" clId="{7DFB381E-49EF-4F16-9CF0-0444167F9A69}" dt="2026-03-16T21:30:40.335" v="54" actId="33553"/>
        <pc:sldMkLst>
          <pc:docMk/>
          <pc:sldMk cId="3869882679" sldId="379"/>
        </pc:sldMkLst>
        <pc:spChg chg="mod">
          <ac:chgData name="Tamara Ivins" userId="e3c2b929-1dca-4bec-ab04-80a14882df1e" providerId="ADAL" clId="{7DFB381E-49EF-4F16-9CF0-0444167F9A69}" dt="2026-03-16T21:30:40.335" v="54" actId="33553"/>
          <ac:spMkLst>
            <pc:docMk/>
            <pc:sldMk cId="3869882679" sldId="379"/>
            <ac:spMk id="2" creationId="{299110C1-F390-6DBC-6E34-278AB7808AB8}"/>
          </ac:spMkLst>
        </pc:spChg>
      </pc:sldChg>
      <pc:sldChg chg="modSp mod">
        <pc:chgData name="Tamara Ivins" userId="e3c2b929-1dca-4bec-ab04-80a14882df1e" providerId="ADAL" clId="{7DFB381E-49EF-4F16-9CF0-0444167F9A69}" dt="2026-03-16T21:30:35.731" v="52" actId="33553"/>
        <pc:sldMkLst>
          <pc:docMk/>
          <pc:sldMk cId="3020590680" sldId="380"/>
        </pc:sldMkLst>
        <pc:spChg chg="mod">
          <ac:chgData name="Tamara Ivins" userId="e3c2b929-1dca-4bec-ab04-80a14882df1e" providerId="ADAL" clId="{7DFB381E-49EF-4F16-9CF0-0444167F9A69}" dt="2026-03-16T21:30:35.731" v="52" actId="33553"/>
          <ac:spMkLst>
            <pc:docMk/>
            <pc:sldMk cId="3020590680" sldId="380"/>
            <ac:spMk id="2" creationId="{9FEB4B48-7FBF-F06D-2C2D-734F7DED7231}"/>
          </ac:spMkLst>
        </pc:spChg>
        <pc:spChg chg="mod">
          <ac:chgData name="Tamara Ivins" userId="e3c2b929-1dca-4bec-ab04-80a14882df1e" providerId="ADAL" clId="{7DFB381E-49EF-4F16-9CF0-0444167F9A69}" dt="2026-03-16T21:29:35.449" v="28" actId="962"/>
          <ac:spMkLst>
            <pc:docMk/>
            <pc:sldMk cId="3020590680" sldId="380"/>
            <ac:spMk id="3" creationId="{01C610B5-ACF1-57C5-F22E-E95209D208B5}"/>
          </ac:spMkLst>
        </pc:spChg>
      </pc:sldChg>
      <pc:sldChg chg="modSp mod">
        <pc:chgData name="Tamara Ivins" userId="e3c2b929-1dca-4bec-ab04-80a14882df1e" providerId="ADAL" clId="{7DFB381E-49EF-4F16-9CF0-0444167F9A69}" dt="2026-03-16T21:30:38.123" v="53" actId="33553"/>
        <pc:sldMkLst>
          <pc:docMk/>
          <pc:sldMk cId="981579898" sldId="381"/>
        </pc:sldMkLst>
        <pc:spChg chg="mod">
          <ac:chgData name="Tamara Ivins" userId="e3c2b929-1dca-4bec-ab04-80a14882df1e" providerId="ADAL" clId="{7DFB381E-49EF-4F16-9CF0-0444167F9A69}" dt="2026-03-16T21:30:38.123" v="53" actId="33553"/>
          <ac:spMkLst>
            <pc:docMk/>
            <pc:sldMk cId="981579898" sldId="381"/>
            <ac:spMk id="2" creationId="{9CF7D4E9-F031-4456-8DF1-7B12D19EB40E}"/>
          </ac:spMkLst>
        </pc:spChg>
      </pc:sldChg>
      <pc:sldChg chg="modSp mod">
        <pc:chgData name="Tamara Ivins" userId="e3c2b929-1dca-4bec-ab04-80a14882df1e" providerId="ADAL" clId="{7DFB381E-49EF-4F16-9CF0-0444167F9A69}" dt="2026-03-16T21:30:23.438" v="45" actId="33553"/>
        <pc:sldMkLst>
          <pc:docMk/>
          <pc:sldMk cId="2260092591" sldId="382"/>
        </pc:sldMkLst>
        <pc:spChg chg="mod">
          <ac:chgData name="Tamara Ivins" userId="e3c2b929-1dca-4bec-ab04-80a14882df1e" providerId="ADAL" clId="{7DFB381E-49EF-4F16-9CF0-0444167F9A69}" dt="2026-03-16T21:30:23.438" v="45" actId="33553"/>
          <ac:spMkLst>
            <pc:docMk/>
            <pc:sldMk cId="2260092591" sldId="382"/>
            <ac:spMk id="2" creationId="{CD8C9A96-CF29-69C9-F8A9-7E6645509439}"/>
          </ac:spMkLst>
        </pc:spChg>
      </pc:sldChg>
      <pc:sldChg chg="modSp mod">
        <pc:chgData name="Tamara Ivins" userId="e3c2b929-1dca-4bec-ab04-80a14882df1e" providerId="ADAL" clId="{7DFB381E-49EF-4F16-9CF0-0444167F9A69}" dt="2026-03-16T21:30:34.336" v="51" actId="33553"/>
        <pc:sldMkLst>
          <pc:docMk/>
          <pc:sldMk cId="2794141118" sldId="383"/>
        </pc:sldMkLst>
        <pc:spChg chg="mod">
          <ac:chgData name="Tamara Ivins" userId="e3c2b929-1dca-4bec-ab04-80a14882df1e" providerId="ADAL" clId="{7DFB381E-49EF-4F16-9CF0-0444167F9A69}" dt="2026-03-16T21:30:34.336" v="51" actId="33553"/>
          <ac:spMkLst>
            <pc:docMk/>
            <pc:sldMk cId="2794141118" sldId="383"/>
            <ac:spMk id="2" creationId="{935EAC78-53E4-2857-A9DA-CE6CF6120E09}"/>
          </ac:spMkLst>
        </pc:spChg>
        <pc:spChg chg="mod">
          <ac:chgData name="Tamara Ivins" userId="e3c2b929-1dca-4bec-ab04-80a14882df1e" providerId="ADAL" clId="{7DFB381E-49EF-4F16-9CF0-0444167F9A69}" dt="2026-03-16T21:29:27.715" v="25" actId="962"/>
          <ac:spMkLst>
            <pc:docMk/>
            <pc:sldMk cId="2794141118" sldId="383"/>
            <ac:spMk id="3" creationId="{889455FD-F514-D3C5-DA5B-B927B6C71D27}"/>
          </ac:spMkLst>
        </pc:spChg>
        <pc:picChg chg="mod">
          <ac:chgData name="Tamara Ivins" userId="e3c2b929-1dca-4bec-ab04-80a14882df1e" providerId="ADAL" clId="{7DFB381E-49EF-4F16-9CF0-0444167F9A69}" dt="2026-03-16T21:29:30.142" v="27" actId="962"/>
          <ac:picMkLst>
            <pc:docMk/>
            <pc:sldMk cId="2794141118" sldId="383"/>
            <ac:picMk id="7" creationId="{E9B4576B-5E93-86AD-64C8-7C67744D725C}"/>
          </ac:picMkLst>
        </pc:picChg>
      </pc:sldChg>
      <pc:sldChg chg="modSp mod">
        <pc:chgData name="Tamara Ivins" userId="e3c2b929-1dca-4bec-ab04-80a14882df1e" providerId="ADAL" clId="{7DFB381E-49EF-4F16-9CF0-0444167F9A69}" dt="2026-03-16T21:30:32.838" v="50" actId="33553"/>
        <pc:sldMkLst>
          <pc:docMk/>
          <pc:sldMk cId="2355330929" sldId="384"/>
        </pc:sldMkLst>
        <pc:spChg chg="mod">
          <ac:chgData name="Tamara Ivins" userId="e3c2b929-1dca-4bec-ab04-80a14882df1e" providerId="ADAL" clId="{7DFB381E-49EF-4F16-9CF0-0444167F9A69}" dt="2026-03-16T21:30:32.838" v="50" actId="33553"/>
          <ac:spMkLst>
            <pc:docMk/>
            <pc:sldMk cId="2355330929" sldId="384"/>
            <ac:spMk id="2" creationId="{0E01F9CE-C631-D37E-6384-B23D04BE0E70}"/>
          </ac:spMkLst>
        </pc:spChg>
        <pc:spChg chg="mod">
          <ac:chgData name="Tamara Ivins" userId="e3c2b929-1dca-4bec-ab04-80a14882df1e" providerId="ADAL" clId="{7DFB381E-49EF-4F16-9CF0-0444167F9A69}" dt="2026-03-16T21:28:55.910" v="18" actId="962"/>
          <ac:spMkLst>
            <pc:docMk/>
            <pc:sldMk cId="2355330929" sldId="384"/>
            <ac:spMk id="3" creationId="{276111EE-498A-DC34-01EE-CA618B536F71}"/>
          </ac:spMkLst>
        </pc:spChg>
        <pc:picChg chg="mod">
          <ac:chgData name="Tamara Ivins" userId="e3c2b929-1dca-4bec-ab04-80a14882df1e" providerId="ADAL" clId="{7DFB381E-49EF-4F16-9CF0-0444167F9A69}" dt="2026-03-16T21:29:25.662" v="23" actId="962"/>
          <ac:picMkLst>
            <pc:docMk/>
            <pc:sldMk cId="2355330929" sldId="384"/>
            <ac:picMk id="5" creationId="{CDCD7D96-D04E-9274-571E-0A12C92EEBD0}"/>
          </ac:picMkLst>
        </pc:picChg>
      </pc:sldChg>
      <pc:sldChg chg="modSp mod">
        <pc:chgData name="Tamara Ivins" userId="e3c2b929-1dca-4bec-ab04-80a14882df1e" providerId="ADAL" clId="{7DFB381E-49EF-4F16-9CF0-0444167F9A69}" dt="2026-03-16T21:30:27.833" v="47" actId="33553"/>
        <pc:sldMkLst>
          <pc:docMk/>
          <pc:sldMk cId="2177481953" sldId="385"/>
        </pc:sldMkLst>
        <pc:spChg chg="mod">
          <ac:chgData name="Tamara Ivins" userId="e3c2b929-1dca-4bec-ab04-80a14882df1e" providerId="ADAL" clId="{7DFB381E-49EF-4F16-9CF0-0444167F9A69}" dt="2026-03-16T21:30:27.833" v="47" actId="33553"/>
          <ac:spMkLst>
            <pc:docMk/>
            <pc:sldMk cId="2177481953" sldId="385"/>
            <ac:spMk id="2" creationId="{0586E492-CFEE-14CE-B749-86318EE6C937}"/>
          </ac:spMkLst>
        </pc:spChg>
        <pc:spChg chg="mod">
          <ac:chgData name="Tamara Ivins" userId="e3c2b929-1dca-4bec-ab04-80a14882df1e" providerId="ADAL" clId="{7DFB381E-49EF-4F16-9CF0-0444167F9A69}" dt="2026-03-16T21:28:45.371" v="12" actId="962"/>
          <ac:spMkLst>
            <pc:docMk/>
            <pc:sldMk cId="2177481953" sldId="385"/>
            <ac:spMk id="3" creationId="{7C00D20F-67A3-BF93-C441-158F482C4952}"/>
          </ac:spMkLst>
        </pc:spChg>
      </pc:sldChg>
      <pc:sldChg chg="modSp mod">
        <pc:chgData name="Tamara Ivins" userId="e3c2b929-1dca-4bec-ab04-80a14882df1e" providerId="ADAL" clId="{7DFB381E-49EF-4F16-9CF0-0444167F9A69}" dt="2026-03-16T21:30:25.815" v="46" actId="33553"/>
        <pc:sldMkLst>
          <pc:docMk/>
          <pc:sldMk cId="726350825" sldId="386"/>
        </pc:sldMkLst>
        <pc:spChg chg="mod">
          <ac:chgData name="Tamara Ivins" userId="e3c2b929-1dca-4bec-ab04-80a14882df1e" providerId="ADAL" clId="{7DFB381E-49EF-4F16-9CF0-0444167F9A69}" dt="2026-03-16T21:30:25.815" v="46" actId="33553"/>
          <ac:spMkLst>
            <pc:docMk/>
            <pc:sldMk cId="726350825" sldId="386"/>
            <ac:spMk id="2" creationId="{D9356063-BB7B-01C2-C3F4-EF548BF3C354}"/>
          </ac:spMkLst>
        </pc:spChg>
        <pc:spChg chg="mod">
          <ac:chgData name="Tamara Ivins" userId="e3c2b929-1dca-4bec-ab04-80a14882df1e" providerId="ADAL" clId="{7DFB381E-49EF-4F16-9CF0-0444167F9A69}" dt="2026-03-16T21:28:05.347" v="5" actId="962"/>
          <ac:spMkLst>
            <pc:docMk/>
            <pc:sldMk cId="726350825" sldId="386"/>
            <ac:spMk id="3" creationId="{0F9125D1-041E-0730-E3BA-DAECAC3CFE2D}"/>
          </ac:spMkLst>
        </pc:spChg>
        <pc:picChg chg="mod">
          <ac:chgData name="Tamara Ivins" userId="e3c2b929-1dca-4bec-ab04-80a14882df1e" providerId="ADAL" clId="{7DFB381E-49EF-4F16-9CF0-0444167F9A69}" dt="2026-03-16T21:28:23.904" v="10" actId="962"/>
          <ac:picMkLst>
            <pc:docMk/>
            <pc:sldMk cId="726350825" sldId="386"/>
            <ac:picMk id="5" creationId="{11BBB525-B881-FA35-DCCD-667ECB40F481}"/>
          </ac:picMkLst>
        </pc:picChg>
      </pc:sldChg>
      <pc:sldChg chg="modSp mod">
        <pc:chgData name="Tamara Ivins" userId="e3c2b929-1dca-4bec-ab04-80a14882df1e" providerId="ADAL" clId="{7DFB381E-49EF-4F16-9CF0-0444167F9A69}" dt="2026-03-16T21:30:45.723" v="57" actId="33553"/>
        <pc:sldMkLst>
          <pc:docMk/>
          <pc:sldMk cId="3475300487" sldId="387"/>
        </pc:sldMkLst>
        <pc:spChg chg="mod">
          <ac:chgData name="Tamara Ivins" userId="e3c2b929-1dca-4bec-ab04-80a14882df1e" providerId="ADAL" clId="{7DFB381E-49EF-4F16-9CF0-0444167F9A69}" dt="2026-03-16T21:30:45.723" v="57" actId="33553"/>
          <ac:spMkLst>
            <pc:docMk/>
            <pc:sldMk cId="3475300487" sldId="387"/>
            <ac:spMk id="2" creationId="{FFBED671-7AB1-1E1D-04B8-92507A546F6C}"/>
          </ac:spMkLst>
        </pc:spChg>
      </pc:sldChg>
      <pc:sldChg chg="addSp modSp mod">
        <pc:chgData name="Tamara Ivins" userId="e3c2b929-1dca-4bec-ab04-80a14882df1e" providerId="ADAL" clId="{7DFB381E-49EF-4F16-9CF0-0444167F9A69}" dt="2026-03-16T21:31:07.618" v="91" actId="20577"/>
        <pc:sldMkLst>
          <pc:docMk/>
          <pc:sldMk cId="3943389593" sldId="388"/>
        </pc:sldMkLst>
        <pc:spChg chg="add mod">
          <ac:chgData name="Tamara Ivins" userId="e3c2b929-1dca-4bec-ab04-80a14882df1e" providerId="ADAL" clId="{7DFB381E-49EF-4F16-9CF0-0444167F9A69}" dt="2026-03-16T21:31:07.618" v="91" actId="20577"/>
          <ac:spMkLst>
            <pc:docMk/>
            <pc:sldMk cId="3943389593" sldId="388"/>
            <ac:spMk id="2" creationId="{CFDBB9D0-8843-D5D3-83CE-96454ED21B11}"/>
          </ac:spMkLst>
        </pc:spChg>
      </pc:sldChg>
      <pc:sldChg chg="modSp mod">
        <pc:chgData name="Tamara Ivins" userId="e3c2b929-1dca-4bec-ab04-80a14882df1e" providerId="ADAL" clId="{7DFB381E-49EF-4F16-9CF0-0444167F9A69}" dt="2026-03-16T21:30:29.821" v="48" actId="33553"/>
        <pc:sldMkLst>
          <pc:docMk/>
          <pc:sldMk cId="208256103" sldId="389"/>
        </pc:sldMkLst>
        <pc:spChg chg="mod">
          <ac:chgData name="Tamara Ivins" userId="e3c2b929-1dca-4bec-ab04-80a14882df1e" providerId="ADAL" clId="{7DFB381E-49EF-4F16-9CF0-0444167F9A69}" dt="2026-03-16T21:30:29.821" v="48" actId="33553"/>
          <ac:spMkLst>
            <pc:docMk/>
            <pc:sldMk cId="208256103" sldId="389"/>
            <ac:spMk id="2" creationId="{8282FCE3-CC53-1A78-9DAC-3305837B9991}"/>
          </ac:spMkLst>
        </pc:spChg>
        <pc:spChg chg="mod">
          <ac:chgData name="Tamara Ivins" userId="e3c2b929-1dca-4bec-ab04-80a14882df1e" providerId="ADAL" clId="{7DFB381E-49EF-4F16-9CF0-0444167F9A69}" dt="2026-03-16T21:28:47.469" v="14" actId="962"/>
          <ac:spMkLst>
            <pc:docMk/>
            <pc:sldMk cId="208256103" sldId="389"/>
            <ac:spMk id="3" creationId="{BAB8356A-5581-51B9-3EEE-47A05B508DC3}"/>
          </ac:spMkLst>
        </pc:spChg>
      </pc:sldChg>
      <pc:sldChg chg="modSp mod">
        <pc:chgData name="Tamara Ivins" userId="e3c2b929-1dca-4bec-ab04-80a14882df1e" providerId="ADAL" clId="{7DFB381E-49EF-4F16-9CF0-0444167F9A69}" dt="2026-03-16T21:30:31.403" v="49" actId="33553"/>
        <pc:sldMkLst>
          <pc:docMk/>
          <pc:sldMk cId="4209427600" sldId="390"/>
        </pc:sldMkLst>
        <pc:spChg chg="mod">
          <ac:chgData name="Tamara Ivins" userId="e3c2b929-1dca-4bec-ab04-80a14882df1e" providerId="ADAL" clId="{7DFB381E-49EF-4F16-9CF0-0444167F9A69}" dt="2026-03-16T21:30:31.403" v="49" actId="33553"/>
          <ac:spMkLst>
            <pc:docMk/>
            <pc:sldMk cId="4209427600" sldId="390"/>
            <ac:spMk id="2" creationId="{E05BD35C-0DAA-54AC-F2DB-27F1F206EAAF}"/>
          </ac:spMkLst>
        </pc:spChg>
        <pc:spChg chg="mod">
          <ac:chgData name="Tamara Ivins" userId="e3c2b929-1dca-4bec-ab04-80a14882df1e" providerId="ADAL" clId="{7DFB381E-49EF-4F16-9CF0-0444167F9A69}" dt="2026-03-16T21:28:48.963" v="16" actId="962"/>
          <ac:spMkLst>
            <pc:docMk/>
            <pc:sldMk cId="4209427600" sldId="390"/>
            <ac:spMk id="3" creationId="{DD302680-D291-EF02-144A-45D75FD8B68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C16B3-D8EC-264D-8EF0-1321CDFD04ED}" type="datetimeFigureOut">
              <a:rPr lang="en-US" smtClean="0"/>
              <a:t>3/16/2026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3DDFAF-7DD9-8E40-9CC4-B7911C011FBD}" type="slidenum">
              <a:rPr lang="en-US" smtClean="0"/>
              <a:t>‹#›</a:t>
            </a:fld>
            <a:endParaRPr lang="en-US" dirty="0"/>
          </a:p>
        </p:txBody>
      </p:sp>
    </p:spTree>
    <p:extLst>
      <p:ext uri="{BB962C8B-B14F-4D97-AF65-F5344CB8AC3E}">
        <p14:creationId xmlns:p14="http://schemas.microsoft.com/office/powerpoint/2010/main" val="16742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Hi! My name is Danny Snow, and I want to personally thank you, Dr. Franklin, and you, Dr. Guilbault, and Dr. Sopko for staying with me on this long academic journey.</a:t>
            </a:r>
          </a:p>
          <a:p>
            <a:endParaRPr lang="en-US" b="1" dirty="0"/>
          </a:p>
          <a:p>
            <a:r>
              <a:rPr lang="en-US" b="1" dirty="0"/>
              <a:t>I am a retired Army engineer officer who became a hypnotist, then a trial and jury consultant. After graduating, I may have a trial in Del Rio, TX, then return to the seminar circuit, maybe write a few books, and focus on my family farm. </a:t>
            </a:r>
          </a:p>
          <a:p>
            <a:endParaRPr lang="en-US" b="1" dirty="0"/>
          </a:p>
          <a:p>
            <a:r>
              <a:rPr lang="en-US" b="1" dirty="0"/>
              <a:t>My dissertation focused on identifying the mental shifts that enable social influencers to succeed. </a:t>
            </a:r>
          </a:p>
          <a:p>
            <a:endParaRPr lang="en-US" b="1" dirty="0"/>
          </a:p>
          <a:p>
            <a:endParaRPr lang="en-US" b="1" dirty="0"/>
          </a:p>
          <a:p>
            <a:endParaRPr lang="en-US" b="1" dirty="0"/>
          </a:p>
        </p:txBody>
      </p:sp>
      <p:sp>
        <p:nvSpPr>
          <p:cNvPr id="4" name="Slide Number Placeholder 3"/>
          <p:cNvSpPr>
            <a:spLocks noGrp="1"/>
          </p:cNvSpPr>
          <p:nvPr>
            <p:ph type="sldNum" sz="quarter" idx="5"/>
          </p:nvPr>
        </p:nvSpPr>
        <p:spPr/>
        <p:txBody>
          <a:bodyPr/>
          <a:lstStyle/>
          <a:p>
            <a:fld id="{2E3DDFAF-7DD9-8E40-9CC4-B7911C011FBD}" type="slidenum">
              <a:rPr lang="en-US" smtClean="0"/>
              <a:t>1</a:t>
            </a:fld>
            <a:endParaRPr lang="en-US" dirty="0"/>
          </a:p>
        </p:txBody>
      </p:sp>
    </p:spTree>
    <p:extLst>
      <p:ext uri="{BB962C8B-B14F-4D97-AF65-F5344CB8AC3E}">
        <p14:creationId xmlns:p14="http://schemas.microsoft.com/office/powerpoint/2010/main" val="1558314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176213" lvl="0" indent="-457200"/>
            <a:r>
              <a:rPr lang="en-US" sz="2000" b="1" dirty="0">
                <a:solidFill>
                  <a:sysClr val="windowText" lastClr="000000">
                    <a:lumMod val="85000"/>
                    <a:lumOff val="15000"/>
                  </a:sysClr>
                </a:solidFill>
                <a:latin typeface="+mn-lt"/>
              </a:rPr>
              <a:t>Most of the research came after Hitler and Goebbels’ influence operations during World War II, as they had a profound effect on persuasion and propaganda.</a:t>
            </a:r>
          </a:p>
          <a:p>
            <a:pPr marL="1090613" lvl="2" indent="-457200"/>
            <a:endParaRPr lang="en-US" sz="2000" b="1" dirty="0">
              <a:solidFill>
                <a:sysClr val="windowText" lastClr="000000">
                  <a:lumMod val="85000"/>
                  <a:lumOff val="15000"/>
                </a:sysClr>
              </a:solidFill>
              <a:latin typeface="+mn-lt"/>
            </a:endParaRPr>
          </a:p>
          <a:p>
            <a:pPr marL="176213" lvl="0" indent="-457200"/>
            <a:endParaRPr lang="en-US" sz="2000" b="1" dirty="0">
              <a:solidFill>
                <a:sysClr val="windowText" lastClr="000000">
                  <a:lumMod val="85000"/>
                  <a:lumOff val="15000"/>
                </a:sysClr>
              </a:solidFill>
              <a:latin typeface="+mn-lt"/>
            </a:endParaRPr>
          </a:p>
          <a:p>
            <a:pPr marL="176213" lvl="0" indent="-457200"/>
            <a:r>
              <a:rPr lang="en-US" sz="2000" b="1" dirty="0">
                <a:solidFill>
                  <a:sysClr val="windowText" lastClr="000000">
                    <a:lumMod val="85000"/>
                    <a:lumOff val="15000"/>
                  </a:sysClr>
                </a:solidFill>
                <a:latin typeface="+mn-lt"/>
              </a:rPr>
              <a:t>Munsterberg (1916) was a very clear thinker and was a pioneer in industrial and forensic psychology; however, his German leanings during World War I sidelined him from wider acceptance. He died while giving a lecture at Harvard. Munsterberg postulated that human attention was a scarce commodity and a person’s most valuable asset, and that successful media transmitted and shared emotions with its viewers.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10</a:t>
            </a:fld>
            <a:endParaRPr lang="en-US" dirty="0"/>
          </a:p>
        </p:txBody>
      </p:sp>
    </p:spTree>
    <p:extLst>
      <p:ext uri="{BB962C8B-B14F-4D97-AF65-F5344CB8AC3E}">
        <p14:creationId xmlns:p14="http://schemas.microsoft.com/office/powerpoint/2010/main" val="1605868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justification for a non-experimental qualitative research methodology was that the desired data involves people's opinions, experiences, and recommendations while helping to explore their understandings (Creswell &amp; Creswell, 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Going back to the car crash analogy in the dissertation, physics or social media metrics can determine what happened before, during, and after the crash, but you need qualitative research to determine what was going on in the driver’s mind before, during, and after the crash happened.</a:t>
            </a:r>
          </a:p>
          <a:p>
            <a:endParaRPr lang="en-US" b="1" dirty="0"/>
          </a:p>
          <a:p>
            <a:r>
              <a:rPr lang="en-US" b="1" dirty="0"/>
              <a:t>I approached this research without prior experience in social influence, with nearly no social media </a:t>
            </a:r>
            <a:r>
              <a:rPr lang="en-US" b="1"/>
              <a:t>presence myself.</a:t>
            </a:r>
            <a:endParaRPr lang="en-US" b="1" dirty="0"/>
          </a:p>
          <a:p>
            <a:endParaRPr lang="en-US" b="1" dirty="0"/>
          </a:p>
          <a:p>
            <a:r>
              <a:rPr lang="en-US" b="1" dirty="0"/>
              <a:t>By using this approach, I was able to see the building blocks of social influencers more clearly.</a:t>
            </a:r>
          </a:p>
        </p:txBody>
      </p:sp>
      <p:sp>
        <p:nvSpPr>
          <p:cNvPr id="4" name="Slide Number Placeholder 3"/>
          <p:cNvSpPr>
            <a:spLocks noGrp="1"/>
          </p:cNvSpPr>
          <p:nvPr>
            <p:ph type="sldNum" sz="quarter" idx="5"/>
          </p:nvPr>
        </p:nvSpPr>
        <p:spPr/>
        <p:txBody>
          <a:bodyPr/>
          <a:lstStyle/>
          <a:p>
            <a:fld id="{2E3DDFAF-7DD9-8E40-9CC4-B7911C011FBD}" type="slidenum">
              <a:rPr lang="en-US" smtClean="0"/>
              <a:t>11</a:t>
            </a:fld>
            <a:endParaRPr lang="en-US" dirty="0"/>
          </a:p>
        </p:txBody>
      </p:sp>
    </p:spTree>
    <p:extLst>
      <p:ext uri="{BB962C8B-B14F-4D97-AF65-F5344CB8AC3E}">
        <p14:creationId xmlns:p14="http://schemas.microsoft.com/office/powerpoint/2010/main" val="3521971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 a non-dissertation setting, I would have had several focus groups with tests on data flow. However, per IRB rules, I did not share any of the questions or seek any opinions from outside sources, other than my own academic dissertation team.</a:t>
            </a:r>
          </a:p>
          <a:p>
            <a:endParaRPr lang="en-US" b="1" dirty="0"/>
          </a:p>
          <a:p>
            <a:r>
              <a:rPr lang="en-US" dirty="0"/>
              <a:t> </a:t>
            </a:r>
          </a:p>
        </p:txBody>
      </p:sp>
      <p:sp>
        <p:nvSpPr>
          <p:cNvPr id="4" name="Slide Number Placeholder 3"/>
          <p:cNvSpPr>
            <a:spLocks noGrp="1"/>
          </p:cNvSpPr>
          <p:nvPr>
            <p:ph type="sldNum" sz="quarter" idx="5"/>
          </p:nvPr>
        </p:nvSpPr>
        <p:spPr/>
        <p:txBody>
          <a:bodyPr/>
          <a:lstStyle/>
          <a:p>
            <a:fld id="{2E3DDFAF-7DD9-8E40-9CC4-B7911C011FBD}" type="slidenum">
              <a:rPr lang="en-US" smtClean="0"/>
              <a:t>12</a:t>
            </a:fld>
            <a:endParaRPr lang="en-US" dirty="0"/>
          </a:p>
        </p:txBody>
      </p:sp>
    </p:spTree>
    <p:extLst>
      <p:ext uri="{BB962C8B-B14F-4D97-AF65-F5344CB8AC3E}">
        <p14:creationId xmlns:p14="http://schemas.microsoft.com/office/powerpoint/2010/main" val="2565219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Everything started out fine on Monday morning the 8</a:t>
            </a:r>
            <a:r>
              <a:rPr lang="en-US" b="1" baseline="30000" dirty="0"/>
              <a:t>th</a:t>
            </a:r>
            <a:r>
              <a:rPr lang="en-US" b="1" dirty="0"/>
              <a:t> of September, the first day of the study</a:t>
            </a:r>
            <a:r>
              <a:rPr lang="en-US" b="1"/>
              <a:t>, then </a:t>
            </a:r>
            <a:r>
              <a:rPr lang="en-US" b="1" dirty="0"/>
              <a:t>Charlie Kirk was assassinated two days later on Wednesday, and then the religious messaging people completely melted down, reaching into this group took several centers of influence for them to trust me enough to answer my questions.</a:t>
            </a:r>
          </a:p>
          <a:p>
            <a:endParaRPr lang="en-US" b="1" dirty="0"/>
          </a:p>
          <a:p>
            <a:r>
              <a:rPr lang="en-US" b="1" dirty="0"/>
              <a:t>The whole experience of conducting these interviews was a very long three weeks for this researcher.</a:t>
            </a:r>
          </a:p>
          <a:p>
            <a:endParaRPr lang="en-US" b="1"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13</a:t>
            </a:fld>
            <a:endParaRPr lang="en-US" dirty="0"/>
          </a:p>
        </p:txBody>
      </p:sp>
    </p:spTree>
    <p:extLst>
      <p:ext uri="{BB962C8B-B14F-4D97-AF65-F5344CB8AC3E}">
        <p14:creationId xmlns:p14="http://schemas.microsoft.com/office/powerpoint/2010/main" val="1806376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dirty="0"/>
              <a:t>Originally, the data was to be analyzed in NVivo; however, since I had never used the program, I designed the study’s gathered data to be more thematic so it could be categorized, as I had done in previous demographic projects. As such, my supporting questions did not really justify using NVivo. </a:t>
            </a:r>
          </a:p>
          <a:p>
            <a:endParaRPr lang="en-US" b="1" dirty="0"/>
          </a:p>
          <a:p>
            <a:r>
              <a:rPr lang="en-US" b="1" dirty="0"/>
              <a:t>Using this methodology, the data flow supported the design of a success rating, which helped build a success template for both new and failed influencers as well as businesses growing their digital footprint.</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14</a:t>
            </a:fld>
            <a:endParaRPr lang="en-US" dirty="0"/>
          </a:p>
        </p:txBody>
      </p:sp>
    </p:spTree>
    <p:extLst>
      <p:ext uri="{BB962C8B-B14F-4D97-AF65-F5344CB8AC3E}">
        <p14:creationId xmlns:p14="http://schemas.microsoft.com/office/powerpoint/2010/main" val="2022738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This researcher followed all the safety and security protocols as dictated by the </a:t>
            </a:r>
            <a:r>
              <a:rPr lang="en-US" b="1" u="sng" dirty="0"/>
              <a:t>National University IRB Committee. </a:t>
            </a:r>
          </a:p>
          <a:p>
            <a:endParaRPr lang="en-US" b="1" dirty="0"/>
          </a:p>
          <a:p>
            <a:r>
              <a:rPr lang="en-US" b="1" dirty="0"/>
              <a:t>The participant’s personal safety and professional reputation were Top of Mind for this researcher.</a:t>
            </a:r>
          </a:p>
        </p:txBody>
      </p:sp>
      <p:sp>
        <p:nvSpPr>
          <p:cNvPr id="4" name="Slide Number Placeholder 3"/>
          <p:cNvSpPr>
            <a:spLocks noGrp="1"/>
          </p:cNvSpPr>
          <p:nvPr>
            <p:ph type="sldNum" sz="quarter" idx="5"/>
          </p:nvPr>
        </p:nvSpPr>
        <p:spPr/>
        <p:txBody>
          <a:bodyPr/>
          <a:lstStyle/>
          <a:p>
            <a:fld id="{2E3DDFAF-7DD9-8E40-9CC4-B7911C011FBD}" type="slidenum">
              <a:rPr lang="en-US" smtClean="0"/>
              <a:t>15</a:t>
            </a:fld>
            <a:endParaRPr lang="en-US" dirty="0"/>
          </a:p>
        </p:txBody>
      </p:sp>
    </p:spTree>
    <p:extLst>
      <p:ext uri="{BB962C8B-B14F-4D97-AF65-F5344CB8AC3E}">
        <p14:creationId xmlns:p14="http://schemas.microsoft.com/office/powerpoint/2010/main" val="4160715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BC7DE-09EF-2908-597D-CFC6229AC9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094AC1-289D-A9A1-7563-6C3749D15C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FEA56B-1820-15EF-C71A-8065E7A8677E}"/>
              </a:ext>
            </a:extLst>
          </p:cNvPr>
          <p:cNvSpPr>
            <a:spLocks noGrp="1"/>
          </p:cNvSpPr>
          <p:nvPr>
            <p:ph type="body" idx="1"/>
          </p:nvPr>
        </p:nvSpPr>
        <p:spPr/>
        <p:txBody>
          <a:bodyPr/>
          <a:lstStyle/>
          <a:p>
            <a:r>
              <a:rPr lang="en-US" b="1" dirty="0"/>
              <a:t>While most people would consider these findings common sense, for those who experienced and survived a major business failure, it was a mindset shift.</a:t>
            </a:r>
          </a:p>
          <a:p>
            <a:endParaRPr lang="en-US" b="1" dirty="0"/>
          </a:p>
          <a:p>
            <a:r>
              <a:rPr lang="en-US" b="1" dirty="0"/>
              <a:t>All the participants failed in some way, and their mental resilience helped them develop and sustain a mindset shift; and digital tribal growth became their guiding star.</a:t>
            </a:r>
          </a:p>
          <a:p>
            <a:endParaRPr lang="en-US" dirty="0"/>
          </a:p>
        </p:txBody>
      </p:sp>
      <p:sp>
        <p:nvSpPr>
          <p:cNvPr id="4" name="Slide Number Placeholder 3">
            <a:extLst>
              <a:ext uri="{FF2B5EF4-FFF2-40B4-BE49-F238E27FC236}">
                <a16:creationId xmlns:a16="http://schemas.microsoft.com/office/drawing/2014/main" id="{91AB02B6-92BB-12BE-48D7-499CAA90A880}"/>
              </a:ext>
            </a:extLst>
          </p:cNvPr>
          <p:cNvSpPr>
            <a:spLocks noGrp="1"/>
          </p:cNvSpPr>
          <p:nvPr>
            <p:ph type="sldNum" sz="quarter" idx="5"/>
          </p:nvPr>
        </p:nvSpPr>
        <p:spPr/>
        <p:txBody>
          <a:bodyPr/>
          <a:lstStyle/>
          <a:p>
            <a:fld id="{2E3DDFAF-7DD9-8E40-9CC4-B7911C011FBD}" type="slidenum">
              <a:rPr lang="en-US" smtClean="0"/>
              <a:t>16</a:t>
            </a:fld>
            <a:endParaRPr lang="en-US" dirty="0"/>
          </a:p>
        </p:txBody>
      </p:sp>
    </p:spTree>
    <p:extLst>
      <p:ext uri="{BB962C8B-B14F-4D97-AF65-F5344CB8AC3E}">
        <p14:creationId xmlns:p14="http://schemas.microsoft.com/office/powerpoint/2010/main" val="28222543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88434-6809-4F05-59DA-C2F5FD03C8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39DBB1-911B-335A-90F0-A551AC15B4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7044BE-87F3-254B-0FDB-732819F37B64}"/>
              </a:ext>
            </a:extLst>
          </p:cNvPr>
          <p:cNvSpPr>
            <a:spLocks noGrp="1"/>
          </p:cNvSpPr>
          <p:nvPr>
            <p:ph type="body" idx="1"/>
          </p:nvPr>
        </p:nvSpPr>
        <p:spPr/>
        <p:txBody>
          <a:bodyPr/>
          <a:lstStyle/>
          <a:p>
            <a:r>
              <a:rPr lang="en-US" b="1" dirty="0"/>
              <a:t>These seven effective interventions for social influencing look and sound a lot like seven leadership steps for effective leaders.</a:t>
            </a:r>
          </a:p>
          <a:p>
            <a:endParaRPr lang="en-US" b="1" dirty="0"/>
          </a:p>
          <a:p>
            <a:r>
              <a:rPr lang="en-US" b="1" dirty="0"/>
              <a:t>Although participants were not directly asked these questions, any mention of one of the seven concepts was annotated. The thought process for this researcher was that everybody thinks they are a great leader, until they must do leadership tasks.</a:t>
            </a:r>
          </a:p>
          <a:p>
            <a:endParaRPr lang="en-US" b="1" dirty="0"/>
          </a:p>
        </p:txBody>
      </p:sp>
      <p:sp>
        <p:nvSpPr>
          <p:cNvPr id="4" name="Slide Number Placeholder 3">
            <a:extLst>
              <a:ext uri="{FF2B5EF4-FFF2-40B4-BE49-F238E27FC236}">
                <a16:creationId xmlns:a16="http://schemas.microsoft.com/office/drawing/2014/main" id="{1DE959BE-36D8-2AD1-609B-4ABB65100D1C}"/>
              </a:ext>
            </a:extLst>
          </p:cNvPr>
          <p:cNvSpPr>
            <a:spLocks noGrp="1"/>
          </p:cNvSpPr>
          <p:nvPr>
            <p:ph type="sldNum" sz="quarter" idx="5"/>
          </p:nvPr>
        </p:nvSpPr>
        <p:spPr/>
        <p:txBody>
          <a:bodyPr/>
          <a:lstStyle/>
          <a:p>
            <a:fld id="{2E3DDFAF-7DD9-8E40-9CC4-B7911C011FBD}" type="slidenum">
              <a:rPr lang="en-US" smtClean="0"/>
              <a:t>17</a:t>
            </a:fld>
            <a:endParaRPr lang="en-US" dirty="0"/>
          </a:p>
        </p:txBody>
      </p:sp>
    </p:spTree>
    <p:extLst>
      <p:ext uri="{BB962C8B-B14F-4D97-AF65-F5344CB8AC3E}">
        <p14:creationId xmlns:p14="http://schemas.microsoft.com/office/powerpoint/2010/main" val="8125705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E5F6B-6CA0-F1DB-88F7-C2760CEED8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48A7F0-0518-8FDD-228A-FD0FE7DC90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330FD-3EE8-FC55-B072-B01FED1F934B}"/>
              </a:ext>
            </a:extLst>
          </p:cNvPr>
          <p:cNvSpPr>
            <a:spLocks noGrp="1"/>
          </p:cNvSpPr>
          <p:nvPr>
            <p:ph type="body" idx="1"/>
          </p:nvPr>
        </p:nvSpPr>
        <p:spPr/>
        <p:txBody>
          <a:bodyPr/>
          <a:lstStyle/>
          <a:p>
            <a:r>
              <a:rPr lang="en-US" b="1" dirty="0"/>
              <a:t>Finally, the 24 Factors that make social influencers successful.</a:t>
            </a:r>
          </a:p>
          <a:p>
            <a:endParaRPr lang="en-US" b="1" dirty="0"/>
          </a:p>
          <a:p>
            <a:r>
              <a:rPr lang="en-US" b="1" dirty="0"/>
              <a:t>This is just like capturing lightning in a bottle. </a:t>
            </a:r>
          </a:p>
        </p:txBody>
      </p:sp>
      <p:sp>
        <p:nvSpPr>
          <p:cNvPr id="4" name="Slide Number Placeholder 3">
            <a:extLst>
              <a:ext uri="{FF2B5EF4-FFF2-40B4-BE49-F238E27FC236}">
                <a16:creationId xmlns:a16="http://schemas.microsoft.com/office/drawing/2014/main" id="{033206B8-5314-EAA6-A53D-287FB360154E}"/>
              </a:ext>
            </a:extLst>
          </p:cNvPr>
          <p:cNvSpPr>
            <a:spLocks noGrp="1"/>
          </p:cNvSpPr>
          <p:nvPr>
            <p:ph type="sldNum" sz="quarter" idx="5"/>
          </p:nvPr>
        </p:nvSpPr>
        <p:spPr/>
        <p:txBody>
          <a:bodyPr/>
          <a:lstStyle/>
          <a:p>
            <a:fld id="{2E3DDFAF-7DD9-8E40-9CC4-B7911C011FBD}" type="slidenum">
              <a:rPr lang="en-US" smtClean="0"/>
              <a:t>18</a:t>
            </a:fld>
            <a:endParaRPr lang="en-US" dirty="0"/>
          </a:p>
        </p:txBody>
      </p:sp>
    </p:spTree>
    <p:extLst>
      <p:ext uri="{BB962C8B-B14F-4D97-AF65-F5344CB8AC3E}">
        <p14:creationId xmlns:p14="http://schemas.microsoft.com/office/powerpoint/2010/main" val="2569199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A16AA-D843-D97E-3B72-87BC013AB3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2B6D36-EF31-2E7B-DBA3-33AD07E615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46176F-0F04-1E47-B648-7F1EB5D4BDFA}"/>
              </a:ext>
            </a:extLst>
          </p:cNvPr>
          <p:cNvSpPr>
            <a:spLocks noGrp="1"/>
          </p:cNvSpPr>
          <p:nvPr>
            <p:ph type="body" idx="1"/>
          </p:nvPr>
        </p:nvSpPr>
        <p:spPr/>
        <p:txBody>
          <a:bodyPr/>
          <a:lstStyle/>
          <a:p>
            <a:r>
              <a:rPr lang="en-US" b="1" dirty="0"/>
              <a:t>Number 11 is Aristotle’s principles of rhetoric, which are </a:t>
            </a:r>
            <a:r>
              <a:rPr lang="en-US" sz="1200" b="1" kern="1200" dirty="0">
                <a:solidFill>
                  <a:schemeClr val="tx1"/>
                </a:solidFill>
                <a:effectLst/>
                <a:latin typeface="+mn-lt"/>
                <a:ea typeface="+mn-ea"/>
                <a:cs typeface="+mn-cs"/>
              </a:rPr>
              <a:t>Credibility of the Speaker – Character,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Discourse based on Inductive and Deductive Reasoning, with inductive reasoning like thin-slicing theory, small observation leading to general conclusions, and deductive reasoning which is methodical, logical, and used in research.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Appeals to the Audience's Emotions or Awakening – Emotions,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Metaphor -</a:t>
            </a:r>
            <a:r>
              <a:rPr lang="en-US" sz="1200" kern="1200" dirty="0">
                <a:solidFill>
                  <a:schemeClr val="tx1"/>
                </a:solidFill>
                <a:effectLst/>
                <a:latin typeface="+mn-lt"/>
                <a:ea typeface="+mn-ea"/>
                <a:cs typeface="+mn-cs"/>
              </a:rPr>
              <a:t>A moving story, metaphor, or personal anecdote. </a:t>
            </a:r>
            <a:r>
              <a:rPr lang="en-US" sz="1200" b="1" kern="1200" dirty="0">
                <a:solidFill>
                  <a:schemeClr val="tx1"/>
                </a:solidFill>
                <a:effectLst/>
                <a:latin typeface="+mn-lt"/>
                <a:ea typeface="+mn-ea"/>
                <a:cs typeface="+mn-cs"/>
              </a:rPr>
              <a:t>Using a simple illustration or story to make a point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Brevity: communicating with the familiar to an audience to make the point;</a:t>
            </a:r>
            <a:r>
              <a:rPr lang="en-US" sz="1200" kern="1200" dirty="0">
                <a:solidFill>
                  <a:schemeClr val="tx1"/>
                </a:solidFill>
                <a:effectLst/>
                <a:latin typeface="+mn-lt"/>
                <a:ea typeface="+mn-ea"/>
                <a:cs typeface="+mn-cs"/>
              </a:rPr>
              <a:t> Breaking down the complex and explaining it in familiar terms.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Less is more when it comes to persuasion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b="1" dirty="0"/>
              <a:t>Number 13: The six bases of power: The two most important bases of power to social influencers are expert power and informational power.</a:t>
            </a:r>
          </a:p>
          <a:p>
            <a:endParaRPr lang="en-US" b="1" dirty="0"/>
          </a:p>
          <a:p>
            <a:r>
              <a:rPr lang="en-US" b="1" dirty="0"/>
              <a:t>Raven’s informational power is the ability to influence and evoke behavior in others.</a:t>
            </a:r>
          </a:p>
        </p:txBody>
      </p:sp>
      <p:sp>
        <p:nvSpPr>
          <p:cNvPr id="4" name="Slide Number Placeholder 3">
            <a:extLst>
              <a:ext uri="{FF2B5EF4-FFF2-40B4-BE49-F238E27FC236}">
                <a16:creationId xmlns:a16="http://schemas.microsoft.com/office/drawing/2014/main" id="{7A60DF2F-D558-B8E8-02D5-50B4B3F5E21F}"/>
              </a:ext>
            </a:extLst>
          </p:cNvPr>
          <p:cNvSpPr>
            <a:spLocks noGrp="1"/>
          </p:cNvSpPr>
          <p:nvPr>
            <p:ph type="sldNum" sz="quarter" idx="5"/>
          </p:nvPr>
        </p:nvSpPr>
        <p:spPr/>
        <p:txBody>
          <a:bodyPr/>
          <a:lstStyle/>
          <a:p>
            <a:fld id="{2E3DDFAF-7DD9-8E40-9CC4-B7911C011FBD}" type="slidenum">
              <a:rPr lang="en-US" smtClean="0"/>
              <a:t>19</a:t>
            </a:fld>
            <a:endParaRPr lang="en-US" dirty="0"/>
          </a:p>
        </p:txBody>
      </p:sp>
    </p:spTree>
    <p:extLst>
      <p:ext uri="{BB962C8B-B14F-4D97-AF65-F5344CB8AC3E}">
        <p14:creationId xmlns:p14="http://schemas.microsoft.com/office/powerpoint/2010/main" val="2327676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Elevator Speech!</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r>
              <a:rPr lang="en-US" sz="1200" b="1" kern="1200" dirty="0">
                <a:solidFill>
                  <a:schemeClr val="tx1"/>
                </a:solidFill>
                <a:effectLst/>
                <a:latin typeface="+mn-lt"/>
                <a:ea typeface="+mn-ea"/>
                <a:cs typeface="+mn-cs"/>
              </a:rPr>
              <a:t>I wanted to know what made social influencers successful.</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Because when you take away the famous names, the money, and the technology, all you have is a person talking.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So, what really makes social influencers successful?</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WELL……I started reading the current research and tracing their primary sources back to Aristotle and the Five Rhetorical Appeals.</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Then I focused on Munsterberg’s 1916 concept that human attention is our greatest asset, and I wondered whether it was being hijacked by outside forces.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And how did that work in Simon’s 1971 Attention Economy?</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Which led to Talamas' research on emotions hijacking the brain through metaphors.</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 used Hovland's source credibility as the conceptual framework, as credibility appears to be the most important factor in social influence.</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Goldhaber in 1997 suggested linking social influencers with the digital economy, and Giraldo-Luque’s and his group’s work in 2020, suggested that the only real currency is the ability to hold people’s attention; …..ergo, successful social influencers are now the ring masters of Simon’s Attention Economy.</a:t>
            </a:r>
          </a:p>
          <a:p>
            <a:endParaRPr lang="en-US" sz="1200" b="1" kern="1200" dirty="0">
              <a:solidFill>
                <a:schemeClr val="tx1"/>
              </a:solidFill>
              <a:effectLst/>
              <a:latin typeface="+mn-lt"/>
              <a:ea typeface="+mn-ea"/>
              <a:cs typeface="+mn-cs"/>
            </a:endParaRPr>
          </a:p>
          <a:p>
            <a:r>
              <a:rPr lang="en-US" b="1" dirty="0"/>
              <a:t>Solving this research problem required a multidimensional approach, as quantitative methods (with an N for numbers) are typically used to study social influencers by measuring likes, engagement, and content rebroadcasting, as these metrics are easy to track with</a:t>
            </a:r>
            <a:r>
              <a:rPr lang="en-US" b="1" u="sng" dirty="0"/>
              <a:t> computers. </a:t>
            </a:r>
          </a:p>
          <a:p>
            <a:endParaRPr lang="en-US" b="1" u="sng" dirty="0"/>
          </a:p>
          <a:p>
            <a:r>
              <a:rPr lang="en-US" b="1" u="sng" dirty="0"/>
              <a:t>But to study the mindset shifts that drove influencers' success, a qualitative (with an L for languages) study needed to be designed and fielded, and that had never been done before.</a:t>
            </a:r>
          </a:p>
          <a:p>
            <a:endParaRPr lang="en-US" b="1" dirty="0"/>
          </a:p>
          <a:p>
            <a:r>
              <a:rPr lang="en-US" b="1" dirty="0"/>
              <a:t>Imagine social influencers as a new form of salespeople, with near-global reach, selling any product, thought or concept and you will be able to see how Hitler and Goebbel’s fit into the new internet of things.</a:t>
            </a:r>
          </a:p>
          <a:p>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When the smoke finally settled on my research, I’d discovered 24 factors that help make social influencers successful…which, in Simon’s Attention Economy, is like capturing lightning in a bottle!</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a:t>
            </a:fld>
            <a:endParaRPr lang="en-US" dirty="0"/>
          </a:p>
        </p:txBody>
      </p:sp>
    </p:spTree>
    <p:extLst>
      <p:ext uri="{BB962C8B-B14F-4D97-AF65-F5344CB8AC3E}">
        <p14:creationId xmlns:p14="http://schemas.microsoft.com/office/powerpoint/2010/main" val="3962039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DFE49-3109-3908-44A6-3D97A69727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54CF71-06CD-BE30-C1AC-C048A5596B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7F69A6-8784-266C-8218-AFA50F0C10CC}"/>
              </a:ext>
            </a:extLst>
          </p:cNvPr>
          <p:cNvSpPr>
            <a:spLocks noGrp="1"/>
          </p:cNvSpPr>
          <p:nvPr>
            <p:ph type="body" idx="1"/>
          </p:nvPr>
        </p:nvSpPr>
        <p:spPr/>
        <p:txBody>
          <a:bodyPr/>
          <a:lstStyle/>
          <a:p>
            <a:r>
              <a:rPr lang="en-US" sz="1200" b="1" dirty="0"/>
              <a:t>Numbers 21 and 22 are related in that</a:t>
            </a:r>
          </a:p>
          <a:p>
            <a:r>
              <a:rPr lang="en-US" sz="1200" b="1" dirty="0"/>
              <a:t>Bilateral activation was not studied directly; however, it is too powerful a concept to ignore, based on </a:t>
            </a:r>
            <a:r>
              <a:rPr lang="en-US" sz="1200" b="1" dirty="0" err="1"/>
              <a:t>Bizzel</a:t>
            </a:r>
            <a:r>
              <a:rPr lang="en-US" sz="1200" b="1" dirty="0"/>
              <a:t> &amp; Herzberg’s, Feng’s, Amano &amp; Toichi's, and Damasio’s work on emotions.</a:t>
            </a:r>
          </a:p>
          <a:p>
            <a:endParaRPr lang="en-US" sz="1200" b="1" dirty="0"/>
          </a:p>
          <a:p>
            <a:r>
              <a:rPr lang="en-US" sz="1200" b="1" dirty="0"/>
              <a:t>Descartes belief that logic ruled people, bouncing around in the echo chambers of refereed research for 300 years, it was widely accepted as scientific fact, until more modern science discovered emotions rule people.</a:t>
            </a:r>
            <a:endParaRPr lang="en-US" b="1" dirty="0"/>
          </a:p>
        </p:txBody>
      </p:sp>
      <p:sp>
        <p:nvSpPr>
          <p:cNvPr id="4" name="Slide Number Placeholder 3">
            <a:extLst>
              <a:ext uri="{FF2B5EF4-FFF2-40B4-BE49-F238E27FC236}">
                <a16:creationId xmlns:a16="http://schemas.microsoft.com/office/drawing/2014/main" id="{DF94B6EB-510A-CBAE-F745-5863693EE1F0}"/>
              </a:ext>
            </a:extLst>
          </p:cNvPr>
          <p:cNvSpPr>
            <a:spLocks noGrp="1"/>
          </p:cNvSpPr>
          <p:nvPr>
            <p:ph type="sldNum" sz="quarter" idx="5"/>
          </p:nvPr>
        </p:nvSpPr>
        <p:spPr/>
        <p:txBody>
          <a:bodyPr/>
          <a:lstStyle/>
          <a:p>
            <a:fld id="{2E3DDFAF-7DD9-8E40-9CC4-B7911C011FBD}" type="slidenum">
              <a:rPr lang="en-US" smtClean="0"/>
              <a:t>20</a:t>
            </a:fld>
            <a:endParaRPr lang="en-US" dirty="0"/>
          </a:p>
        </p:txBody>
      </p:sp>
    </p:spTree>
    <p:extLst>
      <p:ext uri="{BB962C8B-B14F-4D97-AF65-F5344CB8AC3E}">
        <p14:creationId xmlns:p14="http://schemas.microsoft.com/office/powerpoint/2010/main" val="274499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C487E-9501-FD5D-5F7E-072DDFBE00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E0C9C0-6D8A-17E3-56BF-B6B387E2E1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C014AD-D97B-E726-659F-D2FBFC0C9C41}"/>
              </a:ext>
            </a:extLst>
          </p:cNvPr>
          <p:cNvSpPr>
            <a:spLocks noGrp="1"/>
          </p:cNvSpPr>
          <p:nvPr>
            <p:ph type="body" idx="1"/>
          </p:nvPr>
        </p:nvSpPr>
        <p:spPr/>
        <p:txBody>
          <a:bodyPr/>
          <a:lstStyle/>
          <a:p>
            <a:r>
              <a:rPr lang="en-US" b="1" dirty="0"/>
              <a:t>The higher the success score, the more followers a participant had, except for the very low score in religious messaging; yet she had the most followers in the studied niche, with 5,000. </a:t>
            </a:r>
          </a:p>
          <a:p>
            <a:endParaRPr lang="en-US" dirty="0"/>
          </a:p>
        </p:txBody>
      </p:sp>
      <p:sp>
        <p:nvSpPr>
          <p:cNvPr id="4" name="Slide Number Placeholder 3">
            <a:extLst>
              <a:ext uri="{FF2B5EF4-FFF2-40B4-BE49-F238E27FC236}">
                <a16:creationId xmlns:a16="http://schemas.microsoft.com/office/drawing/2014/main" id="{9DBFF82E-AF19-79FD-BC92-774903FDC4D3}"/>
              </a:ext>
            </a:extLst>
          </p:cNvPr>
          <p:cNvSpPr>
            <a:spLocks noGrp="1"/>
          </p:cNvSpPr>
          <p:nvPr>
            <p:ph type="sldNum" sz="quarter" idx="5"/>
          </p:nvPr>
        </p:nvSpPr>
        <p:spPr/>
        <p:txBody>
          <a:bodyPr/>
          <a:lstStyle/>
          <a:p>
            <a:fld id="{2E3DDFAF-7DD9-8E40-9CC4-B7911C011FBD}" type="slidenum">
              <a:rPr lang="en-US" smtClean="0"/>
              <a:t>21</a:t>
            </a:fld>
            <a:endParaRPr lang="en-US" dirty="0"/>
          </a:p>
        </p:txBody>
      </p:sp>
    </p:spTree>
    <p:extLst>
      <p:ext uri="{BB962C8B-B14F-4D97-AF65-F5344CB8AC3E}">
        <p14:creationId xmlns:p14="http://schemas.microsoft.com/office/powerpoint/2010/main" val="28986488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6ECE2-FD3A-D6CD-3D83-15AAA41781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D84F0E-3318-2E58-F69A-7A0DE4CC6F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250EBE-D0CF-BE4A-3693-2A3971D01308}"/>
              </a:ext>
            </a:extLst>
          </p:cNvPr>
          <p:cNvSpPr>
            <a:spLocks noGrp="1"/>
          </p:cNvSpPr>
          <p:nvPr>
            <p:ph type="body" idx="1"/>
          </p:nvPr>
        </p:nvSpPr>
        <p:spPr/>
        <p:txBody>
          <a:bodyPr/>
          <a:lstStyle/>
          <a:p>
            <a:r>
              <a:rPr lang="en-US" b="1" dirty="0"/>
              <a:t>This is the roadmap or journey a social influencer takes to build a digital tribe. In one way or another, all these concepts can be used by the social influencer.</a:t>
            </a:r>
          </a:p>
        </p:txBody>
      </p:sp>
      <p:sp>
        <p:nvSpPr>
          <p:cNvPr id="4" name="Slide Number Placeholder 3">
            <a:extLst>
              <a:ext uri="{FF2B5EF4-FFF2-40B4-BE49-F238E27FC236}">
                <a16:creationId xmlns:a16="http://schemas.microsoft.com/office/drawing/2014/main" id="{92C074C6-2FE0-B235-28FB-8BDB2648CF6D}"/>
              </a:ext>
            </a:extLst>
          </p:cNvPr>
          <p:cNvSpPr>
            <a:spLocks noGrp="1"/>
          </p:cNvSpPr>
          <p:nvPr>
            <p:ph type="sldNum" sz="quarter" idx="5"/>
          </p:nvPr>
        </p:nvSpPr>
        <p:spPr/>
        <p:txBody>
          <a:bodyPr/>
          <a:lstStyle/>
          <a:p>
            <a:fld id="{2E3DDFAF-7DD9-8E40-9CC4-B7911C011FBD}" type="slidenum">
              <a:rPr lang="en-US" smtClean="0"/>
              <a:t>22</a:t>
            </a:fld>
            <a:endParaRPr lang="en-US" dirty="0"/>
          </a:p>
        </p:txBody>
      </p:sp>
    </p:spTree>
    <p:extLst>
      <p:ext uri="{BB962C8B-B14F-4D97-AF65-F5344CB8AC3E}">
        <p14:creationId xmlns:p14="http://schemas.microsoft.com/office/powerpoint/2010/main" val="1055301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700FB-2982-6213-4321-056C4E5E7B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C15B3E-3664-4B80-4CC8-7F0859AF02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8D2469-2306-8D96-036D-68E11F444CDE}"/>
              </a:ext>
            </a:extLst>
          </p:cNvPr>
          <p:cNvSpPr>
            <a:spLocks noGrp="1"/>
          </p:cNvSpPr>
          <p:nvPr>
            <p:ph type="body" idx="1"/>
          </p:nvPr>
        </p:nvSpPr>
        <p:spPr/>
        <p:txBody>
          <a:bodyPr/>
          <a:lstStyle/>
          <a:p>
            <a:r>
              <a:rPr lang="en-US" b="1" dirty="0"/>
              <a:t>This was a pretty… vanilla study of a single research wave involving 25 participants across 5 niches of social influence.</a:t>
            </a:r>
          </a:p>
          <a:p>
            <a:endParaRPr lang="en-US" b="1" dirty="0"/>
          </a:p>
          <a:p>
            <a:r>
              <a:rPr lang="en-US" b="1" dirty="0"/>
              <a:t>Biases can occur in single-person research projects; ideally, three researchers would have been used, with the third researcher overseeing the other two researchers.</a:t>
            </a:r>
          </a:p>
          <a:p>
            <a:endParaRPr lang="en-US" b="1" dirty="0"/>
          </a:p>
          <a:p>
            <a:endParaRPr lang="en-US" b="1" dirty="0"/>
          </a:p>
          <a:p>
            <a:endParaRPr lang="en-US" b="1" dirty="0"/>
          </a:p>
          <a:p>
            <a:endParaRPr lang="en-US" b="1" dirty="0"/>
          </a:p>
        </p:txBody>
      </p:sp>
      <p:sp>
        <p:nvSpPr>
          <p:cNvPr id="4" name="Slide Number Placeholder 3">
            <a:extLst>
              <a:ext uri="{FF2B5EF4-FFF2-40B4-BE49-F238E27FC236}">
                <a16:creationId xmlns:a16="http://schemas.microsoft.com/office/drawing/2014/main" id="{9662E368-9A55-BB3F-28D6-96DBF4F66A50}"/>
              </a:ext>
            </a:extLst>
          </p:cNvPr>
          <p:cNvSpPr>
            <a:spLocks noGrp="1"/>
          </p:cNvSpPr>
          <p:nvPr>
            <p:ph type="sldNum" sz="quarter" idx="5"/>
          </p:nvPr>
        </p:nvSpPr>
        <p:spPr/>
        <p:txBody>
          <a:bodyPr/>
          <a:lstStyle/>
          <a:p>
            <a:fld id="{2E3DDFAF-7DD9-8E40-9CC4-B7911C011FBD}" type="slidenum">
              <a:rPr lang="en-US" smtClean="0"/>
              <a:t>23</a:t>
            </a:fld>
            <a:endParaRPr lang="en-US" dirty="0"/>
          </a:p>
        </p:txBody>
      </p:sp>
    </p:spTree>
    <p:extLst>
      <p:ext uri="{BB962C8B-B14F-4D97-AF65-F5344CB8AC3E}">
        <p14:creationId xmlns:p14="http://schemas.microsoft.com/office/powerpoint/2010/main" val="2948256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0B78E-4248-945D-5690-E7A8DF4CDD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4D130B-B350-DEFB-725E-557E565488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02F65F-E34E-DB34-FB76-08121021D08A}"/>
              </a:ext>
            </a:extLst>
          </p:cNvPr>
          <p:cNvSpPr>
            <a:spLocks noGrp="1"/>
          </p:cNvSpPr>
          <p:nvPr>
            <p:ph type="body" idx="1"/>
          </p:nvPr>
        </p:nvSpPr>
        <p:spPr/>
        <p:txBody>
          <a:bodyPr/>
          <a:lstStyle/>
          <a:p>
            <a:r>
              <a:rPr lang="en-US" b="1" dirty="0"/>
              <a:t>These are the most important recommendations that this researcher can make to new or failed social influencers.</a:t>
            </a:r>
          </a:p>
          <a:p>
            <a:endParaRPr lang="en-US" b="1" dirty="0"/>
          </a:p>
          <a:p>
            <a:endParaRPr lang="en-US" b="1" dirty="0"/>
          </a:p>
        </p:txBody>
      </p:sp>
      <p:sp>
        <p:nvSpPr>
          <p:cNvPr id="4" name="Slide Number Placeholder 3">
            <a:extLst>
              <a:ext uri="{FF2B5EF4-FFF2-40B4-BE49-F238E27FC236}">
                <a16:creationId xmlns:a16="http://schemas.microsoft.com/office/drawing/2014/main" id="{1C345C0E-AEA8-A9EF-C76A-FFD41C1DECB2}"/>
              </a:ext>
            </a:extLst>
          </p:cNvPr>
          <p:cNvSpPr>
            <a:spLocks noGrp="1"/>
          </p:cNvSpPr>
          <p:nvPr>
            <p:ph type="sldNum" sz="quarter" idx="5"/>
          </p:nvPr>
        </p:nvSpPr>
        <p:spPr/>
        <p:txBody>
          <a:bodyPr/>
          <a:lstStyle/>
          <a:p>
            <a:fld id="{2E3DDFAF-7DD9-8E40-9CC4-B7911C011FBD}" type="slidenum">
              <a:rPr lang="en-US" smtClean="0"/>
              <a:t>24</a:t>
            </a:fld>
            <a:endParaRPr lang="en-US" dirty="0"/>
          </a:p>
        </p:txBody>
      </p:sp>
    </p:spTree>
    <p:extLst>
      <p:ext uri="{BB962C8B-B14F-4D97-AF65-F5344CB8AC3E}">
        <p14:creationId xmlns:p14="http://schemas.microsoft.com/office/powerpoint/2010/main" val="2159973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0F7AA-EA51-3CC3-4BD2-F7F766B4D6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BA67B9-15CA-6406-F6CE-EDE8D0EA84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D3D405-2BF3-0980-DAA9-6160A20D2C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 second, larger study would be the best way to confirm the results of this study.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Ideally, the supporting questions would be ordered differently, and the Enes et al. (2022) Modified Social Media Relationship Scale would be dropped altogether. </a:t>
            </a:r>
          </a:p>
          <a:p>
            <a:endParaRPr lang="en-US" dirty="0"/>
          </a:p>
        </p:txBody>
      </p:sp>
      <p:sp>
        <p:nvSpPr>
          <p:cNvPr id="4" name="Slide Number Placeholder 3">
            <a:extLst>
              <a:ext uri="{FF2B5EF4-FFF2-40B4-BE49-F238E27FC236}">
                <a16:creationId xmlns:a16="http://schemas.microsoft.com/office/drawing/2014/main" id="{02F97219-93CA-30A1-036A-A5B11E5C9958}"/>
              </a:ext>
            </a:extLst>
          </p:cNvPr>
          <p:cNvSpPr>
            <a:spLocks noGrp="1"/>
          </p:cNvSpPr>
          <p:nvPr>
            <p:ph type="sldNum" sz="quarter" idx="5"/>
          </p:nvPr>
        </p:nvSpPr>
        <p:spPr/>
        <p:txBody>
          <a:bodyPr/>
          <a:lstStyle/>
          <a:p>
            <a:fld id="{2E3DDFAF-7DD9-8E40-9CC4-B7911C011FBD}" type="slidenum">
              <a:rPr lang="en-US" smtClean="0"/>
              <a:t>25</a:t>
            </a:fld>
            <a:endParaRPr lang="en-US" dirty="0"/>
          </a:p>
        </p:txBody>
      </p:sp>
    </p:spTree>
    <p:extLst>
      <p:ext uri="{BB962C8B-B14F-4D97-AF65-F5344CB8AC3E}">
        <p14:creationId xmlns:p14="http://schemas.microsoft.com/office/powerpoint/2010/main" val="26806931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 know this has been a lot to digest, so I’m here to answer your questions.</a:t>
            </a:r>
          </a:p>
        </p:txBody>
      </p:sp>
      <p:sp>
        <p:nvSpPr>
          <p:cNvPr id="4" name="Slide Number Placeholder 3"/>
          <p:cNvSpPr>
            <a:spLocks noGrp="1"/>
          </p:cNvSpPr>
          <p:nvPr>
            <p:ph type="sldNum" sz="quarter" idx="5"/>
          </p:nvPr>
        </p:nvSpPr>
        <p:spPr/>
        <p:txBody>
          <a:bodyPr/>
          <a:lstStyle/>
          <a:p>
            <a:fld id="{2E3DDFAF-7DD9-8E40-9CC4-B7911C011FBD}" type="slidenum">
              <a:rPr lang="en-US" smtClean="0"/>
              <a:t>26</a:t>
            </a:fld>
            <a:endParaRPr lang="en-US" dirty="0"/>
          </a:p>
        </p:txBody>
      </p:sp>
    </p:spTree>
    <p:extLst>
      <p:ext uri="{BB962C8B-B14F-4D97-AF65-F5344CB8AC3E}">
        <p14:creationId xmlns:p14="http://schemas.microsoft.com/office/powerpoint/2010/main" val="2105088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0" dirty="0"/>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27</a:t>
            </a:fld>
            <a:endParaRPr lang="en-US" dirty="0"/>
          </a:p>
        </p:txBody>
      </p:sp>
    </p:spTree>
    <p:extLst>
      <p:ext uri="{BB962C8B-B14F-4D97-AF65-F5344CB8AC3E}">
        <p14:creationId xmlns:p14="http://schemas.microsoft.com/office/powerpoint/2010/main" val="1179541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4A015-412C-E086-3BC8-5EDD353982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EC31EA-CED0-F657-62C0-7B4CCB8EFE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9933EF-95F2-C3FE-29F7-5464A022725C}"/>
              </a:ext>
            </a:extLst>
          </p:cNvPr>
          <p:cNvSpPr>
            <a:spLocks noGrp="1"/>
          </p:cNvSpPr>
          <p:nvPr>
            <p:ph type="body" idx="1"/>
          </p:nvPr>
        </p:nvSpPr>
        <p:spPr/>
        <p:txBody>
          <a:bodyPr/>
          <a:lstStyle/>
          <a:p>
            <a:pPr marL="0" indent="0">
              <a:buNone/>
            </a:pPr>
            <a:endParaRPr lang="en-US" b="0" dirty="0"/>
          </a:p>
          <a:p>
            <a:endParaRPr lang="en-US" dirty="0"/>
          </a:p>
        </p:txBody>
      </p:sp>
      <p:sp>
        <p:nvSpPr>
          <p:cNvPr id="4" name="Slide Number Placeholder 3">
            <a:extLst>
              <a:ext uri="{FF2B5EF4-FFF2-40B4-BE49-F238E27FC236}">
                <a16:creationId xmlns:a16="http://schemas.microsoft.com/office/drawing/2014/main" id="{7F9FF01E-E4DA-49E4-4827-7B8ABA448DE3}"/>
              </a:ext>
            </a:extLst>
          </p:cNvPr>
          <p:cNvSpPr>
            <a:spLocks noGrp="1"/>
          </p:cNvSpPr>
          <p:nvPr>
            <p:ph type="sldNum" sz="quarter" idx="5"/>
          </p:nvPr>
        </p:nvSpPr>
        <p:spPr/>
        <p:txBody>
          <a:bodyPr/>
          <a:lstStyle/>
          <a:p>
            <a:fld id="{2E3DDFAF-7DD9-8E40-9CC4-B7911C011FBD}" type="slidenum">
              <a:rPr lang="en-US" smtClean="0"/>
              <a:t>28</a:t>
            </a:fld>
            <a:endParaRPr lang="en-US" dirty="0"/>
          </a:p>
        </p:txBody>
      </p:sp>
    </p:spTree>
    <p:extLst>
      <p:ext uri="{BB962C8B-B14F-4D97-AF65-F5344CB8AC3E}">
        <p14:creationId xmlns:p14="http://schemas.microsoft.com/office/powerpoint/2010/main" val="35650705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30</a:t>
            </a:fld>
            <a:endParaRPr lang="en-US" dirty="0"/>
          </a:p>
        </p:txBody>
      </p:sp>
    </p:spTree>
    <p:extLst>
      <p:ext uri="{BB962C8B-B14F-4D97-AF65-F5344CB8AC3E}">
        <p14:creationId xmlns:p14="http://schemas.microsoft.com/office/powerpoint/2010/main" val="2026363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READ SLIDES VERBATIM:</a:t>
            </a:r>
          </a:p>
          <a:p>
            <a:endParaRPr lang="en-US" sz="1600" b="1" kern="1200" dirty="0">
              <a:solidFill>
                <a:schemeClr val="tx1"/>
              </a:solidFill>
              <a:effectLst/>
              <a:latin typeface="+mn-lt"/>
              <a:ea typeface="+mn-ea"/>
              <a:cs typeface="+mn-cs"/>
            </a:endParaRPr>
          </a:p>
          <a:p>
            <a:r>
              <a:rPr lang="en-US" sz="2000" b="1" kern="1200" dirty="0">
                <a:solidFill>
                  <a:schemeClr val="tx1"/>
                </a:solidFill>
                <a:effectLst/>
                <a:latin typeface="+mn-lt"/>
                <a:ea typeface="+mn-ea"/>
                <a:cs typeface="+mn-cs"/>
              </a:rPr>
              <a:t>The Research Gap </a:t>
            </a:r>
            <a:r>
              <a:rPr lang="en-US" sz="1200" b="1" kern="1200" dirty="0">
                <a:solidFill>
                  <a:schemeClr val="tx1"/>
                </a:solidFill>
                <a:effectLst/>
                <a:latin typeface="+mn-lt"/>
                <a:ea typeface="+mn-ea"/>
                <a:cs typeface="+mn-cs"/>
              </a:rPr>
              <a:t>was to determine the drivers of social influencers' success (Hughes et al., 2019), which extends beyond standard metrics such as follower counts and engagement (Bakaler, 2018).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Failing to study this problem will lead to a continued misunderstanding of the influencer-follower relationship (Harambasic &amp; Skare, 2024; Joshi et al., 2023; Ye et al., 2021). </a:t>
            </a:r>
          </a:p>
          <a:p>
            <a:endParaRPr lang="en-US" dirty="0"/>
          </a:p>
        </p:txBody>
      </p:sp>
      <p:sp>
        <p:nvSpPr>
          <p:cNvPr id="4" name="Slide Number Placeholder 3"/>
          <p:cNvSpPr>
            <a:spLocks noGrp="1"/>
          </p:cNvSpPr>
          <p:nvPr>
            <p:ph type="sldNum" sz="quarter" idx="5"/>
          </p:nvPr>
        </p:nvSpPr>
        <p:spPr/>
        <p:txBody>
          <a:bodyPr/>
          <a:lstStyle/>
          <a:p>
            <a:fld id="{2E3DDFAF-7DD9-8E40-9CC4-B7911C011FBD}" type="slidenum">
              <a:rPr lang="en-US" smtClean="0"/>
              <a:t>3</a:t>
            </a:fld>
            <a:endParaRPr lang="en-US" dirty="0"/>
          </a:p>
        </p:txBody>
      </p:sp>
    </p:spTree>
    <p:extLst>
      <p:ext uri="{BB962C8B-B14F-4D97-AF65-F5344CB8AC3E}">
        <p14:creationId xmlns:p14="http://schemas.microsoft.com/office/powerpoint/2010/main" val="327172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lvl="0" algn="l"/>
            <a:r>
              <a:rPr lang="en-US" b="1" dirty="0"/>
              <a:t>READ RESEARCH QUESTION</a:t>
            </a:r>
          </a:p>
          <a:p>
            <a:pPr lvl="0" algn="l"/>
            <a:endParaRPr lang="en-US" b="1" dirty="0"/>
          </a:p>
          <a:p>
            <a:pPr lvl="0" algn="l"/>
            <a:r>
              <a:rPr lang="en-US" b="1" dirty="0"/>
              <a:t>The purpose of this research question is to determine whether a combination of factors is needed to predict a social influencer’s success.</a:t>
            </a:r>
          </a:p>
          <a:p>
            <a:pPr lvl="0" algn="l"/>
            <a:endParaRPr lang="en-US" b="1" dirty="0"/>
          </a:p>
          <a:p>
            <a:pPr lvl="0" algn="l"/>
            <a:r>
              <a:rPr lang="en-US" b="1" dirty="0"/>
              <a:t>Examples: Young, good-looking, intelligent, resource-rich or having a dedicated support team, and state-of-the-art technology.</a:t>
            </a:r>
          </a:p>
          <a:p>
            <a:pPr lvl="0" algn="l"/>
            <a:endParaRPr lang="en-US" b="1" dirty="0"/>
          </a:p>
          <a:p>
            <a:pPr lvl="0" algn="l"/>
            <a:r>
              <a:rPr lang="en-US" b="1" dirty="0"/>
              <a:t>The success scoring leaned heavily into Aristotle (Gallo, 2019): Credibility of the speaker, inductive/deductive reasoning, emotional appeals, metaphor, and brevity</a:t>
            </a:r>
          </a:p>
          <a:p>
            <a:pPr algn="l"/>
            <a:endParaRPr lang="en-US" b="0" dirty="0"/>
          </a:p>
          <a:p>
            <a:r>
              <a:rPr lang="en-US" b="1" dirty="0"/>
              <a:t>The supporting questions focused on gathering qualitative information about why the participant became a social influencer</a:t>
            </a:r>
            <a:r>
              <a:rPr lang="en-US" b="1"/>
              <a:t>, their prior </a:t>
            </a:r>
            <a:r>
              <a:rPr lang="en-US" b="1" dirty="0"/>
              <a:t>experience and so on</a:t>
            </a:r>
            <a:r>
              <a:rPr lang="en-US" dirty="0"/>
              <a:t>	</a:t>
            </a:r>
          </a:p>
        </p:txBody>
      </p:sp>
      <p:sp>
        <p:nvSpPr>
          <p:cNvPr id="4" name="Slide Number Placeholder 3"/>
          <p:cNvSpPr>
            <a:spLocks noGrp="1"/>
          </p:cNvSpPr>
          <p:nvPr>
            <p:ph type="sldNum" sz="quarter" idx="5"/>
          </p:nvPr>
        </p:nvSpPr>
        <p:spPr/>
        <p:txBody>
          <a:bodyPr/>
          <a:lstStyle/>
          <a:p>
            <a:fld id="{2E3DDFAF-7DD9-8E40-9CC4-B7911C011FBD}" type="slidenum">
              <a:rPr lang="en-US" smtClean="0"/>
              <a:t>4</a:t>
            </a:fld>
            <a:endParaRPr lang="en-US" dirty="0"/>
          </a:p>
        </p:txBody>
      </p:sp>
    </p:spTree>
    <p:extLst>
      <p:ext uri="{BB962C8B-B14F-4D97-AF65-F5344CB8AC3E}">
        <p14:creationId xmlns:p14="http://schemas.microsoft.com/office/powerpoint/2010/main" val="1447732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9CB14-1301-F51C-21E8-D099CA6150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DD612F-6C0F-F9ED-D5C1-35F2CDBADC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9F2764-68D3-62F6-05FD-0CD2DC0CF9B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RESEARCH QUESTION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This research question led to the discovery of mental resiliency, social capital, brain trusts, and mentors.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Mental resiliency of the participants, which is the grit and determination of a growth mindset.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Linking social capital that strengthens ties within a digital tribe, or links people together.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Bonding social capital, which is the close-knit bonding connections within a digital tribe with people of similar demographics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Bridging social capital refers to the connections, or bridges, among different digital tribes (Hanafan, 1916).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Brain trusts or groups of smart people who help the influencer become successful.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Mentors that one very trusted person in an influencer’s life.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a:extLst>
              <a:ext uri="{FF2B5EF4-FFF2-40B4-BE49-F238E27FC236}">
                <a16:creationId xmlns:a16="http://schemas.microsoft.com/office/drawing/2014/main" id="{AD0A45CC-2C62-D599-3823-E22B4B9A726C}"/>
              </a:ext>
            </a:extLst>
          </p:cNvPr>
          <p:cNvSpPr>
            <a:spLocks noGrp="1"/>
          </p:cNvSpPr>
          <p:nvPr>
            <p:ph type="sldNum" sz="quarter" idx="5"/>
          </p:nvPr>
        </p:nvSpPr>
        <p:spPr/>
        <p:txBody>
          <a:bodyPr/>
          <a:lstStyle/>
          <a:p>
            <a:fld id="{2E3DDFAF-7DD9-8E40-9CC4-B7911C011FBD}" type="slidenum">
              <a:rPr lang="en-US" smtClean="0"/>
              <a:t>5</a:t>
            </a:fld>
            <a:endParaRPr lang="en-US" dirty="0"/>
          </a:p>
        </p:txBody>
      </p:sp>
    </p:spTree>
    <p:extLst>
      <p:ext uri="{BB962C8B-B14F-4D97-AF65-F5344CB8AC3E}">
        <p14:creationId xmlns:p14="http://schemas.microsoft.com/office/powerpoint/2010/main" val="3912979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1FC9C-AD37-A9AC-AB0D-66477C892A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2EDB98-E1D5-7AB9-014C-195578B617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ED331B-ADC8-B3EF-FE3E-87C8D612AA9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RESEARCH QUESTION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answers to Research Question 3 helped focus on what a new or failed influencer should do to become successful and, to some extent, what a business using social influencers should do to improve its market share, as it is the same concept, only with a slightly different application.</a:t>
            </a:r>
          </a:p>
          <a:p>
            <a:pPr marL="0" indent="0">
              <a:buNone/>
            </a:pPr>
            <a:endParaRPr lang="en-US" dirty="0"/>
          </a:p>
          <a:p>
            <a:r>
              <a:rPr lang="en-US" b="1" dirty="0"/>
              <a:t>We all know that when a person finishes a task, they have a different perspective on how to accomplish it with greater economy of motion and fewer resources the next time they must perform it. This concept gives purpose to direction.</a:t>
            </a:r>
          </a:p>
          <a:p>
            <a:endParaRPr lang="en-US" b="1" dirty="0"/>
          </a:p>
          <a:p>
            <a:endParaRPr lang="en-US" b="1" dirty="0"/>
          </a:p>
          <a:p>
            <a:endParaRPr lang="en-US" b="1" dirty="0"/>
          </a:p>
          <a:p>
            <a:endParaRPr lang="en-US" b="1" dirty="0"/>
          </a:p>
        </p:txBody>
      </p:sp>
      <p:sp>
        <p:nvSpPr>
          <p:cNvPr id="4" name="Slide Number Placeholder 3">
            <a:extLst>
              <a:ext uri="{FF2B5EF4-FFF2-40B4-BE49-F238E27FC236}">
                <a16:creationId xmlns:a16="http://schemas.microsoft.com/office/drawing/2014/main" id="{36FB3F45-A0D9-27DA-C034-C7B8E1549DA3}"/>
              </a:ext>
            </a:extLst>
          </p:cNvPr>
          <p:cNvSpPr>
            <a:spLocks noGrp="1"/>
          </p:cNvSpPr>
          <p:nvPr>
            <p:ph type="sldNum" sz="quarter" idx="5"/>
          </p:nvPr>
        </p:nvSpPr>
        <p:spPr/>
        <p:txBody>
          <a:bodyPr/>
          <a:lstStyle/>
          <a:p>
            <a:fld id="{2E3DDFAF-7DD9-8E40-9CC4-B7911C011FBD}" type="slidenum">
              <a:rPr lang="en-US" smtClean="0"/>
              <a:t>6</a:t>
            </a:fld>
            <a:endParaRPr lang="en-US" dirty="0"/>
          </a:p>
        </p:txBody>
      </p:sp>
    </p:spTree>
    <p:extLst>
      <p:ext uri="{BB962C8B-B14F-4D97-AF65-F5344CB8AC3E}">
        <p14:creationId xmlns:p14="http://schemas.microsoft.com/office/powerpoint/2010/main" val="3917835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CAD2D-3C8C-A6FE-67C1-0C452D172E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6C43FB-39DE-CD35-7257-AA375D1EB4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238381-517B-5CD2-9AD7-48853F2206A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RESEARCH QUESTION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b="1" dirty="0"/>
              <a:t>This question served as a wake-up call: as a social influencer, you live in the Internet of Things.</a:t>
            </a:r>
          </a:p>
          <a:p>
            <a:endParaRPr lang="en-US" b="1" dirty="0"/>
          </a:p>
          <a:p>
            <a:r>
              <a:rPr lang="en-US" b="1" dirty="0"/>
              <a:t>Or to put in 1960s slang from (McLuhan &amp; Fiore, 1967)</a:t>
            </a:r>
          </a:p>
          <a:p>
            <a:endParaRPr lang="en-US" b="1" dirty="0"/>
          </a:p>
          <a:p>
            <a:r>
              <a:rPr lang="en-US" b="1" dirty="0"/>
              <a:t>The medium is the massage. In this case, the massage, which began as a publisher’s typo in 1967, is all the intricacies, all the digital devices, all the timing, all the concepts, as it relates to reaching their digital tribe and strengthening alignment, which enables rebroadcasting.</a:t>
            </a:r>
          </a:p>
        </p:txBody>
      </p:sp>
      <p:sp>
        <p:nvSpPr>
          <p:cNvPr id="4" name="Slide Number Placeholder 3">
            <a:extLst>
              <a:ext uri="{FF2B5EF4-FFF2-40B4-BE49-F238E27FC236}">
                <a16:creationId xmlns:a16="http://schemas.microsoft.com/office/drawing/2014/main" id="{B7D43E31-0EC0-CB72-37B8-6AD7B3B4C6AC}"/>
              </a:ext>
            </a:extLst>
          </p:cNvPr>
          <p:cNvSpPr>
            <a:spLocks noGrp="1"/>
          </p:cNvSpPr>
          <p:nvPr>
            <p:ph type="sldNum" sz="quarter" idx="5"/>
          </p:nvPr>
        </p:nvSpPr>
        <p:spPr/>
        <p:txBody>
          <a:bodyPr/>
          <a:lstStyle/>
          <a:p>
            <a:fld id="{2E3DDFAF-7DD9-8E40-9CC4-B7911C011FBD}" type="slidenum">
              <a:rPr lang="en-US" smtClean="0"/>
              <a:t>7</a:t>
            </a:fld>
            <a:endParaRPr lang="en-US" dirty="0"/>
          </a:p>
        </p:txBody>
      </p:sp>
    </p:spTree>
    <p:extLst>
      <p:ext uri="{BB962C8B-B14F-4D97-AF65-F5344CB8AC3E}">
        <p14:creationId xmlns:p14="http://schemas.microsoft.com/office/powerpoint/2010/main" val="3341771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B69E1-067D-F95B-0E0C-7743133615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048864-1C92-E37D-C407-471B713807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C835EE-E03E-295A-E5F9-3B6AACA7A53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READ RESEARCH QUESTION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r>
              <a:rPr lang="en-US" b="1" dirty="0"/>
              <a:t>This is an important question that gets to the heart of an influencer’s success. </a:t>
            </a:r>
          </a:p>
          <a:p>
            <a:endParaRPr lang="en-US" b="1" dirty="0"/>
          </a:p>
          <a:p>
            <a:r>
              <a:rPr lang="en-US" b="1" dirty="0"/>
              <a:t>Running multiple channels across Facebook, Instagram, and Twitch as a single person is very tough and time-consuming when you reach around 10,000 followers. </a:t>
            </a:r>
          </a:p>
          <a:p>
            <a:endParaRPr lang="en-US" b="1" dirty="0"/>
          </a:p>
          <a:p>
            <a:r>
              <a:rPr lang="en-US" b="1" dirty="0"/>
              <a:t>Typical businesspeople focus on their revenue stream first and typically work to expand it, as success breeds more success and money attracts more money.</a:t>
            </a:r>
          </a:p>
          <a:p>
            <a:endParaRPr lang="en-US" b="1" dirty="0"/>
          </a:p>
          <a:p>
            <a:r>
              <a:rPr lang="en-US" b="1" dirty="0"/>
              <a:t>No matter what an influencer does, their revenue stream is what puts food on the table and a roof over their head; in a normal world, it is protected and expanded.</a:t>
            </a:r>
          </a:p>
          <a:p>
            <a:endParaRPr lang="en-US" b="1" dirty="0"/>
          </a:p>
          <a:p>
            <a:endParaRPr lang="en-US" dirty="0"/>
          </a:p>
          <a:p>
            <a:r>
              <a:rPr lang="en-US" dirty="0"/>
              <a:t> </a:t>
            </a:r>
          </a:p>
          <a:p>
            <a:endParaRPr lang="en-US" dirty="0"/>
          </a:p>
        </p:txBody>
      </p:sp>
      <p:sp>
        <p:nvSpPr>
          <p:cNvPr id="4" name="Slide Number Placeholder 3">
            <a:extLst>
              <a:ext uri="{FF2B5EF4-FFF2-40B4-BE49-F238E27FC236}">
                <a16:creationId xmlns:a16="http://schemas.microsoft.com/office/drawing/2014/main" id="{6B080E7D-6D8B-F2C7-5F91-4A4831706916}"/>
              </a:ext>
            </a:extLst>
          </p:cNvPr>
          <p:cNvSpPr>
            <a:spLocks noGrp="1"/>
          </p:cNvSpPr>
          <p:nvPr>
            <p:ph type="sldNum" sz="quarter" idx="5"/>
          </p:nvPr>
        </p:nvSpPr>
        <p:spPr/>
        <p:txBody>
          <a:bodyPr/>
          <a:lstStyle/>
          <a:p>
            <a:fld id="{2E3DDFAF-7DD9-8E40-9CC4-B7911C011FBD}" type="slidenum">
              <a:rPr lang="en-US" smtClean="0"/>
              <a:t>8</a:t>
            </a:fld>
            <a:endParaRPr lang="en-US" dirty="0"/>
          </a:p>
        </p:txBody>
      </p:sp>
    </p:spTree>
    <p:extLst>
      <p:ext uri="{BB962C8B-B14F-4D97-AF65-F5344CB8AC3E}">
        <p14:creationId xmlns:p14="http://schemas.microsoft.com/office/powerpoint/2010/main" val="1483821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Source credibility is the guiding conceptual framework for this research study.</a:t>
            </a:r>
          </a:p>
          <a:p>
            <a:pPr marL="0" indent="0">
              <a:buNone/>
            </a:pPr>
            <a:endParaRPr lang="en-US" b="1" dirty="0"/>
          </a:p>
          <a:p>
            <a:pPr marL="0" indent="0">
              <a:buNone/>
            </a:pPr>
            <a:r>
              <a:rPr lang="en-US" b="1" dirty="0"/>
              <a:t>Hovland and Weiss’s (1951) source credibility is based on trust, the key concept in social influencing and social capital.</a:t>
            </a:r>
          </a:p>
          <a:p>
            <a:pPr marL="0" indent="0">
              <a:buNone/>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The bullet points outline how Aristotle’s Rhetoric changed over the years, then how it changed after Hitler and Goebbels’ work during World War II by dropping goodwill, and how it added attractiveness as a part of source credibility. Only to regain trustworthiness and reinforce source credibility several years later. </a:t>
            </a:r>
          </a:p>
          <a:p>
            <a:pPr marL="0" indent="0">
              <a:buNone/>
            </a:pPr>
            <a:endParaRPr lang="en-US" b="1" dirty="0"/>
          </a:p>
          <a:p>
            <a:pPr marL="0" indent="0">
              <a:buNone/>
            </a:pPr>
            <a:r>
              <a:rPr lang="en-US" b="1" dirty="0"/>
              <a:t>Trust and credibility can be mimicked, for example, by narrating a movie or commercial in an older, deep voice that draws your attention as dramatic music plays in the background, but not for long.</a:t>
            </a:r>
          </a:p>
          <a:p>
            <a:pPr marL="0" indent="0">
              <a:buNone/>
            </a:pPr>
            <a:endParaRPr lang="en-US" b="1" dirty="0"/>
          </a:p>
          <a:p>
            <a:endParaRPr lang="en-US" b="1" dirty="0"/>
          </a:p>
          <a:p>
            <a:r>
              <a:rPr lang="en-US" dirty="0"/>
              <a:t>  </a:t>
            </a:r>
          </a:p>
        </p:txBody>
      </p:sp>
      <p:sp>
        <p:nvSpPr>
          <p:cNvPr id="4" name="Slide Number Placeholder 3"/>
          <p:cNvSpPr>
            <a:spLocks noGrp="1"/>
          </p:cNvSpPr>
          <p:nvPr>
            <p:ph type="sldNum" sz="quarter" idx="5"/>
          </p:nvPr>
        </p:nvSpPr>
        <p:spPr/>
        <p:txBody>
          <a:bodyPr/>
          <a:lstStyle/>
          <a:p>
            <a:fld id="{2E3DDFAF-7DD9-8E40-9CC4-B7911C011FBD}" type="slidenum">
              <a:rPr lang="en-US" smtClean="0"/>
              <a:t>9</a:t>
            </a:fld>
            <a:endParaRPr lang="en-US" dirty="0"/>
          </a:p>
        </p:txBody>
      </p:sp>
    </p:spTree>
    <p:extLst>
      <p:ext uri="{BB962C8B-B14F-4D97-AF65-F5344CB8AC3E}">
        <p14:creationId xmlns:p14="http://schemas.microsoft.com/office/powerpoint/2010/main" val="11834425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288349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002356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8065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1659442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491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03A92"/>
        </a:solidFill>
        <a:effectLst/>
      </p:bgPr>
    </p:bg>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6F561BD-66CC-1E4B-81C1-055DEFC834E3}"/>
              </a:ext>
            </a:extLst>
          </p:cNvPr>
          <p:cNvSpPr>
            <a:spLocks noGrp="1"/>
          </p:cNvSpPr>
          <p:nvPr>
            <p:ph type="body" sz="quarter" idx="10" hasCustomPrompt="1"/>
          </p:nvPr>
        </p:nvSpPr>
        <p:spPr>
          <a:xfrm>
            <a:off x="4431445" y="2952400"/>
            <a:ext cx="7090687" cy="510327"/>
          </a:xfrm>
          <a:prstGeom prst="rect">
            <a:avLst/>
          </a:prstGeom>
        </p:spPr>
        <p:txBody>
          <a:bodyPr/>
          <a:lstStyle>
            <a:lvl1pPr marL="0" indent="0">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2" name="Text Placeholder 4">
            <a:extLst>
              <a:ext uri="{FF2B5EF4-FFF2-40B4-BE49-F238E27FC236}">
                <a16:creationId xmlns:a16="http://schemas.microsoft.com/office/drawing/2014/main" id="{5D04E882-8A4A-2146-9EA0-F6E17AF1E7AB}"/>
              </a:ext>
            </a:extLst>
          </p:cNvPr>
          <p:cNvSpPr>
            <a:spLocks noGrp="1"/>
          </p:cNvSpPr>
          <p:nvPr>
            <p:ph type="body" sz="quarter" idx="11" hasCustomPrompt="1"/>
          </p:nvPr>
        </p:nvSpPr>
        <p:spPr>
          <a:xfrm>
            <a:off x="4431445" y="3462727"/>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Text, logo&#10;&#10;Description automatically generated with medium confidence">
            <a:extLst>
              <a:ext uri="{FF2B5EF4-FFF2-40B4-BE49-F238E27FC236}">
                <a16:creationId xmlns:a16="http://schemas.microsoft.com/office/drawing/2014/main" id="{332770AC-1EC2-4D57-01D3-EB103EB9E36C}"/>
              </a:ext>
            </a:extLst>
          </p:cNvPr>
          <p:cNvPicPr>
            <a:picLocks noChangeAspect="1"/>
          </p:cNvPicPr>
          <p:nvPr userDrawn="1"/>
        </p:nvPicPr>
        <p:blipFill>
          <a:blip r:embed="rId2"/>
          <a:stretch>
            <a:fillRect/>
          </a:stretch>
        </p:blipFill>
        <p:spPr>
          <a:xfrm>
            <a:off x="333579" y="2764718"/>
            <a:ext cx="3579990" cy="1328564"/>
          </a:xfrm>
          <a:prstGeom prst="rect">
            <a:avLst/>
          </a:prstGeom>
        </p:spPr>
      </p:pic>
    </p:spTree>
    <p:extLst>
      <p:ext uri="{BB962C8B-B14F-4D97-AF65-F5344CB8AC3E}">
        <p14:creationId xmlns:p14="http://schemas.microsoft.com/office/powerpoint/2010/main" val="1869158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45649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601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496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56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69140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6B686245-579A-384D-B4F3-54028CD8C2C3}"/>
              </a:ext>
            </a:extLst>
          </p:cNvPr>
          <p:cNvCxnSpPr/>
          <p:nvPr userDrawn="1"/>
        </p:nvCxnSpPr>
        <p:spPr>
          <a:xfrm>
            <a:off x="3997843" y="2721935"/>
            <a:ext cx="0" cy="141413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BA9845DE-E731-6340-9992-8BB901DA69ED}"/>
              </a:ext>
            </a:extLst>
          </p:cNvPr>
          <p:cNvSpPr>
            <a:spLocks noGrp="1"/>
          </p:cNvSpPr>
          <p:nvPr>
            <p:ph type="body" sz="quarter" idx="10" hasCustomPrompt="1"/>
          </p:nvPr>
        </p:nvSpPr>
        <p:spPr>
          <a:xfrm>
            <a:off x="4431445" y="2944905"/>
            <a:ext cx="7090687" cy="510327"/>
          </a:xfrm>
          <a:prstGeom prst="rect">
            <a:avLst/>
          </a:prstGeom>
        </p:spPr>
        <p:txBody>
          <a:bodyPr/>
          <a:lstStyle>
            <a:lvl1pPr marL="0" indent="0">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9" name="Text Placeholder 4">
            <a:extLst>
              <a:ext uri="{FF2B5EF4-FFF2-40B4-BE49-F238E27FC236}">
                <a16:creationId xmlns:a16="http://schemas.microsoft.com/office/drawing/2014/main" id="{96BCAB1D-A078-3B44-8209-D10AAB1B4ECE}"/>
              </a:ext>
            </a:extLst>
          </p:cNvPr>
          <p:cNvSpPr>
            <a:spLocks noGrp="1"/>
          </p:cNvSpPr>
          <p:nvPr>
            <p:ph type="body" sz="quarter" idx="11" hasCustomPrompt="1"/>
          </p:nvPr>
        </p:nvSpPr>
        <p:spPr>
          <a:xfrm>
            <a:off x="4431445" y="3455232"/>
            <a:ext cx="7090679" cy="451445"/>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pic>
        <p:nvPicPr>
          <p:cNvPr id="10" name="Picture 9" descr="Logo&#10;&#10;Description automatically generated">
            <a:extLst>
              <a:ext uri="{FF2B5EF4-FFF2-40B4-BE49-F238E27FC236}">
                <a16:creationId xmlns:a16="http://schemas.microsoft.com/office/drawing/2014/main" id="{E0B177BC-29FF-52FA-7227-E8605AA7787D}"/>
              </a:ext>
            </a:extLst>
          </p:cNvPr>
          <p:cNvPicPr>
            <a:picLocks noChangeAspect="1"/>
          </p:cNvPicPr>
          <p:nvPr userDrawn="1"/>
        </p:nvPicPr>
        <p:blipFill>
          <a:blip r:embed="rId2"/>
          <a:stretch>
            <a:fillRect/>
          </a:stretch>
        </p:blipFill>
        <p:spPr>
          <a:xfrm>
            <a:off x="332073" y="2761691"/>
            <a:ext cx="3579992" cy="1328565"/>
          </a:xfrm>
          <a:prstGeom prst="rect">
            <a:avLst/>
          </a:prstGeom>
        </p:spPr>
      </p:pic>
    </p:spTree>
    <p:extLst>
      <p:ext uri="{BB962C8B-B14F-4D97-AF65-F5344CB8AC3E}">
        <p14:creationId xmlns:p14="http://schemas.microsoft.com/office/powerpoint/2010/main" val="3567854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36732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50695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216382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34E9F87B-916F-C84A-BAA3-66B0FA036B8F}"/>
              </a:ext>
            </a:extLst>
          </p:cNvPr>
          <p:cNvCxnSpPr>
            <a:cxnSpLocks/>
          </p:cNvCxnSpPr>
          <p:nvPr userDrawn="1"/>
        </p:nvCxnSpPr>
        <p:spPr>
          <a:xfrm>
            <a:off x="6326377" y="2314478"/>
            <a:ext cx="0" cy="2259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 Placeholder 4">
            <a:extLst>
              <a:ext uri="{FF2B5EF4-FFF2-40B4-BE49-F238E27FC236}">
                <a16:creationId xmlns:a16="http://schemas.microsoft.com/office/drawing/2014/main" id="{8D272A65-5E8D-9E4F-B01B-E2B4B581CA5E}"/>
              </a:ext>
            </a:extLst>
          </p:cNvPr>
          <p:cNvSpPr>
            <a:spLocks noGrp="1"/>
          </p:cNvSpPr>
          <p:nvPr>
            <p:ph type="body" sz="quarter" idx="13" hasCustomPrompt="1"/>
          </p:nvPr>
        </p:nvSpPr>
        <p:spPr>
          <a:xfrm>
            <a:off x="1482295" y="2743642"/>
            <a:ext cx="4489660" cy="1830514"/>
          </a:xfrm>
          <a:prstGeom prst="rect">
            <a:avLst/>
          </a:prstGeom>
        </p:spPr>
        <p:txBody>
          <a:bodyPr anchor="t"/>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23" name="Text Placeholder 4">
            <a:extLst>
              <a:ext uri="{FF2B5EF4-FFF2-40B4-BE49-F238E27FC236}">
                <a16:creationId xmlns:a16="http://schemas.microsoft.com/office/drawing/2014/main" id="{976561D9-84EF-F640-911A-48E5A5825EC9}"/>
              </a:ext>
            </a:extLst>
          </p:cNvPr>
          <p:cNvSpPr>
            <a:spLocks noGrp="1"/>
          </p:cNvSpPr>
          <p:nvPr>
            <p:ph type="body" sz="quarter" idx="14" hasCustomPrompt="1"/>
          </p:nvPr>
        </p:nvSpPr>
        <p:spPr>
          <a:xfrm>
            <a:off x="6677249" y="2314477"/>
            <a:ext cx="4245114" cy="2259677"/>
          </a:xfrm>
          <a:prstGeom prst="rect">
            <a:avLst/>
          </a:prstGeom>
        </p:spPr>
        <p:txBody>
          <a:bodyPr/>
          <a:lstStyle>
            <a:lvl1pPr marL="285750" marR="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marL="285750" marR="0" lvl="0" indent="-285750" algn="l" defTabSz="914400" rtl="0" eaLnBrk="1" fontAlgn="auto" latinLnBrk="0" hangingPunct="1">
              <a:lnSpc>
                <a:spcPct val="100000"/>
              </a:lnSpc>
              <a:spcBef>
                <a:spcPts val="1000"/>
              </a:spcBef>
              <a:spcAft>
                <a:spcPts val="0"/>
              </a:spcAft>
              <a:buClr>
                <a:schemeClr val="bg1">
                  <a:lumMod val="65000"/>
                </a:schemeClr>
              </a:buClr>
              <a:buSzTx/>
              <a:buFont typeface="Arial" panose="020B0604020202020204" pitchFamily="34" charset="0"/>
              <a:buChar char="•"/>
              <a:tabLst/>
              <a:defRPr/>
            </a:pPr>
            <a:r>
              <a:rPr lang="en-US" dirty="0"/>
              <a:t>Bullet font &amp; style</a:t>
            </a:r>
          </a:p>
          <a:p>
            <a:pPr lvl="0"/>
            <a:endParaRPr lang="en-US" dirty="0"/>
          </a:p>
        </p:txBody>
      </p:sp>
      <p:sp>
        <p:nvSpPr>
          <p:cNvPr id="24" name="Text Placeholder 4">
            <a:extLst>
              <a:ext uri="{FF2B5EF4-FFF2-40B4-BE49-F238E27FC236}">
                <a16:creationId xmlns:a16="http://schemas.microsoft.com/office/drawing/2014/main" id="{B81FE41B-EBBD-6041-9A4C-F9A9B7F3BEE5}"/>
              </a:ext>
            </a:extLst>
          </p:cNvPr>
          <p:cNvSpPr>
            <a:spLocks noGrp="1"/>
          </p:cNvSpPr>
          <p:nvPr>
            <p:ph type="body" sz="quarter" idx="12" hasCustomPrompt="1"/>
          </p:nvPr>
        </p:nvSpPr>
        <p:spPr>
          <a:xfrm>
            <a:off x="1482295" y="2314478"/>
            <a:ext cx="448966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5" name="Text Placeholder 4">
            <a:extLst>
              <a:ext uri="{FF2B5EF4-FFF2-40B4-BE49-F238E27FC236}">
                <a16:creationId xmlns:a16="http://schemas.microsoft.com/office/drawing/2014/main" id="{A1D62A33-FB6C-D743-A9CC-BE967541A57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724D97CF-DB1F-6B4F-A197-B37FD3B9085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1" name="Rectangle 10">
            <a:extLst>
              <a:ext uri="{FF2B5EF4-FFF2-40B4-BE49-F238E27FC236}">
                <a16:creationId xmlns:a16="http://schemas.microsoft.com/office/drawing/2014/main" id="{070EE1B7-D461-EF44-CDFE-AD435E0CE69F}"/>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CC92C76-90ED-9584-0DA9-217CD4F241C4}"/>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ext, logo&#10;&#10;Description automatically generated with medium confidence">
            <a:extLst>
              <a:ext uri="{FF2B5EF4-FFF2-40B4-BE49-F238E27FC236}">
                <a16:creationId xmlns:a16="http://schemas.microsoft.com/office/drawing/2014/main" id="{4EBB3FB3-6F68-B815-C404-B1E6E95B3E66}"/>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949782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8A1558-176E-2E42-AE01-B08F9313D8B2}"/>
              </a:ext>
            </a:extLst>
          </p:cNvPr>
          <p:cNvPicPr>
            <a:picLocks noChangeAspect="1"/>
          </p:cNvPicPr>
          <p:nvPr userDrawn="1"/>
        </p:nvPicPr>
        <p:blipFill rotWithShape="1">
          <a:blip r:embed="rId2"/>
          <a:srcRect b="17209"/>
          <a:stretch/>
        </p:blipFill>
        <p:spPr>
          <a:xfrm>
            <a:off x="200215" y="6464476"/>
            <a:ext cx="1071993" cy="312345"/>
          </a:xfrm>
          <a:prstGeom prst="rect">
            <a:avLst/>
          </a:prstGeom>
        </p:spPr>
      </p:pic>
      <p:sp>
        <p:nvSpPr>
          <p:cNvPr id="5" name="Rectangle 4">
            <a:extLst>
              <a:ext uri="{FF2B5EF4-FFF2-40B4-BE49-F238E27FC236}">
                <a16:creationId xmlns:a16="http://schemas.microsoft.com/office/drawing/2014/main" id="{43A5B29B-4F8E-8386-47A1-B21CC1B1FB88}"/>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2D5E85C-6D63-3FAC-EB1F-1CB7E90C7E53}"/>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descr="Text, logo&#10;&#10;Description automatically generated with medium confidence">
            <a:extLst>
              <a:ext uri="{FF2B5EF4-FFF2-40B4-BE49-F238E27FC236}">
                <a16:creationId xmlns:a16="http://schemas.microsoft.com/office/drawing/2014/main" id="{2F0AE2D1-FEB9-29BA-9BC1-7268C71AB389}"/>
              </a:ext>
            </a:extLst>
          </p:cNvPr>
          <p:cNvPicPr>
            <a:picLocks noChangeAspect="1"/>
          </p:cNvPicPr>
          <p:nvPr userDrawn="1"/>
        </p:nvPicPr>
        <p:blipFill>
          <a:blip r:embed="rId3"/>
          <a:stretch>
            <a:fillRect/>
          </a:stretch>
        </p:blipFill>
        <p:spPr>
          <a:xfrm>
            <a:off x="54615" y="6381370"/>
            <a:ext cx="1317688" cy="489005"/>
          </a:xfrm>
          <a:prstGeom prst="rect">
            <a:avLst/>
          </a:prstGeom>
        </p:spPr>
      </p:pic>
    </p:spTree>
    <p:extLst>
      <p:ext uri="{BB962C8B-B14F-4D97-AF65-F5344CB8AC3E}">
        <p14:creationId xmlns:p14="http://schemas.microsoft.com/office/powerpoint/2010/main" val="2779585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12192000" cy="6858000"/>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3019933"/>
            <a:ext cx="7090687" cy="60768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THANK  YOU.</a:t>
            </a:r>
          </a:p>
        </p:txBody>
      </p:sp>
    </p:spTree>
    <p:extLst>
      <p:ext uri="{BB962C8B-B14F-4D97-AF65-F5344CB8AC3E}">
        <p14:creationId xmlns:p14="http://schemas.microsoft.com/office/powerpoint/2010/main" val="2523435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4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333333"/>
              </a:solidFill>
            </a:endParaRP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7932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967F320-5AE5-D042-86D8-CE794E5A0F25}"/>
              </a:ext>
            </a:extLst>
          </p:cNvPr>
          <p:cNvSpPr/>
          <p:nvPr userDrawn="1"/>
        </p:nvSpPr>
        <p:spPr>
          <a:xfrm>
            <a:off x="0" y="0"/>
            <a:ext cx="12192000" cy="6858000"/>
          </a:xfrm>
          <a:prstGeom prst="rect">
            <a:avLst/>
          </a:prstGeom>
          <a:solidFill>
            <a:srgbClr val="827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550657" y="2817566"/>
            <a:ext cx="7090687" cy="487766"/>
          </a:xfrm>
          <a:prstGeom prst="rect">
            <a:avLst/>
          </a:prstGeom>
        </p:spPr>
        <p:txBody>
          <a:bodyPr/>
          <a:lstStyle>
            <a:lvl1pPr marL="0" indent="0" algn="ctr">
              <a:lnSpc>
                <a:spcPct val="100000"/>
              </a:lnSpc>
              <a:buNone/>
              <a:defRPr sz="35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CHAPTER SLIDE</a:t>
            </a:r>
          </a:p>
        </p:txBody>
      </p:sp>
      <p:sp>
        <p:nvSpPr>
          <p:cNvPr id="20" name="TextBox 19">
            <a:extLst>
              <a:ext uri="{FF2B5EF4-FFF2-40B4-BE49-F238E27FC236}">
                <a16:creationId xmlns:a16="http://schemas.microsoft.com/office/drawing/2014/main" id="{4784ECD9-B61F-784F-9770-D4B175D9C6CB}"/>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CFA4392F-FF99-3544-85FD-8E529929B35B}"/>
              </a:ext>
            </a:extLst>
          </p:cNvPr>
          <p:cNvCxnSpPr>
            <a:cxnSpLocks/>
          </p:cNvCxnSpPr>
          <p:nvPr userDrawn="1"/>
        </p:nvCxnSpPr>
        <p:spPr>
          <a:xfrm flipH="1">
            <a:off x="5789167" y="3480245"/>
            <a:ext cx="604138" cy="0"/>
          </a:xfrm>
          <a:prstGeom prst="line">
            <a:avLst/>
          </a:prstGeom>
          <a:ln w="57150">
            <a:solidFill>
              <a:srgbClr val="23BDC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16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113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F4EEC9-319B-2B48-ACCF-4D84031B8D47}"/>
              </a:ext>
            </a:extLst>
          </p:cNvPr>
          <p:cNvSpPr/>
          <p:nvPr userDrawn="1"/>
        </p:nvSpPr>
        <p:spPr>
          <a:xfrm>
            <a:off x="0" y="0"/>
            <a:ext cx="5044190" cy="6865949"/>
          </a:xfrm>
          <a:prstGeom prst="rect">
            <a:avLst/>
          </a:prstGeom>
          <a:solidFill>
            <a:srgbClr val="F2ED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4" name="Text Placeholder 4">
            <a:extLst>
              <a:ext uri="{FF2B5EF4-FFF2-40B4-BE49-F238E27FC236}">
                <a16:creationId xmlns:a16="http://schemas.microsoft.com/office/drawing/2014/main" id="{D3C45B8B-1267-B144-A66C-23CBAAA80BA2}"/>
              </a:ext>
            </a:extLst>
          </p:cNvPr>
          <p:cNvSpPr>
            <a:spLocks noGrp="1"/>
          </p:cNvSpPr>
          <p:nvPr>
            <p:ph type="body" sz="quarter" idx="10" hasCustomPrompt="1"/>
          </p:nvPr>
        </p:nvSpPr>
        <p:spPr>
          <a:xfrm>
            <a:off x="299803" y="2883831"/>
            <a:ext cx="4527030" cy="607686"/>
          </a:xfrm>
          <a:prstGeom prst="rect">
            <a:avLst/>
          </a:prstGeom>
        </p:spPr>
        <p:txBody>
          <a:bodyPr/>
          <a:lstStyle>
            <a:lvl1pPr marL="0" indent="0" algn="l">
              <a:lnSpc>
                <a:spcPct val="100000"/>
              </a:lnSpc>
              <a:buNone/>
              <a:defRPr sz="35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5" name="TextBox 4">
            <a:extLst>
              <a:ext uri="{FF2B5EF4-FFF2-40B4-BE49-F238E27FC236}">
                <a16:creationId xmlns:a16="http://schemas.microsoft.com/office/drawing/2014/main" id="{F448D0B5-4181-D043-A806-CC2429EDDAFF}"/>
              </a:ext>
            </a:extLst>
          </p:cNvPr>
          <p:cNvSpPr txBox="1"/>
          <p:nvPr userDrawn="1"/>
        </p:nvSpPr>
        <p:spPr>
          <a:xfrm>
            <a:off x="10437105" y="6479331"/>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C9150272-1CCA-8449-9227-24DEC0FAB4B7}"/>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8FB7E7-D90F-2348-A4AE-5B0C5AFD2BA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5BA10B5C-1A60-854F-A2BC-1DE16973237A}"/>
              </a:ext>
            </a:extLst>
          </p:cNvPr>
          <p:cNvSpPr>
            <a:spLocks noGrp="1"/>
          </p:cNvSpPr>
          <p:nvPr>
            <p:ph type="body" sz="quarter" idx="11"/>
          </p:nvPr>
        </p:nvSpPr>
        <p:spPr>
          <a:xfrm>
            <a:off x="5659438" y="958850"/>
            <a:ext cx="6048375" cy="4618038"/>
          </a:xfrm>
          <a:prstGeom prst="rect">
            <a:avLst/>
          </a:prstGeom>
        </p:spPr>
        <p:txBody>
          <a:bodyPr/>
          <a:lstStyle>
            <a:lvl1pPr>
              <a:defRPr sz="1400">
                <a:solidFill>
                  <a:srgbClr val="333333"/>
                </a:solidFill>
              </a:defRPr>
            </a:lvl1pPr>
            <a:lvl2pPr>
              <a:defRPr sz="1400">
                <a:solidFill>
                  <a:srgbClr val="333333"/>
                </a:solidFill>
              </a:defRPr>
            </a:lvl2pPr>
            <a:lvl3pPr>
              <a:defRPr sz="1400">
                <a:solidFill>
                  <a:srgbClr val="333333"/>
                </a:solidFill>
              </a:defRPr>
            </a:lvl3pPr>
            <a:lvl4pPr>
              <a:defRPr sz="1400">
                <a:solidFill>
                  <a:srgbClr val="333333"/>
                </a:solidFill>
              </a:defRPr>
            </a:lvl4pPr>
            <a:lvl5pPr>
              <a:defRPr sz="1400">
                <a:solidFill>
                  <a:srgbClr val="33333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Text, logo&#10;&#10;Description automatically generated with medium confidence">
            <a:extLst>
              <a:ext uri="{FF2B5EF4-FFF2-40B4-BE49-F238E27FC236}">
                <a16:creationId xmlns:a16="http://schemas.microsoft.com/office/drawing/2014/main" id="{7D161221-D47B-B4B2-CF3F-A4ED4C56F533}"/>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378459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4C23AD14-46E2-1D4B-8A4B-409625035B3A}"/>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16" name="Text Placeholder 4">
            <a:extLst>
              <a:ext uri="{FF2B5EF4-FFF2-40B4-BE49-F238E27FC236}">
                <a16:creationId xmlns:a16="http://schemas.microsoft.com/office/drawing/2014/main" id="{529DEE64-287E-6645-B445-4B56A0B3EB9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4" y="1787345"/>
            <a:ext cx="9440069" cy="1235091"/>
          </a:xfrm>
          <a:prstGeom prst="rect">
            <a:avLst/>
          </a:prstGeom>
        </p:spPr>
        <p:txBody>
          <a:bodyPr/>
          <a:lstStyle>
            <a:lvl1pPr marL="0" indent="0">
              <a:lnSpc>
                <a:spcPct val="150000"/>
              </a:lnSpc>
              <a:buNone/>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p:txBody>
      </p:sp>
      <p:sp>
        <p:nvSpPr>
          <p:cNvPr id="12" name="Text Placeholder 4">
            <a:extLst>
              <a:ext uri="{FF2B5EF4-FFF2-40B4-BE49-F238E27FC236}">
                <a16:creationId xmlns:a16="http://schemas.microsoft.com/office/drawing/2014/main" id="{E9DB1872-B742-DB47-8D54-1CAE471D6158}"/>
              </a:ext>
            </a:extLst>
          </p:cNvPr>
          <p:cNvSpPr>
            <a:spLocks noGrp="1"/>
          </p:cNvSpPr>
          <p:nvPr>
            <p:ph type="body" sz="quarter" idx="14" hasCustomPrompt="1"/>
          </p:nvPr>
        </p:nvSpPr>
        <p:spPr>
          <a:xfrm>
            <a:off x="1954661" y="3194155"/>
            <a:ext cx="8855277"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9" name="Rectangle 8">
            <a:extLst>
              <a:ext uri="{FF2B5EF4-FFF2-40B4-BE49-F238E27FC236}">
                <a16:creationId xmlns:a16="http://schemas.microsoft.com/office/drawing/2014/main" id="{3D0A4229-FF8F-9046-994A-DF523BB38772}"/>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6A5B753B-3717-97EA-9FBC-46F61CA647C6}"/>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FA25CD65-AEA4-4A70-EEE6-1024C217C17A}"/>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093059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B7199545-5A00-9E47-B070-8E3B44DC8F57}"/>
              </a:ext>
            </a:extLst>
          </p:cNvPr>
          <p:cNvSpPr>
            <a:spLocks noGrp="1"/>
          </p:cNvSpPr>
          <p:nvPr>
            <p:ph type="body" sz="quarter" idx="12" hasCustomPrompt="1"/>
          </p:nvPr>
        </p:nvSpPr>
        <p:spPr>
          <a:xfrm>
            <a:off x="1482295" y="1920541"/>
            <a:ext cx="9227410"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F4C3A522-6210-904D-83F1-7D21B01E8B13}"/>
              </a:ext>
            </a:extLst>
          </p:cNvPr>
          <p:cNvSpPr>
            <a:spLocks noGrp="1"/>
          </p:cNvSpPr>
          <p:nvPr>
            <p:ph type="body" sz="quarter" idx="13" hasCustomPrompt="1"/>
          </p:nvPr>
        </p:nvSpPr>
        <p:spPr>
          <a:xfrm>
            <a:off x="1482295" y="2358704"/>
            <a:ext cx="9227410" cy="2373542"/>
          </a:xfrm>
          <a:prstGeom prst="rect">
            <a:avLst/>
          </a:prstGeom>
        </p:spPr>
        <p:txBody>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dirty="0"/>
              <a:t> </a:t>
            </a:r>
            <a:r>
              <a:rPr lang="en-US" dirty="0" err="1"/>
              <a:t>Nequianihil</a:t>
            </a:r>
            <a:r>
              <a:rPr lang="en-US" dirty="0"/>
              <a:t> </a:t>
            </a:r>
            <a:r>
              <a:rPr lang="en-US" dirty="0" err="1"/>
              <a:t>eos</a:t>
            </a:r>
            <a:r>
              <a:rPr lang="en-US" dirty="0"/>
              <a:t> </a:t>
            </a:r>
            <a:r>
              <a:rPr lang="en-US" dirty="0" err="1"/>
              <a:t>aut</a:t>
            </a:r>
            <a:r>
              <a:rPr lang="en-US" dirty="0"/>
              <a:t> </a:t>
            </a:r>
            <a:r>
              <a:rPr lang="en-US" dirty="0" err="1"/>
              <a:t>hiligent</a:t>
            </a:r>
            <a:r>
              <a:rPr lang="en-US" dirty="0"/>
              <a:t> </a:t>
            </a:r>
            <a:r>
              <a:rPr lang="en-US" dirty="0" err="1"/>
              <a:t>fuga</a:t>
            </a:r>
            <a:r>
              <a:rPr lang="en-US" dirty="0"/>
              <a:t>. </a:t>
            </a:r>
            <a:r>
              <a:rPr lang="en-US" dirty="0" err="1"/>
              <a:t>Poressincti</a:t>
            </a:r>
            <a:r>
              <a:rPr lang="en-US" dirty="0"/>
              <a:t> </a:t>
            </a:r>
            <a:r>
              <a:rPr lang="en-US" dirty="0" err="1"/>
              <a:t>voluptatur</a:t>
            </a:r>
            <a:r>
              <a:rPr lang="en-US" dirty="0"/>
              <a:t>? Quid </a:t>
            </a:r>
            <a:r>
              <a:rPr lang="en-US" dirty="0" err="1"/>
              <a:t>quossitium</a:t>
            </a:r>
            <a:r>
              <a:rPr lang="en-US" dirty="0"/>
              <a:t> </a:t>
            </a:r>
            <a:r>
              <a:rPr lang="en-US" dirty="0" err="1"/>
              <a:t>ipid</a:t>
            </a:r>
            <a:r>
              <a:rPr lang="en-US" dirty="0"/>
              <a:t> et </a:t>
            </a:r>
            <a:r>
              <a:rPr lang="en-US" dirty="0" err="1"/>
              <a:t>eius</a:t>
            </a:r>
            <a:r>
              <a:rPr lang="en-US" dirty="0"/>
              <a:t> </a:t>
            </a:r>
            <a:r>
              <a:rPr lang="en-US" dirty="0" err="1"/>
              <a:t>autatur</a:t>
            </a:r>
            <a:r>
              <a:rPr lang="en-US" dirty="0"/>
              <a:t> </a:t>
            </a:r>
            <a:r>
              <a:rPr lang="en-US" dirty="0" err="1"/>
              <a:t>accus</a:t>
            </a:r>
            <a:r>
              <a:rPr lang="en-US" dirty="0"/>
              <a:t> sum </a:t>
            </a:r>
            <a:r>
              <a:rPr lang="en-US" dirty="0" err="1"/>
              <a:t>quatem</a:t>
            </a:r>
            <a:r>
              <a:rPr lang="en-US" dirty="0"/>
              <a:t> </a:t>
            </a:r>
            <a:r>
              <a:rPr lang="en-US" dirty="0" err="1"/>
              <a:t>sene</a:t>
            </a:r>
            <a:r>
              <a:rPr lang="en-US" dirty="0"/>
              <a:t> </a:t>
            </a:r>
            <a:r>
              <a:rPr lang="en-US" dirty="0" err="1"/>
              <a:t>ium</a:t>
            </a:r>
            <a:r>
              <a:rPr lang="en-US" dirty="0"/>
              <a:t> </a:t>
            </a:r>
            <a:r>
              <a:rPr lang="en-US" dirty="0" err="1"/>
              <a:t>earum</a:t>
            </a:r>
            <a:r>
              <a:rPr lang="en-US" dirty="0"/>
              <a:t> </a:t>
            </a:r>
            <a:r>
              <a:rPr lang="en-US" dirty="0" err="1"/>
              <a:t>simust</a:t>
            </a:r>
            <a:r>
              <a:rPr lang="en-US" dirty="0"/>
              <a:t> </a:t>
            </a:r>
            <a:r>
              <a:rPr lang="en-US" dirty="0" err="1"/>
              <a:t>ut</a:t>
            </a:r>
            <a:r>
              <a:rPr lang="en-US" dirty="0"/>
              <a:t> </a:t>
            </a:r>
            <a:r>
              <a:rPr lang="en-US" dirty="0" err="1"/>
              <a:t>autempores</a:t>
            </a:r>
            <a:r>
              <a:rPr lang="en-US" dirty="0"/>
              <a:t> </a:t>
            </a:r>
            <a:r>
              <a:rPr lang="en-US" dirty="0" err="1"/>
              <a:t>molore</a:t>
            </a:r>
            <a:r>
              <a:rPr lang="en-US" dirty="0"/>
              <a:t> </a:t>
            </a:r>
            <a:r>
              <a:rPr lang="en-US" dirty="0" err="1"/>
              <a:t>vella</a:t>
            </a:r>
            <a:r>
              <a:rPr lang="en-US" dirty="0"/>
              <a:t> </a:t>
            </a:r>
            <a:r>
              <a:rPr lang="en-US" dirty="0" err="1"/>
              <a:t>consed</a:t>
            </a:r>
            <a:r>
              <a:rPr lang="en-US" dirty="0"/>
              <a:t> </a:t>
            </a:r>
            <a:r>
              <a:rPr lang="en-US" dirty="0" err="1"/>
              <a:t>exerepedio</a:t>
            </a:r>
            <a:r>
              <a:rPr lang="en-US" dirty="0"/>
              <a:t> </a:t>
            </a:r>
            <a:r>
              <a:rPr lang="en-US" dirty="0" err="1"/>
              <a:t>quiate</a:t>
            </a:r>
            <a:r>
              <a:rPr lang="en-US" dirty="0"/>
              <a:t> </a:t>
            </a:r>
            <a:r>
              <a:rPr lang="en-US" dirty="0" err="1"/>
              <a:t>volecul</a:t>
            </a:r>
            <a:r>
              <a:rPr lang="en-US" dirty="0"/>
              <a:t> </a:t>
            </a:r>
            <a:r>
              <a:rPr lang="en-US" dirty="0" err="1"/>
              <a:t>lupicit</a:t>
            </a:r>
            <a:r>
              <a:rPr lang="en-US" dirty="0"/>
              <a:t> </a:t>
            </a:r>
            <a:r>
              <a:rPr lang="en-US" dirty="0" err="1"/>
              <a:t>utecten</a:t>
            </a:r>
            <a:r>
              <a:rPr lang="en-US" dirty="0"/>
              <a:t> </a:t>
            </a:r>
            <a:r>
              <a:rPr lang="en-US" dirty="0" err="1"/>
              <a:t>imaion</a:t>
            </a:r>
            <a:r>
              <a:rPr lang="en-US" dirty="0"/>
              <a:t> </a:t>
            </a:r>
            <a:r>
              <a:rPr lang="en-US" dirty="0" err="1"/>
              <a:t>nimil</a:t>
            </a:r>
            <a:r>
              <a:rPr lang="en-US" dirty="0"/>
              <a:t> is </a:t>
            </a:r>
            <a:r>
              <a:rPr lang="en-US" dirty="0" err="1"/>
              <a:t>dolute</a:t>
            </a:r>
            <a:r>
              <a:rPr lang="en-US" dirty="0"/>
              <a:t> </a:t>
            </a:r>
            <a:r>
              <a:rPr lang="en-US" dirty="0" err="1"/>
              <a:t>sunt</a:t>
            </a:r>
            <a:r>
              <a:rPr lang="en-US" dirty="0"/>
              <a:t> alit id </a:t>
            </a:r>
            <a:r>
              <a:rPr lang="en-US" dirty="0" err="1"/>
              <a:t>magnatusamus</a:t>
            </a:r>
            <a:r>
              <a:rPr lang="en-US" dirty="0"/>
              <a:t> et </a:t>
            </a:r>
            <a:r>
              <a:rPr lang="en-US" dirty="0" err="1"/>
              <a:t>quam</a:t>
            </a:r>
            <a:r>
              <a:rPr lang="en-US" dirty="0"/>
              <a:t>, </a:t>
            </a:r>
            <a:r>
              <a:rPr lang="en-US" dirty="0" err="1"/>
              <a:t>omnis</a:t>
            </a:r>
            <a:r>
              <a:rPr lang="en-US" dirty="0"/>
              <a:t> qui </a:t>
            </a:r>
            <a:r>
              <a:rPr lang="en-US" dirty="0" err="1"/>
              <a:t>conse</a:t>
            </a:r>
            <a:r>
              <a:rPr lang="en-US" dirty="0"/>
              <a:t> </a:t>
            </a:r>
            <a:r>
              <a:rPr lang="en-US" dirty="0" err="1"/>
              <a:t>quisi</a:t>
            </a:r>
            <a:r>
              <a:rPr lang="en-US" dirty="0"/>
              <a:t> </a:t>
            </a:r>
            <a:r>
              <a:rPr lang="en-US" dirty="0" err="1"/>
              <a:t>aut</a:t>
            </a:r>
            <a:r>
              <a:rPr lang="en-US" dirty="0"/>
              <a:t> anis </a:t>
            </a:r>
            <a:r>
              <a:rPr lang="en-US" dirty="0" err="1"/>
              <a:t>excerione</a:t>
            </a:r>
            <a:r>
              <a:rPr lang="en-US" dirty="0"/>
              <a:t> </a:t>
            </a:r>
            <a:r>
              <a:rPr lang="en-US" dirty="0" err="1"/>
              <a:t>eum</a:t>
            </a:r>
            <a:r>
              <a:rPr lang="en-US" dirty="0"/>
              <a:t>.</a:t>
            </a:r>
          </a:p>
          <a:p>
            <a:pPr lvl="0"/>
            <a:endParaRPr lang="en-US" dirty="0"/>
          </a:p>
        </p:txBody>
      </p:sp>
      <p:sp>
        <p:nvSpPr>
          <p:cNvPr id="13" name="Text Placeholder 4">
            <a:extLst>
              <a:ext uri="{FF2B5EF4-FFF2-40B4-BE49-F238E27FC236}">
                <a16:creationId xmlns:a16="http://schemas.microsoft.com/office/drawing/2014/main" id="{E67B1BB2-660D-E148-A6EE-55FD142ABF71}"/>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0" name="Text Placeholder 4">
            <a:extLst>
              <a:ext uri="{FF2B5EF4-FFF2-40B4-BE49-F238E27FC236}">
                <a16:creationId xmlns:a16="http://schemas.microsoft.com/office/drawing/2014/main" id="{2739A6D5-0DEE-DA49-9CB1-48D3360FC306}"/>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D35D78C4-7EE3-B7E2-0E2B-67CA9980C975}"/>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3D8BDB6E-E454-6585-DB7B-846C32CA6225}"/>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4C008AC3-6217-FA54-905D-3F94AE47611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4072820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7" name="Text Placeholder 4">
            <a:extLst>
              <a:ext uri="{FF2B5EF4-FFF2-40B4-BE49-F238E27FC236}">
                <a16:creationId xmlns:a16="http://schemas.microsoft.com/office/drawing/2014/main" id="{ED238C3E-378B-9A4D-BC39-006D2B017B8E}"/>
              </a:ext>
            </a:extLst>
          </p:cNvPr>
          <p:cNvSpPr>
            <a:spLocks noGrp="1"/>
          </p:cNvSpPr>
          <p:nvPr>
            <p:ph type="body" sz="quarter" idx="14" hasCustomPrompt="1"/>
          </p:nvPr>
        </p:nvSpPr>
        <p:spPr>
          <a:xfrm>
            <a:off x="1482295" y="2513743"/>
            <a:ext cx="9440069" cy="1830514"/>
          </a:xfrm>
          <a:prstGeom prst="rect">
            <a:avLst/>
          </a:prstGeom>
        </p:spPr>
        <p:txBody>
          <a:bodyPr/>
          <a:lstStyle>
            <a:lvl1pPr marL="285750" indent="-285750">
              <a:lnSpc>
                <a:spcPct val="100000"/>
              </a:lnSpc>
              <a:buClr>
                <a:schemeClr val="bg1">
                  <a:lumMod val="65000"/>
                </a:schemeClr>
              </a:buClr>
              <a:buFont typeface="Arial" panose="020B0604020202020204" pitchFamily="34" charset="0"/>
              <a:buChar char="•"/>
              <a:defRPr sz="1400" b="0" i="0">
                <a:solidFill>
                  <a:srgbClr val="333333"/>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Bullet font &amp; style</a:t>
            </a:r>
          </a:p>
          <a:p>
            <a:pPr lvl="0"/>
            <a:r>
              <a:rPr lang="en-US" dirty="0"/>
              <a:t>Bullet font &amp; style</a:t>
            </a:r>
          </a:p>
          <a:p>
            <a:pPr lvl="0"/>
            <a:r>
              <a:rPr lang="en-US" dirty="0"/>
              <a:t>Bullet font &amp; style</a:t>
            </a:r>
          </a:p>
          <a:p>
            <a:pPr lvl="0"/>
            <a:r>
              <a:rPr lang="en-US" dirty="0"/>
              <a:t>Bullet font &amp; style</a:t>
            </a:r>
          </a:p>
          <a:p>
            <a:pPr lvl="0"/>
            <a:r>
              <a:rPr lang="en-US" dirty="0"/>
              <a:t>Bullet font &amp; style</a:t>
            </a:r>
          </a:p>
        </p:txBody>
      </p:sp>
      <p:sp>
        <p:nvSpPr>
          <p:cNvPr id="22" name="Text Placeholder 4">
            <a:extLst>
              <a:ext uri="{FF2B5EF4-FFF2-40B4-BE49-F238E27FC236}">
                <a16:creationId xmlns:a16="http://schemas.microsoft.com/office/drawing/2014/main" id="{4DFCCEE5-FDE9-6343-AD3D-69929C473F32}"/>
              </a:ext>
            </a:extLst>
          </p:cNvPr>
          <p:cNvSpPr>
            <a:spLocks noGrp="1"/>
          </p:cNvSpPr>
          <p:nvPr>
            <p:ph type="body" sz="quarter" idx="12" hasCustomPrompt="1"/>
          </p:nvPr>
        </p:nvSpPr>
        <p:spPr>
          <a:xfrm>
            <a:off x="1482294" y="2095131"/>
            <a:ext cx="9440069" cy="418612"/>
          </a:xfrm>
          <a:prstGeom prst="rect">
            <a:avLst/>
          </a:prstGeom>
        </p:spPr>
        <p:txBody>
          <a:bodyPr/>
          <a:lstStyle>
            <a:lvl1pPr marL="0" indent="0">
              <a:lnSpc>
                <a:spcPct val="100000"/>
              </a:lnSpc>
              <a:buNone/>
              <a:defRPr sz="18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Subtitle</a:t>
            </a:r>
          </a:p>
        </p:txBody>
      </p:sp>
      <p:sp>
        <p:nvSpPr>
          <p:cNvPr id="19" name="Text Placeholder 4">
            <a:extLst>
              <a:ext uri="{FF2B5EF4-FFF2-40B4-BE49-F238E27FC236}">
                <a16:creationId xmlns:a16="http://schemas.microsoft.com/office/drawing/2014/main" id="{3BA43D8B-7DAF-B848-8B71-944C89C1F0F6}"/>
              </a:ext>
            </a:extLst>
          </p:cNvPr>
          <p:cNvSpPr>
            <a:spLocks noGrp="1"/>
          </p:cNvSpPr>
          <p:nvPr>
            <p:ph type="body" sz="quarter" idx="10" hasCustomPrompt="1"/>
          </p:nvPr>
        </p:nvSpPr>
        <p:spPr>
          <a:xfrm>
            <a:off x="427511" y="331190"/>
            <a:ext cx="10382427" cy="407097"/>
          </a:xfrm>
          <a:prstGeom prst="rect">
            <a:avLst/>
          </a:prstGeom>
        </p:spPr>
        <p:txBody>
          <a:bodyPr/>
          <a:lstStyle>
            <a:lvl1pPr marL="0" indent="0">
              <a:lnSpc>
                <a:spcPct val="100000"/>
              </a:lnSpc>
              <a:buNone/>
              <a:defRPr sz="3000" b="1" i="0">
                <a:solidFill>
                  <a:srgbClr val="003A92"/>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HEADLINE</a:t>
            </a:r>
          </a:p>
        </p:txBody>
      </p:sp>
      <p:sp>
        <p:nvSpPr>
          <p:cNvPr id="23" name="Text Placeholder 4">
            <a:extLst>
              <a:ext uri="{FF2B5EF4-FFF2-40B4-BE49-F238E27FC236}">
                <a16:creationId xmlns:a16="http://schemas.microsoft.com/office/drawing/2014/main" id="{BBD1B11C-9EF3-864D-A5AD-5E531D2EF372}"/>
              </a:ext>
            </a:extLst>
          </p:cNvPr>
          <p:cNvSpPr>
            <a:spLocks noGrp="1"/>
          </p:cNvSpPr>
          <p:nvPr>
            <p:ph type="body" sz="quarter" idx="11" hasCustomPrompt="1"/>
          </p:nvPr>
        </p:nvSpPr>
        <p:spPr>
          <a:xfrm>
            <a:off x="442501" y="751401"/>
            <a:ext cx="10382427" cy="440318"/>
          </a:xfrm>
          <a:prstGeom prst="rect">
            <a:avLst/>
          </a:prstGeom>
        </p:spPr>
        <p:txBody>
          <a:bodyPr/>
          <a:lstStyle>
            <a:lvl1pPr marL="0" indent="0">
              <a:lnSpc>
                <a:spcPct val="100000"/>
              </a:lnSpc>
              <a:buNone/>
              <a:defRPr sz="2400" b="0" i="0">
                <a:solidFill>
                  <a:srgbClr val="23BDC1"/>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a:lvl2pPr>
            <a:lvl3pPr>
              <a:lnSpc>
                <a:spcPct val="150000"/>
              </a:lnSpc>
              <a:defRPr/>
            </a:lvl3pPr>
            <a:lvl4pPr>
              <a:lnSpc>
                <a:spcPct val="150000"/>
              </a:lnSpc>
              <a:defRPr/>
            </a:lvl4pPr>
            <a:lvl5pPr>
              <a:lnSpc>
                <a:spcPct val="150000"/>
              </a:lnSpc>
              <a:defRPr/>
            </a:lvl5pPr>
          </a:lstStyle>
          <a:p>
            <a:pPr lvl="0"/>
            <a:r>
              <a:rPr lang="en-US" dirty="0"/>
              <a:t>Sub headline</a:t>
            </a:r>
          </a:p>
        </p:txBody>
      </p:sp>
      <p:sp>
        <p:nvSpPr>
          <p:cNvPr id="9" name="Rectangle 8">
            <a:extLst>
              <a:ext uri="{FF2B5EF4-FFF2-40B4-BE49-F238E27FC236}">
                <a16:creationId xmlns:a16="http://schemas.microsoft.com/office/drawing/2014/main" id="{5FFB9C9F-CA81-F85E-CC19-D6BA73ECADE1}"/>
              </a:ext>
            </a:extLst>
          </p:cNvPr>
          <p:cNvSpPr/>
          <p:nvPr userDrawn="1"/>
        </p:nvSpPr>
        <p:spPr>
          <a:xfrm rot="10800000">
            <a:off x="0" y="6389159"/>
            <a:ext cx="12192000" cy="489003"/>
          </a:xfrm>
          <a:prstGeom prst="rect">
            <a:avLst/>
          </a:prstGeom>
          <a:solidFill>
            <a:srgbClr val="003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9BD1351-CB47-C714-9B0E-D2BF4D506BDD}"/>
              </a:ext>
            </a:extLst>
          </p:cNvPr>
          <p:cNvSpPr txBox="1"/>
          <p:nvPr userDrawn="1"/>
        </p:nvSpPr>
        <p:spPr>
          <a:xfrm>
            <a:off x="10492113" y="6506703"/>
            <a:ext cx="1605516" cy="253916"/>
          </a:xfrm>
          <a:prstGeom prst="rect">
            <a:avLst/>
          </a:prstGeom>
          <a:noFill/>
        </p:spPr>
        <p:txBody>
          <a:bodyPr wrap="square" rtlCol="0">
            <a:spAutoFit/>
          </a:bodyPr>
          <a:lstStyle/>
          <a:p>
            <a:pPr algn="r"/>
            <a:fld id="{62F6FEDA-1411-2F45-9F05-172F4D123135}" type="slidenum">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ext, logo&#10;&#10;Description automatically generated with medium confidence">
            <a:extLst>
              <a:ext uri="{FF2B5EF4-FFF2-40B4-BE49-F238E27FC236}">
                <a16:creationId xmlns:a16="http://schemas.microsoft.com/office/drawing/2014/main" id="{97CEAAFD-21A6-58FE-BF67-563183020A7C}"/>
              </a:ext>
            </a:extLst>
          </p:cNvPr>
          <p:cNvPicPr>
            <a:picLocks noChangeAspect="1"/>
          </p:cNvPicPr>
          <p:nvPr userDrawn="1"/>
        </p:nvPicPr>
        <p:blipFill>
          <a:blip r:embed="rId2"/>
          <a:stretch>
            <a:fillRect/>
          </a:stretch>
        </p:blipFill>
        <p:spPr>
          <a:xfrm>
            <a:off x="54615" y="6381370"/>
            <a:ext cx="1317688" cy="489005"/>
          </a:xfrm>
          <a:prstGeom prst="rect">
            <a:avLst/>
          </a:prstGeom>
        </p:spPr>
      </p:pic>
    </p:spTree>
    <p:extLst>
      <p:ext uri="{BB962C8B-B14F-4D97-AF65-F5344CB8AC3E}">
        <p14:creationId xmlns:p14="http://schemas.microsoft.com/office/powerpoint/2010/main" val="125369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27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82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5D0F34-5A8A-4237-9F79-75F6B4350D8D}"/>
              </a:ext>
            </a:extLst>
          </p:cNvPr>
          <p:cNvSpPr txBox="1">
            <a:spLocks noGrp="1"/>
          </p:cNvSpPr>
          <p:nvPr>
            <p:ph type="title" idx="4294967295"/>
          </p:nvPr>
        </p:nvSpPr>
        <p:spPr>
          <a:xfrm>
            <a:off x="4405014" y="1117600"/>
            <a:ext cx="6432317" cy="1539292"/>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Charter Roman" charset="0"/>
                <a:cs typeface="Times New Roman" panose="02020603050405020304" pitchFamily="18" charset="0"/>
              </a:rPr>
              <a:t>The Houdini Code: Discovering the Shift that Makes Nano-Influencers Great</a:t>
            </a:r>
            <a:endParaRPr kumimoji="0" lang="en-US" sz="2800" b="1" i="0" u="none" strike="noStrike" kern="1200" cap="none" spc="0" normalizeH="0" baseline="0" noProof="0" dirty="0">
              <a:ln>
                <a:noFill/>
              </a:ln>
              <a:solidFill>
                <a:srgbClr val="FDA31B"/>
              </a:solidFill>
              <a:effectLst/>
              <a:uLnTx/>
              <a:uFillTx/>
              <a:latin typeface="+mj-lt"/>
              <a:ea typeface="Charter Roman" charset="0"/>
              <a:cs typeface="Times New Roman" panose="02020603050405020304" pitchFamily="18" charset="0"/>
            </a:endParaRPr>
          </a:p>
        </p:txBody>
      </p:sp>
      <p:sp>
        <p:nvSpPr>
          <p:cNvPr id="5" name="Subtitle 2">
            <a:extLst>
              <a:ext uri="{FF2B5EF4-FFF2-40B4-BE49-F238E27FC236}">
                <a16:creationId xmlns:a16="http://schemas.microsoft.com/office/drawing/2014/main" id="{7FA28609-0567-4BCD-B4B6-84863B70E0F6}"/>
              </a:ext>
            </a:extLst>
          </p:cNvPr>
          <p:cNvSpPr txBox="1">
            <a:spLocks/>
          </p:cNvSpPr>
          <p:nvPr/>
        </p:nvSpPr>
        <p:spPr>
          <a:xfrm>
            <a:off x="4405015" y="2773541"/>
            <a:ext cx="6432318" cy="2192785"/>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chemeClr val="bg1"/>
                </a:solidFill>
                <a:latin typeface="+mj-lt"/>
                <a:cs typeface="Times New Roman" panose="02020603050405020304" pitchFamily="18" charset="0"/>
              </a:rPr>
              <a:t>Danny Lee Snow</a:t>
            </a:r>
          </a:p>
          <a:p>
            <a:r>
              <a:rPr lang="en-US" dirty="0">
                <a:solidFill>
                  <a:schemeClr val="bg1"/>
                </a:solidFill>
                <a:latin typeface="+mj-lt"/>
                <a:cs typeface="Times New Roman" panose="02020603050405020304" pitchFamily="18" charset="0"/>
              </a:rPr>
              <a:t>National University</a:t>
            </a:r>
          </a:p>
          <a:p>
            <a:endParaRPr lang="en-US" dirty="0">
              <a:solidFill>
                <a:schemeClr val="bg1"/>
              </a:solidFill>
              <a:latin typeface="+mj-lt"/>
              <a:cs typeface="Times New Roman" panose="02020603050405020304" pitchFamily="18" charset="0"/>
            </a:endParaRPr>
          </a:p>
          <a:p>
            <a:r>
              <a:rPr lang="en-US" dirty="0">
                <a:solidFill>
                  <a:schemeClr val="bg1"/>
                </a:solidFill>
                <a:latin typeface="+mj-lt"/>
                <a:cs typeface="Times New Roman" panose="02020603050405020304" pitchFamily="18" charset="0"/>
              </a:rPr>
              <a:t>Dissertation Chair: Dr. Douglas Franklin</a:t>
            </a:r>
          </a:p>
          <a:p>
            <a:r>
              <a:rPr lang="en-US" dirty="0">
                <a:solidFill>
                  <a:schemeClr val="bg1"/>
                </a:solidFill>
                <a:latin typeface="+mj-lt"/>
                <a:cs typeface="Times New Roman" panose="02020603050405020304" pitchFamily="18" charset="0"/>
              </a:rPr>
              <a:t>Subject Matter Expert: Dr. Melodi Guilbault</a:t>
            </a:r>
          </a:p>
          <a:p>
            <a:r>
              <a:rPr lang="en-US" dirty="0">
                <a:solidFill>
                  <a:schemeClr val="bg1"/>
                </a:solidFill>
                <a:latin typeface="+mj-lt"/>
                <a:cs typeface="Times New Roman" panose="02020603050405020304" pitchFamily="18" charset="0"/>
              </a:rPr>
              <a:t>Academic Reader: Dr. Leila Sopko</a:t>
            </a:r>
          </a:p>
        </p:txBody>
      </p:sp>
    </p:spTree>
    <p:extLst>
      <p:ext uri="{BB962C8B-B14F-4D97-AF65-F5344CB8AC3E}">
        <p14:creationId xmlns:p14="http://schemas.microsoft.com/office/powerpoint/2010/main" val="136459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1C05-5651-4DE4-8EA8-5767B0EA3A4E}"/>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REVIEW OF THE LITERATURE</a:t>
            </a:r>
          </a:p>
        </p:txBody>
      </p:sp>
      <p:sp>
        <p:nvSpPr>
          <p:cNvPr id="4" name="Text Placeholder 2">
            <a:extLst>
              <a:ext uri="{FF2B5EF4-FFF2-40B4-BE49-F238E27FC236}">
                <a16:creationId xmlns:a16="http://schemas.microsoft.com/office/drawing/2014/main" id="{9363D748-6604-472B-8974-CF152F9C547A}"/>
              </a:ext>
            </a:extLst>
          </p:cNvPr>
          <p:cNvSpPr txBox="1">
            <a:spLocks/>
          </p:cNvSpPr>
          <p:nvPr/>
        </p:nvSpPr>
        <p:spPr>
          <a:xfrm>
            <a:off x="584603" y="1274980"/>
            <a:ext cx="11389745" cy="493955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t> </a:t>
            </a:r>
            <a:r>
              <a:rPr lang="en-US" sz="3200" dirty="0"/>
              <a:t>Social influencing is an academic and business gold mine </a:t>
            </a:r>
          </a:p>
          <a:p>
            <a:pPr marL="982663" lvl="2" indent="-349250"/>
            <a:r>
              <a:rPr lang="en-US" dirty="0">
                <a:solidFill>
                  <a:sysClr val="windowText" lastClr="000000">
                    <a:lumMod val="85000"/>
                    <a:lumOff val="15000"/>
                  </a:sysClr>
                </a:solidFill>
              </a:rPr>
              <a:t>The literature on persuasion and influencing began with:</a:t>
            </a:r>
          </a:p>
          <a:p>
            <a:pPr marL="1433513" lvl="3" indent="-457200"/>
            <a:r>
              <a:rPr lang="en-US" sz="2000" dirty="0">
                <a:solidFill>
                  <a:sysClr val="windowText" lastClr="000000">
                    <a:lumMod val="85000"/>
                    <a:lumOff val="15000"/>
                  </a:sysClr>
                </a:solidFill>
              </a:rPr>
              <a:t>Aristotle (Gallo, 2019) through Weber (1947),  </a:t>
            </a:r>
          </a:p>
          <a:p>
            <a:pPr marL="1433513" lvl="3" indent="-457200"/>
            <a:r>
              <a:rPr lang="en-US" sz="2000" dirty="0">
                <a:solidFill>
                  <a:sysClr val="windowText" lastClr="000000">
                    <a:lumMod val="85000"/>
                    <a:lumOff val="15000"/>
                  </a:sysClr>
                </a:solidFill>
              </a:rPr>
              <a:t>Hovland et al. (1951), source credibility</a:t>
            </a:r>
          </a:p>
          <a:p>
            <a:pPr marL="1433513" lvl="3" indent="-457200"/>
            <a:r>
              <a:rPr lang="en-US" sz="2000" dirty="0">
                <a:solidFill>
                  <a:sysClr val="windowText" lastClr="000000">
                    <a:lumMod val="85000"/>
                    <a:lumOff val="15000"/>
                  </a:sysClr>
                </a:solidFill>
              </a:rPr>
              <a:t>French &amp; Raven (1959),  the five bases of power </a:t>
            </a:r>
          </a:p>
          <a:p>
            <a:pPr marL="1433513" lvl="3" indent="-457200"/>
            <a:r>
              <a:rPr lang="en-US" sz="2000" dirty="0">
                <a:solidFill>
                  <a:sysClr val="windowText" lastClr="000000">
                    <a:lumMod val="85000"/>
                    <a:lumOff val="15000"/>
                  </a:sysClr>
                </a:solidFill>
              </a:rPr>
              <a:t>Hanifan (1916) and Munsterberg (1916)</a:t>
            </a:r>
          </a:p>
          <a:p>
            <a:pPr marL="1433513" lvl="3" indent="-457200"/>
            <a:r>
              <a:rPr lang="en-US" sz="2000" dirty="0">
                <a:solidFill>
                  <a:sysClr val="windowText" lastClr="000000">
                    <a:lumMod val="85000"/>
                    <a:lumOff val="15000"/>
                  </a:sysClr>
                </a:solidFill>
              </a:rPr>
              <a:t>Simon’s (1971) attention economy and McLuhan &amp; Powers (1969)</a:t>
            </a:r>
          </a:p>
          <a:p>
            <a:pPr marL="1433513" lvl="3" indent="-457200"/>
            <a:r>
              <a:rPr lang="en-US" sz="2000" dirty="0">
                <a:solidFill>
                  <a:sysClr val="windowText" lastClr="000000">
                    <a:lumMod val="85000"/>
                    <a:lumOff val="15000"/>
                  </a:sysClr>
                </a:solidFill>
              </a:rPr>
              <a:t>Bourdieu (1985) social capital and relationships</a:t>
            </a:r>
          </a:p>
          <a:p>
            <a:pPr marL="1433513" lvl="3" indent="-457200"/>
            <a:r>
              <a:rPr lang="en-US" sz="2000" dirty="0">
                <a:solidFill>
                  <a:sysClr val="windowText" lastClr="000000">
                    <a:lumMod val="85000"/>
                    <a:lumOff val="15000"/>
                  </a:sysClr>
                </a:solidFill>
              </a:rPr>
              <a:t>Larson (2012), the five-step persuasion process</a:t>
            </a:r>
          </a:p>
          <a:p>
            <a:pPr marL="1433513" lvl="3" indent="-457200"/>
            <a:r>
              <a:rPr lang="en-US" sz="2000" dirty="0">
                <a:solidFill>
                  <a:sysClr val="windowText" lastClr="000000">
                    <a:lumMod val="85000"/>
                    <a:lumOff val="15000"/>
                  </a:sysClr>
                </a:solidFill>
              </a:rPr>
              <a:t>Talamas (2016) hijacking the amygdala through metaphor</a:t>
            </a:r>
          </a:p>
          <a:p>
            <a:pPr marL="1433513" lvl="3" indent="-457200"/>
            <a:r>
              <a:rPr lang="en-US" sz="2000" dirty="0">
                <a:solidFill>
                  <a:sysClr val="windowText" lastClr="000000">
                    <a:lumMod val="85000"/>
                    <a:lumOff val="15000"/>
                  </a:sysClr>
                </a:solidFill>
              </a:rPr>
              <a:t>Zhang et al. (2024) charismatic leaders embedded in digital </a:t>
            </a:r>
          </a:p>
          <a:p>
            <a:pPr marL="1090613" lvl="2" indent="-457200"/>
            <a:endParaRPr lang="en-US" sz="2000" dirty="0">
              <a:solidFill>
                <a:sysClr val="windowText" lastClr="000000">
                  <a:lumMod val="85000"/>
                  <a:lumOff val="15000"/>
                </a:sysClr>
              </a:solidFill>
              <a:latin typeface="Calibri"/>
            </a:endParaRPr>
          </a:p>
          <a:p>
            <a:pPr marL="1090613" lvl="2" indent="-457200"/>
            <a:endParaRPr lang="en-US" sz="2000" dirty="0">
              <a:solidFill>
                <a:sysClr val="windowText" lastClr="000000">
                  <a:lumMod val="85000"/>
                  <a:lumOff val="15000"/>
                </a:sysClr>
              </a:solidFill>
              <a:latin typeface="Calibri"/>
            </a:endParaRPr>
          </a:p>
          <a:p>
            <a:pPr marL="1090613" lvl="2" indent="-457200"/>
            <a:endParaRPr kumimoji="0" lang="en-US" sz="2000" b="0" i="0" u="none" strike="noStrike" kern="1200" cap="none" spc="0" normalizeH="0" baseline="0" noProof="0" dirty="0">
              <a:ln>
                <a:noFill/>
              </a:ln>
              <a:solidFill>
                <a:sysClr val="windowText" lastClr="000000">
                  <a:lumMod val="85000"/>
                  <a:lumOff val="15000"/>
                </a:sysClr>
              </a:solidFill>
              <a:effectLst/>
              <a:uLnTx/>
              <a:uFillTx/>
              <a:latin typeface="Calibri"/>
              <a:ea typeface="+mn-ea"/>
              <a:cs typeface="+mn-cs"/>
            </a:endParaRPr>
          </a:p>
        </p:txBody>
      </p:sp>
    </p:spTree>
    <p:extLst>
      <p:ext uri="{BB962C8B-B14F-4D97-AF65-F5344CB8AC3E}">
        <p14:creationId xmlns:p14="http://schemas.microsoft.com/office/powerpoint/2010/main" val="996385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B657A-3C0B-4922-8CD2-76BD3F421BA9}"/>
              </a:ext>
            </a:extLst>
          </p:cNvPr>
          <p:cNvSpPr txBox="1">
            <a:spLocks noGrp="1"/>
          </p:cNvSpPr>
          <p:nvPr>
            <p:ph type="title" idx="4294967295"/>
          </p:nvPr>
        </p:nvSpPr>
        <p:spPr>
          <a:xfrm>
            <a:off x="621613"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RESEARCH METHODOLOGY &amp; DESIGN</a:t>
            </a:r>
          </a:p>
        </p:txBody>
      </p:sp>
      <p:sp>
        <p:nvSpPr>
          <p:cNvPr id="3" name="Text Placeholder 2">
            <a:extLst>
              <a:ext uri="{FF2B5EF4-FFF2-40B4-BE49-F238E27FC236}">
                <a16:creationId xmlns:a16="http://schemas.microsoft.com/office/drawing/2014/main" id="{92787CB5-C598-4775-9A51-E7609A884547}"/>
              </a:ext>
            </a:extLst>
          </p:cNvPr>
          <p:cNvSpPr txBox="1">
            <a:spLocks/>
          </p:cNvSpPr>
          <p:nvPr/>
        </p:nvSpPr>
        <p:spPr>
          <a:xfrm>
            <a:off x="621613" y="1273026"/>
            <a:ext cx="11166433" cy="4934639"/>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The non-experimental qualitative research methodology is preferred for this research problem.</a:t>
            </a:r>
          </a:p>
          <a:p>
            <a:pPr marL="800100" lvl="1" indent="-457200"/>
            <a:r>
              <a:rPr lang="en-US" dirty="0"/>
              <a:t>The justification </a:t>
            </a:r>
          </a:p>
          <a:p>
            <a:pPr marL="800100" lvl="1" indent="-457200"/>
            <a:r>
              <a:rPr lang="en-US" sz="2800" b="1" dirty="0"/>
              <a:t>Qualitative Study	</a:t>
            </a:r>
          </a:p>
          <a:p>
            <a:pPr marL="1113473" lvl="2" indent="-274320">
              <a:buFont typeface="Arial" panose="020B0604020202020204" pitchFamily="34" charset="0"/>
              <a:buChar char="•"/>
            </a:pPr>
            <a:r>
              <a:rPr lang="en-US" dirty="0"/>
              <a:t>The data analysis method converted the interviews into non-numerical data to examine themes and trends</a:t>
            </a:r>
            <a:endParaRPr lang="en-US" sz="2400" dirty="0"/>
          </a:p>
          <a:p>
            <a:pPr marL="1113473" lvl="2" indent="-274320">
              <a:buFont typeface="Arial" panose="020B0604020202020204" pitchFamily="34" charset="0"/>
              <a:buChar char="•"/>
            </a:pPr>
            <a:r>
              <a:rPr lang="en-US" sz="2800" dirty="0"/>
              <a:t>As the researcher, I am an explorer. I follow the information to solve the problem</a:t>
            </a:r>
          </a:p>
        </p:txBody>
      </p:sp>
    </p:spTree>
    <p:extLst>
      <p:ext uri="{BB962C8B-B14F-4D97-AF65-F5344CB8AC3E}">
        <p14:creationId xmlns:p14="http://schemas.microsoft.com/office/powerpoint/2010/main" val="2365958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D3157-830E-496A-AADA-009628BB5BB0}"/>
              </a:ext>
            </a:extLst>
          </p:cNvPr>
          <p:cNvSpPr txBox="1">
            <a:spLocks noGrp="1"/>
          </p:cNvSpPr>
          <p:nvPr>
            <p:ph type="title" idx="4294967295"/>
          </p:nvPr>
        </p:nvSpPr>
        <p:spPr>
          <a:xfrm>
            <a:off x="512783"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INSTRUMENTATION</a:t>
            </a:r>
          </a:p>
        </p:txBody>
      </p:sp>
      <p:sp>
        <p:nvSpPr>
          <p:cNvPr id="3" name="Text Placeholder 2">
            <a:extLst>
              <a:ext uri="{FF2B5EF4-FFF2-40B4-BE49-F238E27FC236}">
                <a16:creationId xmlns:a16="http://schemas.microsoft.com/office/drawing/2014/main" id="{D9D3B57C-0D85-415A-A156-247F10BD3F2F}"/>
              </a:ext>
            </a:extLst>
          </p:cNvPr>
          <p:cNvSpPr txBox="1">
            <a:spLocks/>
          </p:cNvSpPr>
          <p:nvPr/>
        </p:nvSpPr>
        <p:spPr>
          <a:xfrm>
            <a:off x="621614" y="1222345"/>
            <a:ext cx="11035230"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b="1" dirty="0"/>
              <a:t>The instruments used. </a:t>
            </a:r>
          </a:p>
          <a:p>
            <a:pPr marL="800100" lvl="1" indent="-457200"/>
            <a:r>
              <a:rPr lang="en-US" sz="2400" dirty="0"/>
              <a:t>The Supporting Interview Questions</a:t>
            </a:r>
          </a:p>
          <a:p>
            <a:pPr marL="800100" lvl="1" indent="-457200"/>
            <a:r>
              <a:rPr lang="en-US" sz="2400" dirty="0"/>
              <a:t>The Enes et al. (2022) Modified Social Media Relationship Scale Questions</a:t>
            </a:r>
          </a:p>
          <a:p>
            <a:pPr marL="548640" lvl="2" indent="-342900">
              <a:buFont typeface="Arial" panose="020B0604020202020204" pitchFamily="34" charset="0"/>
              <a:buChar char="•"/>
            </a:pPr>
            <a:r>
              <a:rPr lang="en-US" b="1" dirty="0"/>
              <a:t>For National University Qualitative Studies:</a:t>
            </a:r>
          </a:p>
          <a:p>
            <a:pPr marL="891540" lvl="3" indent="-342900">
              <a:buFont typeface="Arial" panose="020B0604020202020204" pitchFamily="34" charset="0"/>
              <a:buChar char="•"/>
            </a:pPr>
            <a:r>
              <a:rPr lang="en-US" dirty="0"/>
              <a:t>The Supporting Interview Questions were discussed in various ways with the Dissertation Chair and Subject Matter Expert. </a:t>
            </a:r>
          </a:p>
          <a:p>
            <a:pPr marL="891540" lvl="3" indent="-342900">
              <a:buFont typeface="Arial" panose="020B0604020202020204" pitchFamily="34" charset="0"/>
              <a:buChar char="•"/>
            </a:pPr>
            <a:r>
              <a:rPr lang="en-US" dirty="0"/>
              <a:t>However, per National University IRB rules, no survey pilot tests were permitted until after an approved IRB, so while a piloted or small-scale study would have been highly desirable, </a:t>
            </a:r>
            <a:r>
              <a:rPr lang="en-US" b="1" u="sng" dirty="0"/>
              <a:t>they could not be performed per guidelines.</a:t>
            </a:r>
          </a:p>
        </p:txBody>
      </p:sp>
    </p:spTree>
    <p:extLst>
      <p:ext uri="{BB962C8B-B14F-4D97-AF65-F5344CB8AC3E}">
        <p14:creationId xmlns:p14="http://schemas.microsoft.com/office/powerpoint/2010/main" val="3076598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39FF2-D950-4FF9-98AC-B539C537C570}"/>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STUDY PROCEDURES</a:t>
            </a:r>
          </a:p>
        </p:txBody>
      </p:sp>
      <p:sp>
        <p:nvSpPr>
          <p:cNvPr id="3" name="Text Placeholder 2">
            <a:extLst>
              <a:ext uri="{FF2B5EF4-FFF2-40B4-BE49-F238E27FC236}">
                <a16:creationId xmlns:a16="http://schemas.microsoft.com/office/drawing/2014/main" id="{34F60F94-39E3-472E-8251-95A28C6980E9}"/>
              </a:ext>
            </a:extLst>
          </p:cNvPr>
          <p:cNvSpPr txBox="1">
            <a:spLocks/>
          </p:cNvSpPr>
          <p:nvPr/>
        </p:nvSpPr>
        <p:spPr>
          <a:xfrm>
            <a:off x="621614" y="1222345"/>
            <a:ext cx="11166433"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sz="2800" dirty="0">
                <a:solidFill>
                  <a:sysClr val="windowText" lastClr="000000">
                    <a:lumMod val="85000"/>
                    <a:lumOff val="15000"/>
                  </a:sysClr>
                </a:solidFill>
                <a:cs typeface="Times" panose="02020603050405020304" pitchFamily="18" charset="0"/>
              </a:rPr>
              <a:t>After IRB approval</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sz="2800" dirty="0">
                <a:solidFill>
                  <a:sysClr val="windowText" lastClr="000000">
                    <a:lumMod val="85000"/>
                    <a:lumOff val="15000"/>
                  </a:sysClr>
                </a:solidFill>
                <a:cs typeface="Times" panose="02020603050405020304" pitchFamily="18" charset="0"/>
              </a:rPr>
              <a:t>Recruiting emails and recruiting messages were sent out</a:t>
            </a:r>
          </a:p>
          <a:p>
            <a:pPr marL="457200" lvl="0" indent="-457200">
              <a:defRPr/>
            </a:pPr>
            <a:r>
              <a:rPr kumimoji="0" lang="en-US" sz="2800" b="0" i="0" u="none" strike="noStrike" kern="1200" cap="none" spc="0" normalizeH="0" baseline="0" noProof="0" dirty="0">
                <a:ln>
                  <a:noFill/>
                </a:ln>
                <a:solidFill>
                  <a:sysClr val="windowText" lastClr="000000">
                    <a:lumMod val="85000"/>
                    <a:lumOff val="15000"/>
                  </a:sysClr>
                </a:solidFill>
                <a:effectLst/>
                <a:uLnTx/>
                <a:uFillTx/>
                <a:cs typeface="Times" panose="02020603050405020304" pitchFamily="18" charset="0"/>
              </a:rPr>
              <a:t>Five niche markets: Sustainable</a:t>
            </a:r>
            <a:r>
              <a:rPr lang="en-US" sz="2800" dirty="0">
                <a:cs typeface="Times" panose="02020603050405020304" pitchFamily="18" charset="0"/>
              </a:rPr>
              <a:t> living, mental wellness, gaming, business coaching, and religious messaging</a:t>
            </a:r>
          </a:p>
          <a:p>
            <a:pPr marL="457200" lvl="0" indent="-457200">
              <a:defRPr/>
            </a:pPr>
            <a:r>
              <a:rPr kumimoji="0" lang="en-US" sz="2800" b="0" i="0" u="none" strike="noStrike" kern="1200" cap="none" spc="0" normalizeH="0" baseline="0" noProof="0" dirty="0">
                <a:ln>
                  <a:noFill/>
                </a:ln>
                <a:solidFill>
                  <a:sysClr val="windowText" lastClr="000000">
                    <a:lumMod val="85000"/>
                    <a:lumOff val="15000"/>
                  </a:sysClr>
                </a:solidFill>
                <a:effectLst/>
                <a:uLnTx/>
                <a:uFillTx/>
                <a:cs typeface="Times" panose="02020603050405020304" pitchFamily="18" charset="0"/>
              </a:rPr>
              <a:t>Five social influencers from each of these niches were interviewed using the centers of influence that naturally occur</a:t>
            </a:r>
          </a:p>
          <a:p>
            <a:pPr marL="457200" lvl="0" indent="-457200">
              <a:defRPr/>
            </a:pPr>
            <a:r>
              <a:rPr lang="en-US" sz="2800" dirty="0">
                <a:solidFill>
                  <a:sysClr val="windowText" lastClr="000000">
                    <a:lumMod val="85000"/>
                    <a:lumOff val="15000"/>
                  </a:sysClr>
                </a:solidFill>
                <a:cs typeface="Times" panose="02020603050405020304" pitchFamily="18" charset="0"/>
              </a:rPr>
              <a:t>Equal mix between male and female, ages, races, geographic locations</a:t>
            </a:r>
          </a:p>
          <a:p>
            <a:pPr marL="457200" lvl="0" indent="-457200">
              <a:defRPr/>
            </a:pPr>
            <a:r>
              <a:rPr lang="en-US" sz="2800" dirty="0">
                <a:solidFill>
                  <a:sysClr val="windowText" lastClr="000000">
                    <a:lumMod val="85000"/>
                    <a:lumOff val="15000"/>
                  </a:sysClr>
                </a:solidFill>
                <a:cs typeface="Times" panose="02020603050405020304" pitchFamily="18" charset="0"/>
              </a:rPr>
              <a:t>Non-experimental qualitative interviews will be conducted using the Supporting Interview Questions and the Enes et al. (2022) Modified Social Media Relationship Scale.</a:t>
            </a:r>
          </a:p>
          <a:p>
            <a:pPr marL="457200" lvl="0" indent="-457200">
              <a:defRPr/>
            </a:pPr>
            <a:endParaRPr lang="en-US" sz="2800" dirty="0">
              <a:solidFill>
                <a:sysClr val="windowText" lastClr="000000">
                  <a:lumMod val="85000"/>
                  <a:lumOff val="15000"/>
                </a:sysClr>
              </a:solidFill>
              <a:highlight>
                <a:srgbClr val="FFFF00"/>
              </a:highlight>
              <a:latin typeface="Times" panose="02020603050405020304" pitchFamily="18" charset="0"/>
              <a:cs typeface="Times" panose="02020603050405020304" pitchFamily="18" charset="0"/>
            </a:endParaRPr>
          </a:p>
          <a:p>
            <a:pPr marL="457200" lvl="0" indent="-457200">
              <a:defRPr/>
            </a:pPr>
            <a:endParaRPr kumimoji="0" lang="en-US" sz="2800" b="0" i="0" u="none" strike="noStrike" kern="1200" cap="none" spc="0" normalizeH="0" baseline="0" noProof="0" dirty="0">
              <a:ln>
                <a:noFill/>
              </a:ln>
              <a:solidFill>
                <a:sysClr val="windowText" lastClr="000000">
                  <a:lumMod val="85000"/>
                  <a:lumOff val="15000"/>
                </a:sysClr>
              </a:solidFill>
              <a:effectLst/>
              <a:highlight>
                <a:srgbClr val="FFFF00"/>
              </a:highlight>
              <a:uLnTx/>
              <a:uFillTx/>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21393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17E5-D24A-41BB-938F-6A370D5487BD}"/>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DATA ANALYSIS</a:t>
            </a:r>
          </a:p>
        </p:txBody>
      </p:sp>
      <p:sp>
        <p:nvSpPr>
          <p:cNvPr id="3" name="Text Placeholder 2">
            <a:extLst>
              <a:ext uri="{FF2B5EF4-FFF2-40B4-BE49-F238E27FC236}">
                <a16:creationId xmlns:a16="http://schemas.microsoft.com/office/drawing/2014/main" id="{86EB2F66-5B98-4A6C-B8AA-E0884F6B3891}"/>
              </a:ext>
            </a:extLst>
          </p:cNvPr>
          <p:cNvSpPr txBox="1">
            <a:spLocks/>
          </p:cNvSpPr>
          <p:nvPr/>
        </p:nvSpPr>
        <p:spPr>
          <a:xfrm>
            <a:off x="443342" y="1251718"/>
            <a:ext cx="11629786" cy="4894953"/>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228600" marR="0" lvl="0" indent="-76200" algn="l" rtl="0">
              <a:lnSpc>
                <a:spcPct val="100000"/>
              </a:lnSpc>
              <a:spcBef>
                <a:spcPts val="480"/>
              </a:spcBef>
              <a:spcAft>
                <a:spcPts val="0"/>
              </a:spcAft>
              <a:buClr>
                <a:srgbClr val="262626"/>
              </a:buClr>
              <a:buSzPct val="100000"/>
              <a:buFont typeface="Noto Sans Symbols"/>
              <a:buChar char="▪"/>
              <a:defRPr sz="2400" b="0" i="0" u="none" strike="noStrike" cap="none">
                <a:solidFill>
                  <a:srgbClr val="262626"/>
                </a:solidFill>
                <a:latin typeface="Calibri"/>
                <a:ea typeface="Calibri"/>
                <a:cs typeface="Calibri"/>
                <a:sym typeface="Calibri"/>
              </a:defRPr>
            </a:lvl1pPr>
            <a:lvl2pPr marL="571500" marR="0" lvl="1" indent="-165100" algn="l" rtl="0">
              <a:lnSpc>
                <a:spcPct val="100000"/>
              </a:lnSpc>
              <a:spcBef>
                <a:spcPts val="400"/>
              </a:spcBef>
              <a:spcAft>
                <a:spcPts val="0"/>
              </a:spcAft>
              <a:buClr>
                <a:srgbClr val="262626"/>
              </a:buClr>
              <a:buSzPct val="100000"/>
              <a:buFont typeface="Noto Sans Symbols"/>
              <a:buChar char="→"/>
              <a:defRPr sz="2000" b="0" i="0" u="none" strike="noStrike" cap="none">
                <a:solidFill>
                  <a:srgbClr val="262626"/>
                </a:solidFill>
                <a:latin typeface="Calibri"/>
                <a:ea typeface="Calibri"/>
                <a:cs typeface="Calibri"/>
                <a:sym typeface="Calibri"/>
              </a:defRPr>
            </a:lvl2pPr>
            <a:lvl3pPr marL="862013" marR="0" lvl="2" indent="-61912" algn="l" rtl="0">
              <a:lnSpc>
                <a:spcPct val="100000"/>
              </a:lnSpc>
              <a:spcBef>
                <a:spcPts val="360"/>
              </a:spcBef>
              <a:spcAft>
                <a:spcPts val="0"/>
              </a:spcAft>
              <a:buClr>
                <a:srgbClr val="262626"/>
              </a:buClr>
              <a:buSzPct val="100000"/>
              <a:buFont typeface="Calibri"/>
              <a:buChar char="▪"/>
              <a:defRPr sz="1800" b="0" i="0" u="none" strike="noStrike" cap="none">
                <a:solidFill>
                  <a:srgbClr val="262626"/>
                </a:solidFill>
                <a:latin typeface="Calibri"/>
                <a:ea typeface="Calibri"/>
                <a:cs typeface="Calibri"/>
                <a:sym typeface="Calibri"/>
              </a:defRPr>
            </a:lvl3pPr>
            <a:lvl4pPr marL="1204913" marR="0" lvl="3" indent="-138112"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4pPr>
            <a:lvl5pPr marL="1485900" marR="0" lvl="4" indent="-76200" algn="l" rtl="0">
              <a:lnSpc>
                <a:spcPct val="100000"/>
              </a:lnSpc>
              <a:spcBef>
                <a:spcPts val="320"/>
              </a:spcBef>
              <a:spcAft>
                <a:spcPts val="0"/>
              </a:spcAft>
              <a:buClr>
                <a:srgbClr val="262626"/>
              </a:buClr>
              <a:buSzPct val="100000"/>
              <a:buFont typeface="Arial"/>
              <a:buChar char="»"/>
              <a:defRPr sz="1600" b="0" i="0" u="none" strike="noStrike" cap="none">
                <a:solidFill>
                  <a:srgbClr val="262626"/>
                </a:solidFill>
                <a:latin typeface="Calibri"/>
                <a:ea typeface="Calibri"/>
                <a:cs typeface="Calibri"/>
                <a:sym typeface="Calibri"/>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marL="457200" marR="0" lvl="0" indent="-457200" algn="l" defTabSz="914400" rtl="0" eaLnBrk="1" fontAlgn="auto" latinLnBrk="0" hangingPunct="1">
              <a:lnSpc>
                <a:spcPct val="100000"/>
              </a:lnSpc>
              <a:spcBef>
                <a:spcPts val="480"/>
              </a:spcBef>
              <a:spcAft>
                <a:spcPts val="0"/>
              </a:spcAft>
              <a:buClr>
                <a:srgbClr val="262626"/>
              </a:buClr>
              <a:buSzPct val="100000"/>
              <a:buFont typeface="Noto Sans Symbols"/>
              <a:buChar char="▪"/>
              <a:tabLst/>
              <a:defRPr/>
            </a:pPr>
            <a:r>
              <a:rPr kumimoji="0" lang="en-US" sz="2800" b="0" i="0" u="none" strike="noStrike" kern="0" cap="none" spc="0" normalizeH="0" baseline="0" noProof="0" dirty="0">
                <a:ln>
                  <a:noFill/>
                </a:ln>
                <a:solidFill>
                  <a:srgbClr val="262626"/>
                </a:solidFill>
                <a:effectLst/>
                <a:uLnTx/>
                <a:uFillTx/>
                <a:latin typeface="+mn-lt"/>
                <a:cs typeface="Calibri"/>
                <a:sym typeface="Calibri"/>
              </a:rPr>
              <a:t>The raw data was input into Excel to identify themes, milestones, mindset shifts, and other indicators of significance</a:t>
            </a:r>
          </a:p>
          <a:p>
            <a:pPr marL="457200" marR="0" lvl="0" indent="-457200" algn="l" defTabSz="914400" rtl="0" eaLnBrk="1" fontAlgn="auto" latinLnBrk="0" hangingPunct="1">
              <a:lnSpc>
                <a:spcPct val="100000"/>
              </a:lnSpc>
              <a:spcBef>
                <a:spcPts val="480"/>
              </a:spcBef>
              <a:spcAft>
                <a:spcPts val="0"/>
              </a:spcAft>
              <a:buClr>
                <a:srgbClr val="262626"/>
              </a:buClr>
              <a:buSzPct val="100000"/>
              <a:buFont typeface="Noto Sans Symbols"/>
              <a:buChar char="▪"/>
              <a:tabLst/>
              <a:defRPr/>
            </a:pPr>
            <a:r>
              <a:rPr lang="en-US" sz="2800" kern="0" dirty="0">
                <a:latin typeface="+mn-lt"/>
              </a:rPr>
              <a:t>The Excel data was migrated into NVivo for comparative and similar analysis, but the limited data gained was meaningless</a:t>
            </a:r>
          </a:p>
          <a:p>
            <a:pPr marL="457200" indent="-457200">
              <a:defRPr/>
            </a:pPr>
            <a:r>
              <a:rPr lang="en-US" sz="2800" kern="0" dirty="0">
                <a:latin typeface="+mn-lt"/>
              </a:rPr>
              <a:t>The data points suggested that a template for success could be developed for future and less-than-successful social influencers </a:t>
            </a:r>
          </a:p>
          <a:p>
            <a:pPr marL="457200" indent="-457200">
              <a:defRPr/>
            </a:pPr>
            <a:r>
              <a:rPr lang="en-US" sz="2800" b="0" i="0" u="none" strike="noStrike" kern="0" cap="none" spc="0" normalizeH="0" baseline="0" noProof="0" dirty="0">
                <a:ln>
                  <a:noFill/>
                </a:ln>
                <a:solidFill>
                  <a:srgbClr val="262626"/>
                </a:solidFill>
                <a:effectLst/>
                <a:uLnTx/>
                <a:uFillTx/>
                <a:latin typeface="+mn-lt"/>
                <a:cs typeface="Calibri"/>
              </a:rPr>
              <a:t>Building a graphics package was easy as the research study identified the key points that were also highlighted in the literature review</a:t>
            </a:r>
          </a:p>
          <a:p>
            <a:pPr marL="800100" lvl="1" indent="-457200">
              <a:spcBef>
                <a:spcPts val="480"/>
              </a:spcBef>
              <a:buFont typeface="Noto Sans Symbols"/>
              <a:buChar char="▪"/>
              <a:defRPr/>
            </a:pPr>
            <a:endParaRPr lang="en-US" sz="2400" b="0" i="0" u="none" strike="noStrike" kern="0" cap="none" spc="0" normalizeH="0" baseline="0" noProof="0" dirty="0">
              <a:ln>
                <a:noFill/>
              </a:ln>
              <a:solidFill>
                <a:srgbClr val="262626"/>
              </a:solidFill>
              <a:effectLst/>
              <a:uLnTx/>
              <a:uFillTx/>
              <a:latin typeface="+mn-lt"/>
              <a:cs typeface="Calibri"/>
            </a:endParaRPr>
          </a:p>
          <a:p>
            <a:pPr marL="152400" marR="0" lvl="0" indent="0" algn="l" defTabSz="914400" rtl="0" eaLnBrk="1" fontAlgn="auto" latinLnBrk="0" hangingPunct="1">
              <a:lnSpc>
                <a:spcPct val="100000"/>
              </a:lnSpc>
              <a:spcBef>
                <a:spcPts val="480"/>
              </a:spcBef>
              <a:spcAft>
                <a:spcPts val="0"/>
              </a:spcAft>
              <a:buClr>
                <a:srgbClr val="262626"/>
              </a:buClr>
              <a:buSzPct val="100000"/>
              <a:buNone/>
              <a:tabLst/>
              <a:defRPr/>
            </a:pPr>
            <a:endParaRPr kumimoji="0" lang="en-US" sz="2800" b="0" i="0" u="none" strike="noStrike" kern="0" cap="none" spc="0" normalizeH="0" baseline="0" noProof="0" dirty="0">
              <a:ln>
                <a:noFill/>
              </a:ln>
              <a:solidFill>
                <a:srgbClr val="262626"/>
              </a:solidFill>
              <a:effectLst/>
              <a:uLnTx/>
              <a:uFillTx/>
              <a:latin typeface="Calibri"/>
              <a:cs typeface="Calibri"/>
              <a:sym typeface="Calibri"/>
            </a:endParaRPr>
          </a:p>
        </p:txBody>
      </p:sp>
    </p:spTree>
    <p:extLst>
      <p:ext uri="{BB962C8B-B14F-4D97-AF65-F5344CB8AC3E}">
        <p14:creationId xmlns:p14="http://schemas.microsoft.com/office/powerpoint/2010/main" val="1672079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7A111-B9E0-4679-BA0C-AE59515D4A64}"/>
              </a:ext>
            </a:extLst>
          </p:cNvPr>
          <p:cNvSpPr txBox="1">
            <a:spLocks noGrp="1"/>
          </p:cNvSpPr>
          <p:nvPr>
            <p:ph type="title" idx="4294967295"/>
          </p:nvPr>
        </p:nvSpPr>
        <p:spPr>
          <a:xfrm>
            <a:off x="621614"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ETHICAL ASSURANCES</a:t>
            </a:r>
          </a:p>
        </p:txBody>
      </p:sp>
      <p:sp>
        <p:nvSpPr>
          <p:cNvPr id="3" name="Text Placeholder 2">
            <a:extLst>
              <a:ext uri="{FF2B5EF4-FFF2-40B4-BE49-F238E27FC236}">
                <a16:creationId xmlns:a16="http://schemas.microsoft.com/office/drawing/2014/main" id="{2891AB59-D1C8-420E-BDD2-8DA20DD73135}"/>
              </a:ext>
            </a:extLst>
          </p:cNvPr>
          <p:cNvSpPr txBox="1">
            <a:spLocks/>
          </p:cNvSpPr>
          <p:nvPr/>
        </p:nvSpPr>
        <p:spPr>
          <a:xfrm>
            <a:off x="621615" y="1285587"/>
            <a:ext cx="11353720" cy="4894954"/>
          </a:xfrm>
          <a:prstGeom prst="rect">
            <a:avLst/>
          </a:prstGeom>
        </p:spPr>
        <p:txBody>
          <a:bodyPr vert="horz" lIns="91440" tIns="45720" rIns="91440" bIns="45720" rtlCol="0">
            <a:normAutofit fontScale="8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defRPr/>
            </a:pPr>
            <a:r>
              <a:rPr kumimoji="0" lang="en-US" sz="4000" b="0" i="0" u="none" strike="noStrike" kern="1200" cap="none" spc="0" normalizeH="0" baseline="0" noProof="0" dirty="0">
                <a:ln>
                  <a:noFill/>
                </a:ln>
                <a:solidFill>
                  <a:sysClr val="windowText" lastClr="000000">
                    <a:lumMod val="85000"/>
                    <a:lumOff val="15000"/>
                  </a:sysClr>
                </a:solidFill>
                <a:effectLst/>
                <a:uLnTx/>
                <a:uFillTx/>
                <a:ea typeface="+mn-ea"/>
                <a:cs typeface="+mn-cs"/>
              </a:rPr>
              <a:t>This study was </a:t>
            </a:r>
            <a:r>
              <a:rPr lang="en-US" sz="4000" dirty="0">
                <a:solidFill>
                  <a:sysClr val="windowText" lastClr="000000">
                    <a:lumMod val="85000"/>
                    <a:lumOff val="15000"/>
                  </a:sysClr>
                </a:solidFill>
              </a:rPr>
              <a:t>of </a:t>
            </a:r>
            <a:r>
              <a:rPr kumimoji="0" lang="en-US" sz="4000" b="0" i="0" u="none" strike="noStrike" kern="1200" cap="none" spc="0" normalizeH="0" baseline="0" noProof="0" dirty="0">
                <a:ln>
                  <a:noFill/>
                </a:ln>
                <a:solidFill>
                  <a:sysClr val="windowText" lastClr="000000">
                    <a:lumMod val="85000"/>
                    <a:lumOff val="15000"/>
                  </a:sysClr>
                </a:solidFill>
                <a:effectLst/>
                <a:uLnTx/>
                <a:uFillTx/>
                <a:ea typeface="+mn-ea"/>
                <a:cs typeface="+mn-cs"/>
              </a:rPr>
              <a:t>minimal risk to participants </a:t>
            </a:r>
          </a:p>
          <a:p>
            <a:pPr marL="800100" lvl="1" indent="-457200">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The participant’s secrecy was based on protecting the sources’ names and keeping their specialty niche clouded</a:t>
            </a:r>
          </a:p>
          <a:p>
            <a:pPr marL="800100" lvl="1" indent="-457200">
              <a:defRPr/>
            </a:pPr>
            <a:r>
              <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rPr>
              <a:t>A master control list was used, with the participants given code names  </a:t>
            </a:r>
          </a:p>
          <a:p>
            <a:pPr marL="800100" lvl="1" indent="-457200">
              <a:defRPr/>
            </a:pPr>
            <a:r>
              <a:rPr lang="en-US" sz="3600" dirty="0">
                <a:solidFill>
                  <a:sysClr val="windowText" lastClr="000000">
                    <a:lumMod val="85000"/>
                    <a:lumOff val="15000"/>
                  </a:sysClr>
                </a:solidFill>
              </a:rPr>
              <a:t>The master control list will be kept in a safe with special instructions to destroy upon my death or after 5 years from the date of completion</a:t>
            </a:r>
            <a:endParaRPr kumimoji="0" lang="en-US" sz="36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40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r>
              <a:rPr lang="en-US" sz="4000" dirty="0">
                <a:solidFill>
                  <a:sysClr val="windowText" lastClr="000000">
                    <a:lumMod val="85000"/>
                    <a:lumOff val="15000"/>
                  </a:sysClr>
                </a:solidFill>
              </a:rPr>
              <a:t>Social influencing is a new area for me, so I was extremely careful not to introduce biases </a:t>
            </a: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lang="en-US" sz="4000" dirty="0">
              <a:solidFill>
                <a:sysClr val="windowText" lastClr="000000">
                  <a:lumMod val="85000"/>
                  <a:lumOff val="15000"/>
                </a:sysClr>
              </a:solidFill>
            </a:endParaRPr>
          </a:p>
          <a:p>
            <a:pPr marL="457200" marR="0" lvl="0" indent="-457200" algn="l" defTabSz="457200" rtl="0" eaLnBrk="1" fontAlgn="auto" latinLnBrk="0" hangingPunct="1">
              <a:lnSpc>
                <a:spcPct val="100000"/>
              </a:lnSpc>
              <a:spcBef>
                <a:spcPct val="20000"/>
              </a:spcBef>
              <a:spcAft>
                <a:spcPts val="0"/>
              </a:spcAft>
              <a:buClrTx/>
              <a:buSzTx/>
              <a:buFont typeface="Wingdings" panose="05000000000000000000" pitchFamily="2" charset="2"/>
              <a:buChar char="§"/>
              <a:tabLst/>
              <a:defRPr/>
            </a:pPr>
            <a:endParaRPr kumimoji="0" lang="en-US" sz="40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Tree>
    <p:extLst>
      <p:ext uri="{BB962C8B-B14F-4D97-AF65-F5344CB8AC3E}">
        <p14:creationId xmlns:p14="http://schemas.microsoft.com/office/powerpoint/2010/main" val="1729137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FCC27-8DF8-0B05-0D38-C95CC2EC26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8C9A96-CF29-69C9-F8A9-7E6645509439}"/>
              </a:ext>
            </a:extLst>
          </p:cNvPr>
          <p:cNvSpPr txBox="1">
            <a:spLocks noGrp="1"/>
          </p:cNvSpPr>
          <p:nvPr>
            <p:ph type="title" idx="4294967295"/>
          </p:nvPr>
        </p:nvSpPr>
        <p:spPr>
          <a:xfrm>
            <a:off x="370243"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mn-lt"/>
                <a:ea typeface="+mn-ea"/>
                <a:cs typeface="+mn-cs"/>
              </a:rPr>
              <a:t>Findings ---The 10 major mindset shifts discovered</a:t>
            </a:r>
          </a:p>
        </p:txBody>
      </p:sp>
      <p:sp>
        <p:nvSpPr>
          <p:cNvPr id="3" name="Content Placeholder 2">
            <a:extLst>
              <a:ext uri="{FF2B5EF4-FFF2-40B4-BE49-F238E27FC236}">
                <a16:creationId xmlns:a16="http://schemas.microsoft.com/office/drawing/2014/main" id="{33C33E49-AB9A-C13B-29D3-5755901637E6}"/>
              </a:ext>
            </a:extLst>
          </p:cNvPr>
          <p:cNvSpPr txBox="1">
            <a:spLocks/>
          </p:cNvSpPr>
          <p:nvPr/>
        </p:nvSpPr>
        <p:spPr>
          <a:xfrm>
            <a:off x="621615" y="1251717"/>
            <a:ext cx="9453718" cy="5112243"/>
          </a:xfrm>
          <a:prstGeom prst="rect">
            <a:avLst/>
          </a:prstGeom>
        </p:spPr>
        <p:txBody>
          <a:bodyPr vert="horz" lIns="91440" tIns="45720" rIns="91440" bIns="45720" rtlCol="0">
            <a:normAutofit fontScale="2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9600" b="1" dirty="0"/>
          </a:p>
          <a:p>
            <a:pPr marL="719138" lvl="0" indent="-457200">
              <a:buFont typeface="+mj-lt"/>
              <a:buAutoNum type="arabicPeriod"/>
            </a:pPr>
            <a:r>
              <a:rPr lang="en-US" sz="11200" dirty="0"/>
              <a:t>Aristotle’s Principles of Rhetoric apply in the digital realm</a:t>
            </a:r>
          </a:p>
          <a:p>
            <a:pPr marL="719138" lvl="0" indent="-457200">
              <a:buFont typeface="+mj-lt"/>
              <a:buAutoNum type="arabicPeriod"/>
            </a:pPr>
            <a:r>
              <a:rPr lang="en-US" sz="11200" dirty="0"/>
              <a:t>Recognizing failure in their own actions</a:t>
            </a:r>
          </a:p>
          <a:p>
            <a:pPr marL="719138" lvl="0" indent="-457200">
              <a:buFont typeface="+mj-lt"/>
              <a:buAutoNum type="arabicPeriod"/>
            </a:pPr>
            <a:r>
              <a:rPr lang="en-US" sz="11200" dirty="0"/>
              <a:t>Realizing that mentorship or a brain trust was needed</a:t>
            </a:r>
          </a:p>
          <a:p>
            <a:pPr marL="719138" lvl="0" indent="-457200">
              <a:buFont typeface="+mj-lt"/>
              <a:buAutoNum type="arabicPeriod"/>
            </a:pPr>
            <a:r>
              <a:rPr lang="en-US" sz="11200" dirty="0"/>
              <a:t>Influencing means leading</a:t>
            </a:r>
          </a:p>
          <a:p>
            <a:pPr marL="719138" lvl="0" indent="-457200">
              <a:buFont typeface="+mj-lt"/>
              <a:buAutoNum type="arabicPeriod"/>
            </a:pPr>
            <a:r>
              <a:rPr lang="en-US" sz="11200" dirty="0"/>
              <a:t>Understanding that influencing takes time and energy</a:t>
            </a:r>
          </a:p>
          <a:p>
            <a:pPr marL="719138" lvl="0" indent="-457200">
              <a:buFont typeface="+mj-lt"/>
              <a:buAutoNum type="arabicPeriod"/>
            </a:pPr>
            <a:r>
              <a:rPr lang="en-US" sz="11200" dirty="0"/>
              <a:t>The influencer needs to stay up on current events</a:t>
            </a:r>
          </a:p>
          <a:p>
            <a:pPr marL="719138" lvl="0" indent="-457200">
              <a:buFont typeface="+mj-lt"/>
              <a:buAutoNum type="arabicPeriod"/>
            </a:pPr>
            <a:r>
              <a:rPr lang="en-US" sz="11200" dirty="0"/>
              <a:t>Messaging needs to be concise</a:t>
            </a:r>
          </a:p>
          <a:p>
            <a:pPr marL="719138" lvl="0" indent="-457200">
              <a:buFont typeface="+mj-lt"/>
              <a:buAutoNum type="arabicPeriod"/>
            </a:pPr>
            <a:r>
              <a:rPr lang="en-US" sz="11200" dirty="0"/>
              <a:t>Social capital equals trust within the tribe</a:t>
            </a:r>
          </a:p>
          <a:p>
            <a:pPr marL="719138" lvl="0" indent="-457200">
              <a:buFont typeface="+mj-lt"/>
              <a:buAutoNum type="arabicPeriod"/>
            </a:pPr>
            <a:r>
              <a:rPr lang="en-US" sz="11200" dirty="0"/>
              <a:t>Credibility is key to success</a:t>
            </a:r>
          </a:p>
          <a:p>
            <a:pPr marL="719138" lvl="0" indent="-457200">
              <a:buFont typeface="+mj-lt"/>
              <a:buAutoNum type="arabicPeriod"/>
            </a:pPr>
            <a:r>
              <a:rPr lang="en-US" sz="11200" dirty="0"/>
              <a:t>Once the target audience is discovered, it can be grown</a:t>
            </a:r>
          </a:p>
          <a:p>
            <a:pPr marL="857250" lvl="1" indent="-514350">
              <a:buFont typeface="+mj-lt"/>
              <a:buAutoNum type="arabicPeriod"/>
            </a:pPr>
            <a:endParaRPr lang="en-US" dirty="0"/>
          </a:p>
        </p:txBody>
      </p:sp>
    </p:spTree>
    <p:extLst>
      <p:ext uri="{BB962C8B-B14F-4D97-AF65-F5344CB8AC3E}">
        <p14:creationId xmlns:p14="http://schemas.microsoft.com/office/powerpoint/2010/main" val="2260092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19A6A-7834-9027-C050-AF2EBF3CD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356063-BB7B-01C2-C3F4-EF548BF3C354}"/>
              </a:ext>
            </a:extLst>
          </p:cNvPr>
          <p:cNvSpPr txBox="1">
            <a:spLocks noGrp="1"/>
          </p:cNvSpPr>
          <p:nvPr>
            <p:ph type="title" idx="4294967295"/>
          </p:nvPr>
        </p:nvSpPr>
        <p:spPr>
          <a:xfrm>
            <a:off x="412108" y="494040"/>
            <a:ext cx="3079028" cy="173893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The Seven Effective Interventions for Social Influencing</a:t>
            </a:r>
          </a:p>
        </p:txBody>
      </p:sp>
      <p:sp>
        <p:nvSpPr>
          <p:cNvPr id="3" name="Content Placeholder 2">
            <a:extLst>
              <a:ext uri="{FF2B5EF4-FFF2-40B4-BE49-F238E27FC236}">
                <a16:creationId xmlns:a16="http://schemas.microsoft.com/office/drawing/2014/main" id="{0F9125D1-041E-0730-E3BA-DAECAC3CFE2D}"/>
              </a:ext>
              <a:ext uri="{C183D7F6-B498-43B3-948B-1728B52AA6E4}">
                <adec:decorative xmlns:adec="http://schemas.microsoft.com/office/drawing/2017/decorative" val="1"/>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pic>
        <p:nvPicPr>
          <p:cNvPr id="5" name="Picture 4" descr="Diagram of an empty trapezoid with a wider top base and narrower bottom base outlined in dark blue. The shape has no labels, colors, or additional markings, indicating a simple geometric figure.">
            <a:extLst>
              <a:ext uri="{FF2B5EF4-FFF2-40B4-BE49-F238E27FC236}">
                <a16:creationId xmlns:a16="http://schemas.microsoft.com/office/drawing/2014/main" id="{11BBB525-B881-FA35-DCCD-667ECB40F4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11910" y="494040"/>
            <a:ext cx="8666618" cy="5697491"/>
          </a:xfrm>
          <a:prstGeom prst="rect">
            <a:avLst/>
          </a:prstGeom>
          <a:noFill/>
        </p:spPr>
      </p:pic>
    </p:spTree>
    <p:extLst>
      <p:ext uri="{BB962C8B-B14F-4D97-AF65-F5344CB8AC3E}">
        <p14:creationId xmlns:p14="http://schemas.microsoft.com/office/powerpoint/2010/main" val="726350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9C35B-0A18-AFFD-6461-81F97A7C47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86E492-CFEE-14CE-B749-86318EE6C937}"/>
              </a:ext>
            </a:extLst>
          </p:cNvPr>
          <p:cNvSpPr txBox="1">
            <a:spLocks noGrp="1"/>
          </p:cNvSpPr>
          <p:nvPr>
            <p:ph type="title" idx="4294967295"/>
          </p:nvPr>
        </p:nvSpPr>
        <p:spPr>
          <a:xfrm>
            <a:off x="413472" y="494040"/>
            <a:ext cx="2456728" cy="35855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Factors and Literature Review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The 24 Factors that make social influencers successful</a:t>
            </a:r>
          </a:p>
        </p:txBody>
      </p:sp>
      <p:sp>
        <p:nvSpPr>
          <p:cNvPr id="3" name="Content Placeholder 2" descr="The 24 Factors that make social influencers successful&#10;">
            <a:extLst>
              <a:ext uri="{FF2B5EF4-FFF2-40B4-BE49-F238E27FC236}">
                <a16:creationId xmlns:a16="http://schemas.microsoft.com/office/drawing/2014/main" id="{7C00D20F-67A3-BF93-C441-158F482C4952}"/>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sp>
        <p:nvSpPr>
          <p:cNvPr id="5" name="TextBox 4">
            <a:extLst>
              <a:ext uri="{FF2B5EF4-FFF2-40B4-BE49-F238E27FC236}">
                <a16:creationId xmlns:a16="http://schemas.microsoft.com/office/drawing/2014/main" id="{80723CD9-E532-4438-85F9-C2094A71E276}"/>
              </a:ext>
            </a:extLst>
          </p:cNvPr>
          <p:cNvSpPr txBox="1"/>
          <p:nvPr/>
        </p:nvSpPr>
        <p:spPr>
          <a:xfrm>
            <a:off x="3078343" y="312526"/>
            <a:ext cx="8151324" cy="5293757"/>
          </a:xfrm>
          <a:prstGeom prst="rect">
            <a:avLst/>
          </a:prstGeom>
          <a:noFill/>
        </p:spPr>
        <p:txBody>
          <a:bodyPr wrap="square" rtlCol="0">
            <a:spAutoFit/>
          </a:bodyPr>
          <a:lstStyle/>
          <a:p>
            <a:pPr marL="342900" indent="-342900">
              <a:lnSpc>
                <a:spcPct val="200000"/>
              </a:lnSpc>
              <a:buAutoNum type="arabicPeriod"/>
            </a:pPr>
            <a:r>
              <a:rPr lang="en-US" sz="2000" b="1" dirty="0"/>
              <a:t>Simon’s Attention Economy (1971).</a:t>
            </a:r>
          </a:p>
          <a:p>
            <a:pPr marL="342900" indent="-342900">
              <a:lnSpc>
                <a:spcPct val="200000"/>
              </a:lnSpc>
              <a:buAutoNum type="arabicPeriod"/>
            </a:pPr>
            <a:r>
              <a:rPr lang="en-US" sz="2000" b="1" dirty="0"/>
              <a:t>Weber’s Charismatic Rule (1947).</a:t>
            </a:r>
          </a:p>
          <a:p>
            <a:pPr marL="342900" indent="-342900">
              <a:lnSpc>
                <a:spcPct val="200000"/>
              </a:lnSpc>
              <a:buAutoNum type="arabicPeriod"/>
            </a:pPr>
            <a:r>
              <a:rPr lang="en-US" sz="2000" b="1" dirty="0"/>
              <a:t>Hijacking the amygdala through metaphor (Talamas et al., 2016).</a:t>
            </a:r>
          </a:p>
          <a:p>
            <a:pPr marL="342900" indent="-342900">
              <a:lnSpc>
                <a:spcPct val="200000"/>
              </a:lnSpc>
              <a:buAutoNum type="arabicPeriod"/>
            </a:pPr>
            <a:r>
              <a:rPr lang="en-US" sz="2000" b="1" dirty="0"/>
              <a:t>Invest time and see the big picture (Heifetz et al., 2009).</a:t>
            </a:r>
          </a:p>
          <a:p>
            <a:pPr marL="342900" indent="-342900">
              <a:lnSpc>
                <a:spcPct val="200000"/>
              </a:lnSpc>
              <a:buFontTx/>
              <a:buAutoNum type="arabicPeriod"/>
            </a:pPr>
            <a:r>
              <a:rPr lang="en-US" sz="2000" b="1" dirty="0"/>
              <a:t>Determine the urgency of the issue (Heifetz et al., 2009).</a:t>
            </a:r>
          </a:p>
          <a:p>
            <a:pPr marL="342900" indent="-342900">
              <a:lnSpc>
                <a:spcPct val="200000"/>
              </a:lnSpc>
              <a:buFontTx/>
              <a:buAutoNum type="arabicPeriod"/>
            </a:pPr>
            <a:r>
              <a:rPr lang="en-US" sz="2000" b="1" dirty="0"/>
              <a:t>Determine your role in the big picture (Heifetz et al., 2009).</a:t>
            </a:r>
          </a:p>
          <a:p>
            <a:pPr marL="342900" indent="-342900">
              <a:lnSpc>
                <a:spcPct val="200000"/>
              </a:lnSpc>
              <a:buFontTx/>
              <a:buAutoNum type="arabicPeriod"/>
            </a:pPr>
            <a:r>
              <a:rPr lang="en-US" sz="2000" b="1" dirty="0"/>
              <a:t>Develop your framing of the issue (Heifetz et al., 2009).</a:t>
            </a:r>
          </a:p>
          <a:p>
            <a:pPr marL="342900" indent="-342900">
              <a:lnSpc>
                <a:spcPct val="200000"/>
              </a:lnSpc>
              <a:buFontTx/>
              <a:buAutoNum type="arabicPeriod"/>
            </a:pPr>
            <a:r>
              <a:rPr lang="en-US" sz="2000" b="1" dirty="0"/>
              <a:t>Develop your plan and work the plan (Heifetz et al., 2009).</a:t>
            </a:r>
          </a:p>
          <a:p>
            <a:pPr marL="342900" indent="-342900">
              <a:buAutoNum type="arabicPeriod"/>
            </a:pPr>
            <a:endParaRPr lang="en-US" dirty="0"/>
          </a:p>
        </p:txBody>
      </p:sp>
    </p:spTree>
    <p:extLst>
      <p:ext uri="{BB962C8B-B14F-4D97-AF65-F5344CB8AC3E}">
        <p14:creationId xmlns:p14="http://schemas.microsoft.com/office/powerpoint/2010/main" val="2177481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64718-19F5-1C36-A28D-0E5895BFEC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82FCE3-CC53-1A78-9DAC-3305837B9991}"/>
              </a:ext>
            </a:extLst>
          </p:cNvPr>
          <p:cNvSpPr txBox="1">
            <a:spLocks noGrp="1"/>
          </p:cNvSpPr>
          <p:nvPr>
            <p:ph type="title" idx="4294967295"/>
          </p:nvPr>
        </p:nvSpPr>
        <p:spPr>
          <a:xfrm>
            <a:off x="413472" y="494040"/>
            <a:ext cx="2456728" cy="35855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Factors and Literature Review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The 24 Factors that make social influencers successful</a:t>
            </a:r>
          </a:p>
        </p:txBody>
      </p:sp>
      <p:sp>
        <p:nvSpPr>
          <p:cNvPr id="3" name="Content Placeholder 2" descr="The 24 Factors that make social influencers successful&#10;">
            <a:extLst>
              <a:ext uri="{FF2B5EF4-FFF2-40B4-BE49-F238E27FC236}">
                <a16:creationId xmlns:a16="http://schemas.microsoft.com/office/drawing/2014/main" id="{BAB8356A-5581-51B9-3EEE-47A05B508DC3}"/>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sp>
        <p:nvSpPr>
          <p:cNvPr id="5" name="TextBox 4">
            <a:extLst>
              <a:ext uri="{FF2B5EF4-FFF2-40B4-BE49-F238E27FC236}">
                <a16:creationId xmlns:a16="http://schemas.microsoft.com/office/drawing/2014/main" id="{30BB81CF-C59E-D792-2253-2473B8802367}"/>
              </a:ext>
            </a:extLst>
          </p:cNvPr>
          <p:cNvSpPr txBox="1"/>
          <p:nvPr/>
        </p:nvSpPr>
        <p:spPr>
          <a:xfrm>
            <a:off x="3078343" y="491123"/>
            <a:ext cx="8700185" cy="5632311"/>
          </a:xfrm>
          <a:prstGeom prst="rect">
            <a:avLst/>
          </a:prstGeom>
          <a:noFill/>
        </p:spPr>
        <p:txBody>
          <a:bodyPr wrap="square" rtlCol="0">
            <a:spAutoFit/>
          </a:bodyPr>
          <a:lstStyle/>
          <a:p>
            <a:r>
              <a:rPr lang="en-US" sz="2000" b="1" dirty="0"/>
              <a:t>9. Identify splinter groups and their opinion leaders (Heifetz et al., 2009).</a:t>
            </a:r>
          </a:p>
          <a:p>
            <a:endParaRPr lang="en-US" sz="2000" b="1" dirty="0"/>
          </a:p>
          <a:p>
            <a:r>
              <a:rPr lang="en-US" sz="2000" b="1" dirty="0"/>
              <a:t>10. Focus the group on progress as promised (Heifetz et al., 2009).</a:t>
            </a:r>
          </a:p>
          <a:p>
            <a:endParaRPr lang="en-US" sz="2000" b="1" dirty="0"/>
          </a:p>
          <a:p>
            <a:r>
              <a:rPr lang="en-US" sz="2000" b="1" dirty="0"/>
              <a:t>11. Aristotle’s Principles of Rhetoric (Rapp, 2023).</a:t>
            </a:r>
          </a:p>
          <a:p>
            <a:endParaRPr lang="en-US" sz="2000" b="1" dirty="0"/>
          </a:p>
          <a:p>
            <a:r>
              <a:rPr lang="en-US" sz="2000" b="1" dirty="0"/>
              <a:t>12. Source credibility, later the Yale Attitude Change Model (Lasswell, 1948; Hovland et al. (1953).</a:t>
            </a:r>
          </a:p>
          <a:p>
            <a:endParaRPr lang="en-US" sz="2000" b="1" dirty="0"/>
          </a:p>
          <a:p>
            <a:r>
              <a:rPr lang="en-US" sz="2000" b="1" dirty="0"/>
              <a:t>13. Six bases of power (French &amp; Raven, 1959; Raven, 1962; Raven, 1992).</a:t>
            </a:r>
          </a:p>
          <a:p>
            <a:endParaRPr lang="en-US" sz="2000" b="1" dirty="0"/>
          </a:p>
          <a:p>
            <a:r>
              <a:rPr lang="en-US" sz="2000" b="1" dirty="0"/>
              <a:t>14. The theme of the message or thematics (Larson, 2012).</a:t>
            </a:r>
          </a:p>
          <a:p>
            <a:endParaRPr lang="en-US" sz="2000" b="1" dirty="0"/>
          </a:p>
          <a:p>
            <a:r>
              <a:rPr lang="en-US" sz="2000" b="1" dirty="0"/>
              <a:t>15. Concrete words experienced through a person’s five senses (Larson, 2012).</a:t>
            </a:r>
          </a:p>
          <a:p>
            <a:endParaRPr lang="en-US" sz="2000" b="1" dirty="0"/>
          </a:p>
          <a:p>
            <a:r>
              <a:rPr lang="en-US" sz="2000" b="1" dirty="0"/>
              <a:t>16. Munsterberg’s human attention as a human function (1916).</a:t>
            </a:r>
          </a:p>
          <a:p>
            <a:endParaRPr lang="en-US" sz="2000" b="1" dirty="0"/>
          </a:p>
          <a:p>
            <a:r>
              <a:rPr lang="en-US" sz="2000" b="1" dirty="0"/>
              <a:t>17. Social capital (Hanifan, 1916; Bourdieu, 1985).</a:t>
            </a:r>
          </a:p>
        </p:txBody>
      </p:sp>
    </p:spTree>
    <p:extLst>
      <p:ext uri="{BB962C8B-B14F-4D97-AF65-F5344CB8AC3E}">
        <p14:creationId xmlns:p14="http://schemas.microsoft.com/office/powerpoint/2010/main" val="208256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015991-E20A-64C0-2DF3-1380557A1E14}"/>
              </a:ext>
            </a:extLst>
          </p:cNvPr>
          <p:cNvSpPr txBox="1"/>
          <p:nvPr/>
        </p:nvSpPr>
        <p:spPr>
          <a:xfrm>
            <a:off x="621615" y="1228397"/>
            <a:ext cx="10973485" cy="4955203"/>
          </a:xfrm>
          <a:prstGeom prst="rect">
            <a:avLst/>
          </a:prstGeom>
          <a:noFill/>
        </p:spPr>
        <p:txBody>
          <a:bodyPr wrap="square">
            <a:spAutoFit/>
          </a:bodyPr>
          <a:lstStyle/>
          <a:p>
            <a:pPr marL="457200" indent="-457200">
              <a:buFont typeface="Wingdings" panose="05000000000000000000" pitchFamily="2" charset="2"/>
              <a:buChar char="§"/>
            </a:pPr>
            <a:r>
              <a:rPr lang="en-US" sz="2400" dirty="0">
                <a:cs typeface="Times New Roman" panose="02020603050405020304" pitchFamily="18" charset="0"/>
              </a:rPr>
              <a:t>In Simon’s (1971) attention economy, the primary currency is capturing people’s attention while collecting their digital data (Giraldo-Luque et al., 2020).</a:t>
            </a:r>
            <a:r>
              <a:rPr lang="en-US" sz="2400" b="1" dirty="0">
                <a:cs typeface="Times New Roman" panose="02020603050405020304" pitchFamily="18" charset="0"/>
              </a:rPr>
              <a:t> </a:t>
            </a:r>
          </a:p>
          <a:p>
            <a:pPr marL="457200" indent="-457200">
              <a:buFont typeface="Wingdings" panose="05000000000000000000" pitchFamily="2" charset="2"/>
              <a:buChar char="§"/>
            </a:pPr>
            <a:endParaRPr lang="en-US" sz="2800" b="1" dirty="0">
              <a:cs typeface="Times New Roman" panose="02020603050405020304" pitchFamily="18" charset="0"/>
            </a:endParaRPr>
          </a:p>
          <a:p>
            <a:pPr marL="457200" indent="-457200">
              <a:buFont typeface="Wingdings" panose="05000000000000000000" pitchFamily="2" charset="2"/>
              <a:buChar char="§"/>
            </a:pPr>
            <a:r>
              <a:rPr lang="en-US" sz="2400" dirty="0">
                <a:cs typeface="Times New Roman" panose="02020603050405020304" pitchFamily="18" charset="0"/>
              </a:rPr>
              <a:t>In 2025, Simon’s (1971) attention economy has expanded to encompass all aspects of life, expanding on Munsterberg’s (1916) concept that human attention is the scarcest commodity.</a:t>
            </a:r>
          </a:p>
          <a:p>
            <a:pPr marL="457200" indent="-457200">
              <a:buFont typeface="Wingdings" panose="05000000000000000000" pitchFamily="2" charset="2"/>
              <a:buChar char="§"/>
            </a:pPr>
            <a:endParaRPr lang="en-US" sz="2400" dirty="0">
              <a:cs typeface="Times New Roman" panose="02020603050405020304" pitchFamily="18" charset="0"/>
            </a:endParaRPr>
          </a:p>
          <a:p>
            <a:pPr marL="914400" lvl="1" indent="-457200">
              <a:buFont typeface="Wingdings" panose="05000000000000000000" pitchFamily="2" charset="2"/>
              <a:buChar char="§"/>
            </a:pPr>
            <a:r>
              <a:rPr lang="en-US" sz="2400" dirty="0">
                <a:cs typeface="Times New Roman" panose="02020603050405020304" pitchFamily="18" charset="0"/>
              </a:rPr>
              <a:t>Social media influencer marketing is a $17 billion industry (Collabstr, 2023). </a:t>
            </a:r>
          </a:p>
          <a:p>
            <a:pPr marL="914400" lvl="1" indent="-457200">
              <a:buFont typeface="Wingdings" panose="05000000000000000000" pitchFamily="2" charset="2"/>
              <a:buChar char="§"/>
            </a:pPr>
            <a:endParaRPr lang="en-US" sz="2400" dirty="0">
              <a:cs typeface="Times New Roman" panose="02020603050405020304" pitchFamily="18" charset="0"/>
            </a:endParaRPr>
          </a:p>
          <a:p>
            <a:pPr marL="914400" lvl="1" indent="-457200">
              <a:buFont typeface="Wingdings" panose="05000000000000000000" pitchFamily="2" charset="2"/>
              <a:buChar char="§"/>
            </a:pPr>
            <a:r>
              <a:rPr lang="en-US" sz="2400" dirty="0">
                <a:cs typeface="Times New Roman" panose="02020603050405020304" pitchFamily="18" charset="0"/>
              </a:rPr>
              <a:t>2,154 academic studies on social media in the last 12 months.</a:t>
            </a:r>
          </a:p>
          <a:p>
            <a:pPr marL="914400" lvl="1" indent="-457200">
              <a:buFont typeface="Wingdings" panose="05000000000000000000" pitchFamily="2" charset="2"/>
              <a:buChar char="§"/>
            </a:pPr>
            <a:endParaRPr lang="en-US" sz="2400" dirty="0">
              <a:cs typeface="Times New Roman" panose="02020603050405020304" pitchFamily="18" charset="0"/>
            </a:endParaRPr>
          </a:p>
          <a:p>
            <a:pPr marL="914400" lvl="1" indent="-457200">
              <a:buFont typeface="Wingdings" panose="05000000000000000000" pitchFamily="2" charset="2"/>
              <a:buChar char="§"/>
            </a:pPr>
            <a:r>
              <a:rPr lang="en-US" sz="2400" dirty="0">
                <a:cs typeface="Times New Roman" panose="02020603050405020304" pitchFamily="18" charset="0"/>
              </a:rPr>
              <a:t>My topic was to identify the drivers of successful social influencers and to identify any mindset shifts they have that helped them succeed as influencers.</a:t>
            </a:r>
          </a:p>
        </p:txBody>
      </p:sp>
      <p:sp>
        <p:nvSpPr>
          <p:cNvPr id="4" name="Title 3">
            <a:extLst>
              <a:ext uri="{FF2B5EF4-FFF2-40B4-BE49-F238E27FC236}">
                <a16:creationId xmlns:a16="http://schemas.microsoft.com/office/drawing/2014/main" id="{68E147C7-91FD-55FB-4ACC-DA52D8C9A733}"/>
              </a:ext>
            </a:extLst>
          </p:cNvPr>
          <p:cNvSpPr txBox="1">
            <a:spLocks noGrp="1"/>
          </p:cNvSpPr>
          <p:nvPr>
            <p:ph type="title" idx="4294967295"/>
          </p:nvPr>
        </p:nvSpPr>
        <p:spPr>
          <a:xfrm>
            <a:off x="621615" y="494040"/>
            <a:ext cx="8413824"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INTRODUCTION</a:t>
            </a:r>
          </a:p>
        </p:txBody>
      </p:sp>
    </p:spTree>
    <p:extLst>
      <p:ext uri="{BB962C8B-B14F-4D97-AF65-F5344CB8AC3E}">
        <p14:creationId xmlns:p14="http://schemas.microsoft.com/office/powerpoint/2010/main" val="3979389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D65E4-BC9B-9250-E8DB-51DA000B28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5BD35C-0DAA-54AC-F2DB-27F1F206EAAF}"/>
              </a:ext>
            </a:extLst>
          </p:cNvPr>
          <p:cNvSpPr txBox="1">
            <a:spLocks noGrp="1"/>
          </p:cNvSpPr>
          <p:nvPr>
            <p:ph type="title" idx="4294967295"/>
          </p:nvPr>
        </p:nvSpPr>
        <p:spPr>
          <a:xfrm>
            <a:off x="413472" y="494040"/>
            <a:ext cx="2456728" cy="35855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Factors and Literature Review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The 24 Factors that make social influencers successful</a:t>
            </a:r>
          </a:p>
        </p:txBody>
      </p:sp>
      <p:sp>
        <p:nvSpPr>
          <p:cNvPr id="3" name="Content Placeholder 2" descr="The 24 Factors that make social influencers successful&#10;">
            <a:extLst>
              <a:ext uri="{FF2B5EF4-FFF2-40B4-BE49-F238E27FC236}">
                <a16:creationId xmlns:a16="http://schemas.microsoft.com/office/drawing/2014/main" id="{DD302680-D291-EF02-144A-45D75FD8B683}"/>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sp>
        <p:nvSpPr>
          <p:cNvPr id="5" name="TextBox 4">
            <a:extLst>
              <a:ext uri="{FF2B5EF4-FFF2-40B4-BE49-F238E27FC236}">
                <a16:creationId xmlns:a16="http://schemas.microsoft.com/office/drawing/2014/main" id="{C4BFD9E8-F17B-CEBB-572A-F332717966D7}"/>
              </a:ext>
            </a:extLst>
          </p:cNvPr>
          <p:cNvSpPr txBox="1"/>
          <p:nvPr/>
        </p:nvSpPr>
        <p:spPr>
          <a:xfrm>
            <a:off x="3078343" y="494040"/>
            <a:ext cx="8143461" cy="5601533"/>
          </a:xfrm>
          <a:prstGeom prst="rect">
            <a:avLst/>
          </a:prstGeom>
          <a:noFill/>
        </p:spPr>
        <p:txBody>
          <a:bodyPr wrap="square" rtlCol="0">
            <a:spAutoFit/>
          </a:bodyPr>
          <a:lstStyle/>
          <a:p>
            <a:r>
              <a:rPr lang="en-US" sz="2000" b="1" dirty="0"/>
              <a:t>18. Rebroadcasting throughout the global or digital village or through weak ties (McLuhan &amp; Powers, 1964; Granovetter, 1973)</a:t>
            </a:r>
          </a:p>
          <a:p>
            <a:endParaRPr lang="en-US" sz="2000" b="1" dirty="0"/>
          </a:p>
          <a:p>
            <a:r>
              <a:rPr lang="en-US" sz="2000" b="1" dirty="0"/>
              <a:t>19. Mental resiliency (Luthans et al., 2006; Ng, 2018).</a:t>
            </a:r>
          </a:p>
          <a:p>
            <a:endParaRPr lang="en-US" sz="2000" b="1" dirty="0"/>
          </a:p>
          <a:p>
            <a:r>
              <a:rPr lang="en-US" sz="2000" b="1" dirty="0"/>
              <a:t>20. Mentorship and brain trusts (Eby et al., 2009).</a:t>
            </a:r>
          </a:p>
          <a:p>
            <a:endParaRPr lang="en-US" sz="2000" b="1" dirty="0"/>
          </a:p>
          <a:p>
            <a:r>
              <a:rPr lang="en-US" sz="2000" b="1" dirty="0"/>
              <a:t>21. Using emotions (Bizzell &amp; Herzberg, 1990; Damasio, 1994). Not studied, but its presence is noted in the Literature Review.</a:t>
            </a:r>
          </a:p>
          <a:p>
            <a:endParaRPr lang="en-US" sz="2000" b="1" dirty="0"/>
          </a:p>
          <a:p>
            <a:r>
              <a:rPr lang="en-US" sz="2000" b="1" dirty="0"/>
              <a:t>22. Bilateral activation, activating both sides of the brain (Feng et al., 2023; Amano &amp; Toichi, 2016). Not studied, but its presence is noted in the Literature Review.</a:t>
            </a:r>
          </a:p>
          <a:p>
            <a:endParaRPr lang="en-US" sz="2000" b="1" dirty="0"/>
          </a:p>
          <a:p>
            <a:r>
              <a:rPr lang="en-US" sz="2000" b="1" dirty="0"/>
              <a:t>23. Target audience alignment (Farrokhi et al., 2024).</a:t>
            </a:r>
          </a:p>
          <a:p>
            <a:endParaRPr lang="en-US" sz="2000" b="1" dirty="0"/>
          </a:p>
          <a:p>
            <a:r>
              <a:rPr lang="en-US" sz="2000" b="1" dirty="0"/>
              <a:t>24. Focus on content (Tassi, 2018)</a:t>
            </a:r>
          </a:p>
          <a:p>
            <a:endParaRPr lang="en-US" dirty="0"/>
          </a:p>
        </p:txBody>
      </p:sp>
    </p:spTree>
    <p:extLst>
      <p:ext uri="{BB962C8B-B14F-4D97-AF65-F5344CB8AC3E}">
        <p14:creationId xmlns:p14="http://schemas.microsoft.com/office/powerpoint/2010/main" val="4209427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C30CB2-217B-F023-F0F7-FBEDD0C0B7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01F9CE-C631-D37E-6384-B23D04BE0E70}"/>
              </a:ext>
            </a:extLst>
          </p:cNvPr>
          <p:cNvSpPr txBox="1">
            <a:spLocks noGrp="1"/>
          </p:cNvSpPr>
          <p:nvPr>
            <p:ph type="title" idx="4294967295"/>
          </p:nvPr>
        </p:nvSpPr>
        <p:spPr>
          <a:xfrm>
            <a:off x="413472" y="494040"/>
            <a:ext cx="2329728" cy="136960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B253F"/>
                </a:solidFill>
                <a:effectLst/>
                <a:uLnTx/>
                <a:uFillTx/>
                <a:latin typeface="+mj-lt"/>
                <a:ea typeface="Charter Roman" charset="0"/>
                <a:cs typeface="Charter Roman" charset="0"/>
              </a:rPr>
              <a:t>Graphic Representation</a:t>
            </a:r>
          </a:p>
        </p:txBody>
      </p:sp>
      <p:sp>
        <p:nvSpPr>
          <p:cNvPr id="3" name="Content Placeholder 2" descr="Findings&#10;Graphic Representation&#10;">
            <a:extLst>
              <a:ext uri="{FF2B5EF4-FFF2-40B4-BE49-F238E27FC236}">
                <a16:creationId xmlns:a16="http://schemas.microsoft.com/office/drawing/2014/main" id="{276111EE-498A-DC34-01EE-CA618B536F71}"/>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pic>
        <p:nvPicPr>
          <p:cNvPr id="5" name="Picture 4" descr="Findings&#10;Graphic representation&#10;">
            <a:extLst>
              <a:ext uri="{FF2B5EF4-FFF2-40B4-BE49-F238E27FC236}">
                <a16:creationId xmlns:a16="http://schemas.microsoft.com/office/drawing/2014/main" id="{CDCD7D96-D04E-9274-571E-0A12C92EEBD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71318"/>
            <a:ext cx="8940800" cy="6127882"/>
          </a:xfrm>
          <a:prstGeom prst="rect">
            <a:avLst/>
          </a:prstGeom>
          <a:noFill/>
          <a:ln>
            <a:noFill/>
          </a:ln>
        </p:spPr>
      </p:pic>
    </p:spTree>
    <p:extLst>
      <p:ext uri="{BB962C8B-B14F-4D97-AF65-F5344CB8AC3E}">
        <p14:creationId xmlns:p14="http://schemas.microsoft.com/office/powerpoint/2010/main" val="2355330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27156-34A4-4EDF-480F-8C2CEE1F95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5EAC78-53E4-2857-A9DA-CE6CF6120E09}"/>
              </a:ext>
            </a:extLst>
          </p:cNvPr>
          <p:cNvSpPr txBox="1">
            <a:spLocks noGrp="1"/>
          </p:cNvSpPr>
          <p:nvPr>
            <p:ph type="title" idx="4294967295"/>
          </p:nvPr>
        </p:nvSpPr>
        <p:spPr>
          <a:xfrm>
            <a:off x="413472" y="494040"/>
            <a:ext cx="3193328" cy="11695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Findings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The Road Map</a:t>
            </a:r>
          </a:p>
        </p:txBody>
      </p:sp>
      <p:sp>
        <p:nvSpPr>
          <p:cNvPr id="3" name="Content Placeholder 2" descr="Findings&#10;The Road Map&#10;">
            <a:extLst>
              <a:ext uri="{FF2B5EF4-FFF2-40B4-BE49-F238E27FC236}">
                <a16:creationId xmlns:a16="http://schemas.microsoft.com/office/drawing/2014/main" id="{889455FD-F514-D3C5-DA5B-B927B6C71D27}"/>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a:p>
            <a:pPr marL="457200" indent="-457200"/>
            <a:endParaRPr lang="en-US" dirty="0"/>
          </a:p>
        </p:txBody>
      </p:sp>
      <p:pic>
        <p:nvPicPr>
          <p:cNvPr id="7" name="Picture 6" descr="Findings&#10;The Road Map&#10;">
            <a:extLst>
              <a:ext uri="{FF2B5EF4-FFF2-40B4-BE49-F238E27FC236}">
                <a16:creationId xmlns:a16="http://schemas.microsoft.com/office/drawing/2014/main" id="{E9B4576B-5E93-86AD-64C8-7C67744D725C}"/>
              </a:ext>
            </a:extLst>
          </p:cNvPr>
          <p:cNvPicPr>
            <a:picLocks noChangeAspect="1"/>
          </p:cNvPicPr>
          <p:nvPr/>
        </p:nvPicPr>
        <p:blipFill>
          <a:blip r:embed="rId3"/>
          <a:stretch>
            <a:fillRect/>
          </a:stretch>
        </p:blipFill>
        <p:spPr>
          <a:xfrm>
            <a:off x="3473607" y="0"/>
            <a:ext cx="5244786" cy="6363960"/>
          </a:xfrm>
          <a:prstGeom prst="rect">
            <a:avLst/>
          </a:prstGeom>
        </p:spPr>
      </p:pic>
    </p:spTree>
    <p:extLst>
      <p:ext uri="{BB962C8B-B14F-4D97-AF65-F5344CB8AC3E}">
        <p14:creationId xmlns:p14="http://schemas.microsoft.com/office/powerpoint/2010/main" val="2794141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C7D30D-F4A3-48DF-B26F-7AA8480EB0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EB4B48-7FBF-F06D-2C2D-734F7DED7231}"/>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Limitations</a:t>
            </a:r>
          </a:p>
        </p:txBody>
      </p:sp>
      <p:sp>
        <p:nvSpPr>
          <p:cNvPr id="3" name="Content Placeholder 2">
            <a:extLst>
              <a:ext uri="{FF2B5EF4-FFF2-40B4-BE49-F238E27FC236}">
                <a16:creationId xmlns:a16="http://schemas.microsoft.com/office/drawing/2014/main" id="{01C610B5-ACF1-57C5-F22E-E95209D208B5}"/>
              </a:ext>
              <a:ext uri="{C183D7F6-B498-43B3-948B-1728B52AA6E4}">
                <adec:decorative xmlns:adec="http://schemas.microsoft.com/office/drawing/2017/decorative" val="1"/>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dirty="0"/>
          </a:p>
        </p:txBody>
      </p:sp>
      <p:sp>
        <p:nvSpPr>
          <p:cNvPr id="4" name="TextBox 3">
            <a:extLst>
              <a:ext uri="{FF2B5EF4-FFF2-40B4-BE49-F238E27FC236}">
                <a16:creationId xmlns:a16="http://schemas.microsoft.com/office/drawing/2014/main" id="{1B919F50-3243-95DC-72C3-7CB38176D97C}"/>
              </a:ext>
            </a:extLst>
          </p:cNvPr>
          <p:cNvSpPr txBox="1"/>
          <p:nvPr/>
        </p:nvSpPr>
        <p:spPr>
          <a:xfrm>
            <a:off x="508000" y="1358966"/>
            <a:ext cx="11163301" cy="4247317"/>
          </a:xfrm>
          <a:prstGeom prst="rect">
            <a:avLst/>
          </a:prstGeom>
          <a:noFill/>
        </p:spPr>
        <p:txBody>
          <a:bodyPr wrap="square" rtlCol="0">
            <a:spAutoFit/>
          </a:bodyPr>
          <a:lstStyle/>
          <a:p>
            <a:r>
              <a:rPr lang="en-US" b="1" dirty="0"/>
              <a:t>This research study was limited to:</a:t>
            </a:r>
          </a:p>
          <a:p>
            <a:pPr defTabSz="444500"/>
            <a:r>
              <a:rPr lang="en-US" dirty="0"/>
              <a:t>	Active nano-influencers</a:t>
            </a:r>
          </a:p>
          <a:p>
            <a:pPr defTabSz="444500"/>
            <a:r>
              <a:rPr lang="en-US" dirty="0"/>
              <a:t>	Over 21 years of age</a:t>
            </a:r>
          </a:p>
          <a:p>
            <a:pPr defTabSz="444500"/>
            <a:r>
              <a:rPr lang="en-US" dirty="0"/>
              <a:t>	Limited to 25 participants in five specialty niches</a:t>
            </a:r>
          </a:p>
          <a:p>
            <a:pPr defTabSz="444500"/>
            <a:endParaRPr lang="en-US" dirty="0"/>
          </a:p>
          <a:p>
            <a:pPr defTabSz="444500"/>
            <a:r>
              <a:rPr lang="en-US" b="1" dirty="0"/>
              <a:t>Possible Biases that could have occurred:</a:t>
            </a:r>
          </a:p>
          <a:p>
            <a:pPr defTabSz="444500"/>
            <a:r>
              <a:rPr lang="en-US" dirty="0"/>
              <a:t>	Research bias where the researcher is also the interviewer and the analyst</a:t>
            </a:r>
          </a:p>
          <a:p>
            <a:pPr defTabSz="444500"/>
            <a:r>
              <a:rPr lang="en-US" dirty="0"/>
              <a:t>	Participant bias, where no one wants to look bad in front of a stranger</a:t>
            </a:r>
          </a:p>
          <a:p>
            <a:pPr defTabSz="444500"/>
            <a:r>
              <a:rPr lang="en-US" dirty="0"/>
              <a:t>	The Hawthorne effect, where participants become aware that they are being observed</a:t>
            </a:r>
          </a:p>
          <a:p>
            <a:pPr defTabSz="444500"/>
            <a:r>
              <a:rPr lang="en-US" dirty="0"/>
              <a:t>	</a:t>
            </a:r>
          </a:p>
          <a:p>
            <a:pPr defTabSz="444500"/>
            <a:r>
              <a:rPr lang="en-US" b="1" dirty="0"/>
              <a:t>Operational Factors:</a:t>
            </a:r>
          </a:p>
          <a:p>
            <a:pPr defTabSz="444500"/>
            <a:r>
              <a:rPr lang="en-US" dirty="0"/>
              <a:t>	Usually, research efforts like this one are resource-intensive, with focus groups, test questions, monetary 	resources, and possibly several researchers working on building the template for new and failed influencers to 	follow</a:t>
            </a:r>
          </a:p>
          <a:p>
            <a:endParaRPr lang="en-US" dirty="0"/>
          </a:p>
        </p:txBody>
      </p:sp>
    </p:spTree>
    <p:extLst>
      <p:ext uri="{BB962C8B-B14F-4D97-AF65-F5344CB8AC3E}">
        <p14:creationId xmlns:p14="http://schemas.microsoft.com/office/powerpoint/2010/main" val="3020590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9CA0A1-D878-8F14-6893-A2BE519B80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F7D4E9-F031-4456-8DF1-7B12D19EB40E}"/>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Recommendations for Practice</a:t>
            </a:r>
          </a:p>
        </p:txBody>
      </p:sp>
      <p:sp>
        <p:nvSpPr>
          <p:cNvPr id="3" name="Content Placeholder 2">
            <a:extLst>
              <a:ext uri="{FF2B5EF4-FFF2-40B4-BE49-F238E27FC236}">
                <a16:creationId xmlns:a16="http://schemas.microsoft.com/office/drawing/2014/main" id="{1EB255B0-4D83-0011-5ED8-9033982F50CD}"/>
              </a:ext>
            </a:extLst>
          </p:cNvPr>
          <p:cNvSpPr txBox="1">
            <a:spLocks/>
          </p:cNvSpPr>
          <p:nvPr/>
        </p:nvSpPr>
        <p:spPr>
          <a:xfrm>
            <a:off x="413472" y="1251717"/>
            <a:ext cx="11451513" cy="4133083"/>
          </a:xfrm>
          <a:prstGeom prst="rect">
            <a:avLst/>
          </a:prstGeom>
        </p:spPr>
        <p:txBody>
          <a:bodyPr vert="horz" lIns="91440" tIns="45720" rIns="91440" bIns="45720" rtlCol="0">
            <a:normAutofit fontScale="85000" lnSpcReduction="2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Do it from a place of love and make it entertaining</a:t>
            </a:r>
          </a:p>
          <a:p>
            <a:pPr marL="457200" indent="-457200"/>
            <a:r>
              <a:rPr lang="en-US" dirty="0"/>
              <a:t>Aristotle’s Principles of Rhetoric apply with social influencers  </a:t>
            </a:r>
          </a:p>
          <a:p>
            <a:pPr marL="800100" lvl="1" indent="-457200"/>
            <a:r>
              <a:rPr lang="en-US" dirty="0"/>
              <a:t>Credibility of the speaker, inductive/deductive reasoning, emotional appeals, metaphor, and brevity (Gallo, 2019)</a:t>
            </a:r>
          </a:p>
          <a:p>
            <a:pPr marL="457200" indent="-457200"/>
            <a:r>
              <a:rPr lang="en-US" dirty="0"/>
              <a:t>Build a charismatic-based tribe (Weber, 1947)</a:t>
            </a:r>
          </a:p>
          <a:p>
            <a:pPr marL="457200" indent="-457200"/>
            <a:r>
              <a:rPr lang="en-US" dirty="0"/>
              <a:t>Mentorship and brain trusts (Eby et al., 2009) are needed for success </a:t>
            </a:r>
          </a:p>
          <a:p>
            <a:pPr marL="457200" indent="-457200"/>
            <a:r>
              <a:rPr lang="en-US" dirty="0"/>
              <a:t>Working with influencers who are smaller and newer than you are (Thomas et al., 2023) as this builds social capital for you</a:t>
            </a:r>
          </a:p>
          <a:p>
            <a:pPr marL="457200" indent="-457200"/>
            <a:endParaRPr lang="en-US" dirty="0"/>
          </a:p>
          <a:p>
            <a:pPr marL="457200" indent="-457200"/>
            <a:endParaRPr lang="en-US" dirty="0"/>
          </a:p>
        </p:txBody>
      </p:sp>
    </p:spTree>
    <p:extLst>
      <p:ext uri="{BB962C8B-B14F-4D97-AF65-F5344CB8AC3E}">
        <p14:creationId xmlns:p14="http://schemas.microsoft.com/office/powerpoint/2010/main" val="981579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E747A-4589-E0C0-6EBA-F08F50C020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9110C1-F390-6DBC-6E34-278AB7808AB8}"/>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Recommendations for Future Studies</a:t>
            </a:r>
          </a:p>
        </p:txBody>
      </p:sp>
      <p:sp>
        <p:nvSpPr>
          <p:cNvPr id="3" name="Content Placeholder 2">
            <a:extLst>
              <a:ext uri="{FF2B5EF4-FFF2-40B4-BE49-F238E27FC236}">
                <a16:creationId xmlns:a16="http://schemas.microsoft.com/office/drawing/2014/main" id="{224DD819-95CF-8986-9545-827BFDA7FA9B}"/>
              </a:ext>
            </a:extLst>
          </p:cNvPr>
          <p:cNvSpPr txBox="1">
            <a:spLocks/>
          </p:cNvSpPr>
          <p:nvPr/>
        </p:nvSpPr>
        <p:spPr>
          <a:xfrm>
            <a:off x="621614" y="1251717"/>
            <a:ext cx="10859185" cy="5112243"/>
          </a:xfrm>
          <a:prstGeom prst="rect">
            <a:avLst/>
          </a:prstGeom>
        </p:spPr>
        <p:txBody>
          <a:bodyPr vert="horz" lIns="91440" tIns="45720" rIns="91440" bIns="45720" rtlCol="0">
            <a:normAutofit fontScale="92500"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Studying a larger group of influencers</a:t>
            </a:r>
          </a:p>
          <a:p>
            <a:pPr marL="457200" indent="-457200"/>
            <a:r>
              <a:rPr lang="en-US" dirty="0"/>
              <a:t>Studying influencers with larger sizes of tribes</a:t>
            </a:r>
          </a:p>
          <a:p>
            <a:pPr marL="457200" indent="-457200"/>
            <a:r>
              <a:rPr lang="en-US" dirty="0"/>
              <a:t>Time it took to gain 1,000 followers</a:t>
            </a:r>
          </a:p>
          <a:p>
            <a:pPr marL="457200" indent="-457200"/>
            <a:r>
              <a:rPr lang="en-US" dirty="0"/>
              <a:t>Exploring the relationships between mentors/brain trusts and influencers</a:t>
            </a:r>
          </a:p>
          <a:p>
            <a:pPr marL="457200" indent="-457200"/>
            <a:r>
              <a:rPr lang="en-US" dirty="0"/>
              <a:t>Studying risk management and advertising strategies</a:t>
            </a:r>
          </a:p>
          <a:p>
            <a:pPr marL="457200" indent="-457200"/>
            <a:r>
              <a:rPr lang="en-US" dirty="0"/>
              <a:t>Developing a follower to sales conversion rate </a:t>
            </a:r>
          </a:p>
          <a:p>
            <a:pPr marL="457200" indent="-457200"/>
            <a:r>
              <a:rPr lang="en-US" dirty="0"/>
              <a:t>Studying content posted by influencers </a:t>
            </a:r>
          </a:p>
          <a:p>
            <a:pPr marL="457200" indent="-457200"/>
            <a:r>
              <a:rPr lang="en-US" dirty="0"/>
              <a:t>How the digital tribe views the influencer’s leadership </a:t>
            </a:r>
          </a:p>
        </p:txBody>
      </p:sp>
    </p:spTree>
    <p:extLst>
      <p:ext uri="{BB962C8B-B14F-4D97-AF65-F5344CB8AC3E}">
        <p14:creationId xmlns:p14="http://schemas.microsoft.com/office/powerpoint/2010/main" val="3869882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859F8-7F5D-4F32-8513-DC74D4391B0F}"/>
              </a:ext>
            </a:extLst>
          </p:cNvPr>
          <p:cNvSpPr txBox="1">
            <a:spLocks noGrp="1"/>
          </p:cNvSpPr>
          <p:nvPr>
            <p:ph type="title" idx="4294967295"/>
          </p:nvPr>
        </p:nvSpPr>
        <p:spPr>
          <a:xfrm>
            <a:off x="413472" y="49404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THANK YOU</a:t>
            </a:r>
          </a:p>
        </p:txBody>
      </p:sp>
      <p:sp>
        <p:nvSpPr>
          <p:cNvPr id="3" name="Content Placeholder 2">
            <a:extLst>
              <a:ext uri="{FF2B5EF4-FFF2-40B4-BE49-F238E27FC236}">
                <a16:creationId xmlns:a16="http://schemas.microsoft.com/office/drawing/2014/main" id="{5DC004CF-6793-435C-B3BF-AF9E1F77FDE8}"/>
              </a:ext>
            </a:extLst>
          </p:cNvPr>
          <p:cNvSpPr txBox="1">
            <a:spLocks/>
          </p:cNvSpPr>
          <p:nvPr/>
        </p:nvSpPr>
        <p:spPr>
          <a:xfrm>
            <a:off x="621615" y="1251717"/>
            <a:ext cx="9453718" cy="4133083"/>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dirty="0"/>
              <a:t>Thank you for your attention.</a:t>
            </a:r>
          </a:p>
          <a:p>
            <a:pPr marL="1005840" lvl="1" indent="-457200">
              <a:buFont typeface="Arial" panose="020B0604020202020204" pitchFamily="34" charset="0"/>
              <a:buChar char="•"/>
            </a:pPr>
            <a:r>
              <a:rPr lang="en-US" dirty="0"/>
              <a:t>Are there any questions?</a:t>
            </a:r>
          </a:p>
        </p:txBody>
      </p:sp>
    </p:spTree>
    <p:extLst>
      <p:ext uri="{BB962C8B-B14F-4D97-AF65-F5344CB8AC3E}">
        <p14:creationId xmlns:p14="http://schemas.microsoft.com/office/powerpoint/2010/main" val="8276958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6DDBC-5357-404F-9870-671BDD777A8A}"/>
              </a:ext>
            </a:extLst>
          </p:cNvPr>
          <p:cNvSpPr txBox="1">
            <a:spLocks noGrp="1"/>
          </p:cNvSpPr>
          <p:nvPr>
            <p:ph type="title" idx="4294967295"/>
          </p:nvPr>
        </p:nvSpPr>
        <p:spPr>
          <a:xfrm>
            <a:off x="389466" y="49278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REFERENCES</a:t>
            </a:r>
          </a:p>
        </p:txBody>
      </p:sp>
      <p:sp>
        <p:nvSpPr>
          <p:cNvPr id="3" name="TextBox 2">
            <a:extLst>
              <a:ext uri="{FF2B5EF4-FFF2-40B4-BE49-F238E27FC236}">
                <a16:creationId xmlns:a16="http://schemas.microsoft.com/office/drawing/2014/main" id="{51B6461B-F5A0-AA6C-C1F7-88F7EB1DB0FB}"/>
              </a:ext>
            </a:extLst>
          </p:cNvPr>
          <p:cNvSpPr txBox="1"/>
          <p:nvPr/>
        </p:nvSpPr>
        <p:spPr>
          <a:xfrm>
            <a:off x="389466" y="1140371"/>
            <a:ext cx="11413067" cy="4889608"/>
          </a:xfrm>
          <a:prstGeom prst="rect">
            <a:avLst/>
          </a:prstGeom>
          <a:noFill/>
        </p:spPr>
        <p:txBody>
          <a:bodyPr wrap="square">
            <a:spAutoFit/>
          </a:bodyPr>
          <a:lstStyle/>
          <a:p>
            <a:pPr marL="457200" marR="0" indent="-457200">
              <a:lnSpc>
                <a:spcPct val="200000"/>
              </a:lnSpc>
              <a:buNone/>
            </a:pPr>
            <a:r>
              <a:rPr lang="en-US" kern="0" spc="15" dirty="0">
                <a:solidFill>
                  <a:srgbClr val="000000"/>
                </a:solidFill>
                <a:effectLst/>
                <a:ea typeface="Times New Roman" panose="02020603050405020304" pitchFamily="18" charset="0"/>
              </a:rPr>
              <a:t>Bourdieu, P. (1986) The forms of capital. </a:t>
            </a:r>
            <a:r>
              <a:rPr lang="en-US" i="1" kern="0" spc="15" dirty="0">
                <a:solidFill>
                  <a:srgbClr val="000000"/>
                </a:solidFill>
                <a:effectLst/>
                <a:ea typeface="Times New Roman" panose="02020603050405020304" pitchFamily="18" charset="0"/>
              </a:rPr>
              <a:t>In J. Richard (ed), Handbook of Theory of Research</a:t>
            </a:r>
            <a:endParaRPr lang="en-US" kern="100" dirty="0">
              <a:effectLst/>
              <a:ea typeface="Aptos" panose="020B0004020202020204" pitchFamily="34" charset="0"/>
            </a:endParaRPr>
          </a:p>
          <a:p>
            <a:pPr marL="228600" marR="0" indent="0">
              <a:lnSpc>
                <a:spcPct val="200000"/>
              </a:lnSpc>
              <a:buNone/>
            </a:pPr>
            <a:r>
              <a:rPr lang="en-US" i="1" kern="0" spc="15" dirty="0">
                <a:solidFill>
                  <a:srgbClr val="000000"/>
                </a:solidFill>
                <a:effectLst/>
                <a:ea typeface="Times New Roman" panose="02020603050405020304" pitchFamily="18" charset="0"/>
              </a:rPr>
              <a:t>for the Sociology of Education</a:t>
            </a:r>
            <a:r>
              <a:rPr lang="en-US" kern="0" spc="15" dirty="0">
                <a:solidFill>
                  <a:srgbClr val="000000"/>
                </a:solidFill>
                <a:effectLst/>
                <a:ea typeface="Times New Roman" panose="02020603050405020304" pitchFamily="18" charset="0"/>
              </a:rPr>
              <a:t>, 241-258 </a:t>
            </a:r>
            <a:r>
              <a:rPr lang="en-US" kern="0" spc="15" dirty="0" err="1">
                <a:solidFill>
                  <a:srgbClr val="000000"/>
                </a:solidFill>
                <a:effectLst/>
                <a:ea typeface="Times New Roman" panose="02020603050405020304" pitchFamily="18" charset="0"/>
              </a:rPr>
              <a:t>Greenword</a:t>
            </a:r>
            <a:r>
              <a:rPr lang="en-US" kern="0" spc="15" dirty="0">
                <a:solidFill>
                  <a:srgbClr val="000000"/>
                </a:solidFill>
                <a:effectLst/>
                <a:ea typeface="Times New Roman" panose="02020603050405020304" pitchFamily="18" charset="0"/>
              </a:rPr>
              <a:t> Press.</a:t>
            </a:r>
            <a:r>
              <a:rPr lang="en-US" kern="0" dirty="0">
                <a:solidFill>
                  <a:srgbClr val="000000"/>
                </a:solidFill>
                <a:effectLst/>
                <a:ea typeface="Calibri" panose="020F0502020204030204" pitchFamily="34" charset="0"/>
              </a:rPr>
              <a:t> </a:t>
            </a:r>
            <a:r>
              <a:rPr lang="en-US" strike="noStrike" kern="0" dirty="0">
                <a:effectLst/>
                <a:ea typeface="Calibri" panose="020F0502020204030204" pitchFamily="34" charset="0"/>
              </a:rPr>
              <a:t>web.stanford.edu/~</a:t>
            </a:r>
            <a:r>
              <a:rPr lang="en-US" strike="noStrike" kern="0" dirty="0" err="1">
                <a:effectLst/>
                <a:ea typeface="Calibri" panose="020F0502020204030204" pitchFamily="34" charset="0"/>
              </a:rPr>
              <a:t>eckert</a:t>
            </a:r>
            <a:r>
              <a:rPr lang="en-US" strike="noStrike" kern="0" dirty="0">
                <a:effectLst/>
                <a:ea typeface="Calibri" panose="020F0502020204030204" pitchFamily="34" charset="0"/>
              </a:rPr>
              <a:t>/PDF/Bourdieu1986.pdf</a:t>
            </a:r>
            <a:endParaRPr lang="en-US" kern="100" dirty="0">
              <a:effectLst/>
              <a:ea typeface="Aptos" panose="020B0004020202020204" pitchFamily="34" charset="0"/>
            </a:endParaRPr>
          </a:p>
          <a:p>
            <a:pPr marL="228600" marR="0" indent="-228600">
              <a:lnSpc>
                <a:spcPct val="200000"/>
              </a:lnSpc>
              <a:buNone/>
            </a:pPr>
            <a:r>
              <a:rPr lang="en-US" kern="1200" dirty="0">
                <a:effectLst/>
                <a:ea typeface="+mn-ea"/>
              </a:rPr>
              <a:t>Collabstr (2023). 2023 </a:t>
            </a:r>
            <a:r>
              <a:rPr lang="en-US" i="1" kern="1200" dirty="0">
                <a:effectLst/>
                <a:ea typeface="+mn-ea"/>
              </a:rPr>
              <a:t>Influencer marketing report: Influencer marketing statistics, trends, and predictions.</a:t>
            </a:r>
            <a:r>
              <a:rPr lang="en-US" kern="1200" dirty="0">
                <a:effectLst/>
                <a:ea typeface="+mn-ea"/>
              </a:rPr>
              <a:t> https://collabstr.com/2023-influencer-marketing-report#t1</a:t>
            </a:r>
            <a:endParaRPr lang="en-US" kern="100" dirty="0">
              <a:effectLst/>
              <a:ea typeface="Aptos" panose="020B0004020202020204" pitchFamily="34" charset="0"/>
            </a:endParaRPr>
          </a:p>
          <a:p>
            <a:pPr marL="268288" marR="0" indent="-268288">
              <a:lnSpc>
                <a:spcPct val="200000"/>
              </a:lnSpc>
              <a:buNone/>
            </a:pPr>
            <a:r>
              <a:rPr lang="en-US" kern="0" dirty="0">
                <a:effectLst/>
                <a:ea typeface="Times New Roman" panose="02020603050405020304" pitchFamily="18" charset="0"/>
              </a:rPr>
              <a:t> </a:t>
            </a:r>
            <a:r>
              <a:rPr lang="en-US" kern="100" dirty="0">
                <a:effectLst/>
                <a:ea typeface="Aptos" panose="020B0004020202020204" pitchFamily="34" charset="0"/>
              </a:rPr>
              <a:t>Creswell, J. &amp; Creswell J. (2022). </a:t>
            </a:r>
            <a:r>
              <a:rPr lang="en-US" i="1" kern="100" dirty="0">
                <a:effectLst/>
                <a:ea typeface="Aptos" panose="020B0004020202020204" pitchFamily="34" charset="0"/>
              </a:rPr>
              <a:t>Research Design: Qualitative, quantitative, and mixed methods approaches</a:t>
            </a:r>
            <a:r>
              <a:rPr lang="en-US" kern="100" dirty="0">
                <a:effectLst/>
                <a:ea typeface="Aptos" panose="020B0004020202020204" pitchFamily="34" charset="0"/>
              </a:rPr>
              <a:t>. 6 Edition. Sage Publications. </a:t>
            </a:r>
          </a:p>
          <a:p>
            <a:pPr marL="228600" marR="0" indent="-228600">
              <a:lnSpc>
                <a:spcPct val="200000"/>
              </a:lnSpc>
              <a:buNone/>
            </a:pPr>
            <a:r>
              <a:rPr lang="en-US" kern="100" dirty="0">
                <a:effectLst/>
                <a:ea typeface="Aptos" panose="020B0004020202020204" pitchFamily="34" charset="0"/>
              </a:rPr>
              <a:t> Cornan, S., Hess, A., &amp; Justus, Z. (2006). Credibility in the global war in terrorism: Strategic principles and research agenda. </a:t>
            </a:r>
            <a:r>
              <a:rPr lang="en-US" i="1" kern="100" dirty="0">
                <a:effectLst/>
                <a:ea typeface="Aptos" panose="020B0004020202020204" pitchFamily="34" charset="0"/>
              </a:rPr>
              <a:t>Consortium for Strategic Communication</a:t>
            </a:r>
            <a:r>
              <a:rPr lang="en-US" kern="100" dirty="0">
                <a:effectLst/>
                <a:ea typeface="Aptos" panose="020B0004020202020204" pitchFamily="34" charset="0"/>
              </a:rPr>
              <a:t>. Arizona State University.</a:t>
            </a:r>
          </a:p>
          <a:p>
            <a:pPr marL="228600" marR="0" indent="-228600">
              <a:lnSpc>
                <a:spcPct val="200000"/>
              </a:lnSpc>
              <a:buNone/>
            </a:pPr>
            <a:endParaRPr lang="en-US" sz="1400" kern="100" dirty="0">
              <a:effectLst/>
              <a:latin typeface="Times New Roman" panose="02020603050405020304" pitchFamily="18" charset="0"/>
              <a:ea typeface="Aptos" panose="020B0004020202020204" pitchFamily="34" charset="0"/>
            </a:endParaRPr>
          </a:p>
        </p:txBody>
      </p:sp>
    </p:spTree>
    <p:extLst>
      <p:ext uri="{BB962C8B-B14F-4D97-AF65-F5344CB8AC3E}">
        <p14:creationId xmlns:p14="http://schemas.microsoft.com/office/powerpoint/2010/main" val="3547185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C59D3-CFD4-66F3-F10B-7084388C91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BED671-7AB1-1E1D-04B8-92507A546F6C}"/>
              </a:ext>
            </a:extLst>
          </p:cNvPr>
          <p:cNvSpPr txBox="1">
            <a:spLocks noGrp="1"/>
          </p:cNvSpPr>
          <p:nvPr>
            <p:ph type="title" idx="4294967295"/>
          </p:nvPr>
        </p:nvSpPr>
        <p:spPr>
          <a:xfrm>
            <a:off x="389466" y="492780"/>
            <a:ext cx="11451514"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Charter Roman" charset="0"/>
              </a:rPr>
              <a:t>REFERENCES</a:t>
            </a:r>
          </a:p>
        </p:txBody>
      </p:sp>
      <p:sp>
        <p:nvSpPr>
          <p:cNvPr id="3" name="TextBox 2">
            <a:extLst>
              <a:ext uri="{FF2B5EF4-FFF2-40B4-BE49-F238E27FC236}">
                <a16:creationId xmlns:a16="http://schemas.microsoft.com/office/drawing/2014/main" id="{B30875E1-F3D1-E2F6-F25F-CD3CFDC4C950}"/>
              </a:ext>
            </a:extLst>
          </p:cNvPr>
          <p:cNvSpPr txBox="1"/>
          <p:nvPr/>
        </p:nvSpPr>
        <p:spPr>
          <a:xfrm>
            <a:off x="389466" y="1140371"/>
            <a:ext cx="11413067" cy="4335610"/>
          </a:xfrm>
          <a:prstGeom prst="rect">
            <a:avLst/>
          </a:prstGeom>
          <a:noFill/>
        </p:spPr>
        <p:txBody>
          <a:bodyPr wrap="square">
            <a:spAutoFit/>
          </a:bodyPr>
          <a:lstStyle/>
          <a:p>
            <a:pPr marL="357188" indent="-357188">
              <a:lnSpc>
                <a:spcPct val="200000"/>
              </a:lnSpc>
            </a:pPr>
            <a:r>
              <a:rPr lang="en-US" dirty="0">
                <a:cs typeface="Times New Roman" panose="02020603050405020304" pitchFamily="18" charset="0"/>
              </a:rPr>
              <a:t>Enes, Y., Demo, G., Scussel, F., &amp; Silva, T. (2022). Can I follow you? Proposal of a measurement model to assess the relationship between social media brands and their users. </a:t>
            </a:r>
            <a:r>
              <a:rPr lang="en-US" i="1" dirty="0">
                <a:cs typeface="Times New Roman" panose="02020603050405020304" pitchFamily="18" charset="0"/>
              </a:rPr>
              <a:t>Brazilian Journal of Marketing</a:t>
            </a:r>
            <a:r>
              <a:rPr lang="en-US" dirty="0">
                <a:cs typeface="Times New Roman" panose="02020603050405020304" pitchFamily="18" charset="0"/>
              </a:rPr>
              <a:t>. https://periodicos.uninove.br/remark/article/view/21929/10047</a:t>
            </a:r>
          </a:p>
          <a:p>
            <a:pPr marL="357188" indent="-357188">
              <a:lnSpc>
                <a:spcPct val="200000"/>
              </a:lnSpc>
            </a:pPr>
            <a:r>
              <a:rPr lang="en-US" dirty="0">
                <a:cs typeface="Times New Roman" panose="02020603050405020304" pitchFamily="18" charset="0"/>
              </a:rPr>
              <a:t> French, J., &amp; Raven, B. (1959). </a:t>
            </a:r>
            <a:r>
              <a:rPr lang="en-US" i="1" dirty="0">
                <a:cs typeface="Times New Roman" panose="02020603050405020304" pitchFamily="18" charset="0"/>
              </a:rPr>
              <a:t>The bases of social power</a:t>
            </a:r>
            <a:r>
              <a:rPr lang="en-US" dirty="0">
                <a:cs typeface="Times New Roman" panose="02020603050405020304" pitchFamily="18" charset="0"/>
              </a:rPr>
              <a:t>. In D. Cartwright and A. Zander. Group Dynamics. Harper &amp; Row.</a:t>
            </a:r>
          </a:p>
          <a:p>
            <a:pPr marL="357188" indent="-357188">
              <a:lnSpc>
                <a:spcPct val="200000"/>
              </a:lnSpc>
            </a:pPr>
            <a:r>
              <a:rPr lang="en-US" dirty="0">
                <a:cs typeface="Times New Roman" panose="02020603050405020304" pitchFamily="18" charset="0"/>
              </a:rPr>
              <a:t> Gallo, C. (2019). The art of persuasion hasn’t changed in 2,000 years. </a:t>
            </a:r>
            <a:r>
              <a:rPr lang="en-US" i="1" dirty="0">
                <a:cs typeface="Times New Roman" panose="02020603050405020304" pitchFamily="18" charset="0"/>
              </a:rPr>
              <a:t>Harvard Business Review</a:t>
            </a:r>
            <a:r>
              <a:rPr lang="en-US" dirty="0">
                <a:cs typeface="Times New Roman" panose="02020603050405020304" pitchFamily="18" charset="0"/>
              </a:rPr>
              <a:t>. https://hbr.org/2019/07/the-art-of-persuasion-hasnt-changed-in-2000-years</a:t>
            </a:r>
          </a:p>
          <a:p>
            <a:pPr marL="228600" marR="0" indent="-228600">
              <a:lnSpc>
                <a:spcPct val="200000"/>
              </a:lnSpc>
              <a:buNone/>
            </a:pPr>
            <a:endParaRPr lang="en-US" sz="1400" kern="100" dirty="0">
              <a:effectLst/>
              <a:latin typeface="Times New Roman" panose="02020603050405020304" pitchFamily="18" charset="0"/>
              <a:ea typeface="Aptos" panose="020B0004020202020204" pitchFamily="34" charset="0"/>
            </a:endParaRPr>
          </a:p>
        </p:txBody>
      </p:sp>
    </p:spTree>
    <p:extLst>
      <p:ext uri="{BB962C8B-B14F-4D97-AF65-F5344CB8AC3E}">
        <p14:creationId xmlns:p14="http://schemas.microsoft.com/office/powerpoint/2010/main" val="3475300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60F184-C2F7-3D12-7EBA-4C0BDE62ABAD}"/>
              </a:ext>
            </a:extLst>
          </p:cNvPr>
          <p:cNvSpPr txBox="1"/>
          <p:nvPr/>
        </p:nvSpPr>
        <p:spPr>
          <a:xfrm>
            <a:off x="516466" y="408466"/>
            <a:ext cx="11159067" cy="5447710"/>
          </a:xfrm>
          <a:prstGeom prst="rect">
            <a:avLst/>
          </a:prstGeom>
          <a:noFill/>
        </p:spPr>
        <p:txBody>
          <a:bodyPr wrap="square">
            <a:spAutoFit/>
          </a:bodyPr>
          <a:lstStyle/>
          <a:p>
            <a:pPr marL="357188" indent="-357188">
              <a:lnSpc>
                <a:spcPct val="200000"/>
              </a:lnSpc>
            </a:pPr>
            <a:r>
              <a:rPr lang="en-US" dirty="0">
                <a:latin typeface="Times New Roman" panose="02020603050405020304" pitchFamily="18" charset="0"/>
                <a:cs typeface="Times New Roman" panose="02020603050405020304" pitchFamily="18" charset="0"/>
              </a:rPr>
              <a:t> </a:t>
            </a:r>
            <a:r>
              <a:rPr lang="en-US" dirty="0">
                <a:cs typeface="Times New Roman" panose="02020603050405020304" pitchFamily="18" charset="0"/>
              </a:rPr>
              <a:t>Giraldo-Luque, S., Aldana A., &amp; Fernández-Rovira, C. (2020). The struggle for human attention: Between the abuse of social media and digital wellbeing.</a:t>
            </a:r>
            <a:r>
              <a:rPr lang="en-US" i="1" dirty="0">
                <a:cs typeface="Times New Roman" panose="02020603050405020304" pitchFamily="18" charset="0"/>
              </a:rPr>
              <a:t> Healthcare (Basel) 8</a:t>
            </a:r>
            <a:r>
              <a:rPr lang="en-US" dirty="0">
                <a:cs typeface="Times New Roman" panose="02020603050405020304" pitchFamily="18" charset="0"/>
              </a:rPr>
              <a:t>(4):497. https://pmc.ncbi.nlm.nih.gov/articles/PMC7712353/</a:t>
            </a:r>
          </a:p>
          <a:p>
            <a:pPr marL="457200" marR="0" indent="-457200">
              <a:lnSpc>
                <a:spcPct val="200000"/>
              </a:lnSpc>
              <a:buNone/>
            </a:pPr>
            <a:r>
              <a:rPr lang="en-US" dirty="0">
                <a:cs typeface="Times New Roman" panose="02020603050405020304" pitchFamily="18" charset="0"/>
              </a:rPr>
              <a:t>Hanifan, L. (1916). The rural school community center. </a:t>
            </a:r>
            <a:r>
              <a:rPr lang="en-US" i="1" dirty="0">
                <a:cs typeface="Times New Roman" panose="02020603050405020304" pitchFamily="18" charset="0"/>
              </a:rPr>
              <a:t>Annals of the American Academy of Political and Social Science. 67</a:t>
            </a:r>
            <a:r>
              <a:rPr lang="en-US" dirty="0">
                <a:cs typeface="Times New Roman" panose="02020603050405020304" pitchFamily="18" charset="0"/>
              </a:rPr>
              <a:t>,130–138. https://doi.org</a:t>
            </a:r>
            <a:r>
              <a:rPr lang="en-US" dirty="0">
                <a:solidFill>
                  <a:srgbClr val="0563C1"/>
                </a:solidFill>
                <a:cs typeface="Times New Roman" panose="02020603050405020304" pitchFamily="18" charset="0"/>
              </a:rPr>
              <a:t>/</a:t>
            </a:r>
            <a:r>
              <a:rPr lang="en-US" dirty="0">
                <a:cs typeface="Times New Roman" panose="02020603050405020304" pitchFamily="18" charset="0"/>
              </a:rPr>
              <a:t>10.1177%2F000271621606700118</a:t>
            </a:r>
          </a:p>
          <a:p>
            <a:pPr marL="355600" indent="-355600">
              <a:lnSpc>
                <a:spcPct val="200000"/>
              </a:lnSpc>
            </a:pPr>
            <a:r>
              <a:rPr lang="en-US" dirty="0">
                <a:cs typeface="Times New Roman" panose="02020603050405020304" pitchFamily="18" charset="0"/>
              </a:rPr>
              <a:t>Hovland, C., &amp; Weiss, W. (1951). The influence of source credibility on communication effectiveness. </a:t>
            </a:r>
            <a:r>
              <a:rPr lang="en-US" i="1" dirty="0">
                <a:cs typeface="Times New Roman" panose="02020603050405020304" pitchFamily="18" charset="0"/>
              </a:rPr>
              <a:t>Public Opinion Quarterly, 15</a:t>
            </a:r>
            <a:r>
              <a:rPr lang="en-US" dirty="0">
                <a:cs typeface="Times New Roman" panose="02020603050405020304" pitchFamily="18" charset="0"/>
              </a:rPr>
              <a:t>(4): 635. doi:10.1086/266350</a:t>
            </a:r>
          </a:p>
          <a:p>
            <a:pPr marL="355600" indent="-355600">
              <a:lnSpc>
                <a:spcPct val="200000"/>
              </a:lnSpc>
            </a:pPr>
            <a:r>
              <a:rPr lang="en-US" dirty="0">
                <a:cs typeface="Times New Roman" panose="02020603050405020304" pitchFamily="18" charset="0"/>
              </a:rPr>
              <a:t> Larson, C. (2012). </a:t>
            </a:r>
            <a:r>
              <a:rPr lang="en-US" i="1" dirty="0">
                <a:cs typeface="Times New Roman" panose="02020603050405020304" pitchFamily="18" charset="0"/>
              </a:rPr>
              <a:t>Persuasion: Reception and responsibility</a:t>
            </a:r>
            <a:r>
              <a:rPr lang="en-US" dirty="0">
                <a:cs typeface="Times New Roman" panose="02020603050405020304" pitchFamily="18" charset="0"/>
              </a:rPr>
              <a:t> (13th edition). Wadsworth Publishing. https://archive.org/details/persuasionrecept0000lars_a7e0/page/n7/mode/2up</a:t>
            </a:r>
          </a:p>
          <a:p>
            <a:pPr>
              <a:lnSpc>
                <a:spcPct val="200000"/>
              </a:lnSpc>
            </a:pPr>
            <a:r>
              <a:rPr lang="en-US" sz="1400" dirty="0">
                <a:cs typeface="Times New Roman" panose="02020603050405020304" pitchFamily="18" charset="0"/>
              </a:rPr>
              <a:t> </a:t>
            </a:r>
            <a:endParaRPr lang="en-US" u="sng"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C323A3C-D94F-4806-A63A-D0F89F6283B0}"/>
              </a:ext>
            </a:extLst>
          </p:cNvPr>
          <p:cNvSpPr>
            <a:spLocks noGrp="1"/>
          </p:cNvSpPr>
          <p:nvPr>
            <p:ph type="title" idx="4294967295"/>
          </p:nvPr>
        </p:nvSpPr>
        <p:spPr>
          <a:xfrm>
            <a:off x="838200" y="-1325563"/>
            <a:ext cx="10515600" cy="1325563"/>
          </a:xfrm>
          <a:prstGeom prst="rect">
            <a:avLst/>
          </a:prstGeom>
        </p:spPr>
        <p:txBody>
          <a:bodyPr anchor="b"/>
          <a:lstStyle/>
          <a:p>
            <a:r>
              <a:rPr lang="en-US" dirty="0"/>
              <a:t>references</a:t>
            </a:r>
          </a:p>
        </p:txBody>
      </p:sp>
    </p:spTree>
    <p:extLst>
      <p:ext uri="{BB962C8B-B14F-4D97-AF65-F5344CB8AC3E}">
        <p14:creationId xmlns:p14="http://schemas.microsoft.com/office/powerpoint/2010/main" val="341486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A2329D3-4F9F-4417-B37A-6D0774C91608}"/>
              </a:ext>
            </a:extLst>
          </p:cNvPr>
          <p:cNvSpPr txBox="1">
            <a:spLocks noGrp="1"/>
          </p:cNvSpPr>
          <p:nvPr>
            <p:ph type="title" idx="4294967295"/>
          </p:nvPr>
        </p:nvSpPr>
        <p:spPr>
          <a:xfrm>
            <a:off x="621615" y="494040"/>
            <a:ext cx="8413824"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PROBLEM &amp; PURPOSE STATEMENTS</a:t>
            </a:r>
          </a:p>
        </p:txBody>
      </p:sp>
      <p:sp>
        <p:nvSpPr>
          <p:cNvPr id="7" name="Content Placeholder 2">
            <a:extLst>
              <a:ext uri="{FF2B5EF4-FFF2-40B4-BE49-F238E27FC236}">
                <a16:creationId xmlns:a16="http://schemas.microsoft.com/office/drawing/2014/main" id="{6478FB27-128C-41F1-B314-C8CB5665C7ED}"/>
              </a:ext>
            </a:extLst>
          </p:cNvPr>
          <p:cNvSpPr txBox="1">
            <a:spLocks/>
          </p:cNvSpPr>
          <p:nvPr/>
        </p:nvSpPr>
        <p:spPr>
          <a:xfrm>
            <a:off x="621615" y="1274980"/>
            <a:ext cx="10919130" cy="4894954"/>
          </a:xfrm>
          <a:prstGeom prst="rect">
            <a:avLst/>
          </a:prstGeom>
        </p:spPr>
        <p:txBody>
          <a:bodyPr vert="horz" lIns="91440" tIns="45720" rIns="91440" bIns="45720" rtlCol="0">
            <a:normAutofit fontScale="925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0" indent="-457200">
              <a:defRPr/>
            </a:pPr>
            <a:r>
              <a:rPr lang="en-US" b="1" dirty="0"/>
              <a:t>The problem </a:t>
            </a:r>
            <a:r>
              <a:rPr lang="en-US" dirty="0"/>
              <a:t>to be addressed in this study is the need to understand the key drivers of mindset shifts that contribute to successful outcomes for social media influencers. </a:t>
            </a:r>
          </a:p>
          <a:p>
            <a:pPr marL="457200" lvl="0" indent="-457200">
              <a:defRPr/>
            </a:pPr>
            <a:endParaRPr lang="en-US" dirty="0"/>
          </a:p>
          <a:p>
            <a:pPr marL="457200" lvl="0" indent="-457200">
              <a:defRPr/>
            </a:pPr>
            <a:r>
              <a:rPr lang="en-US" b="1" dirty="0"/>
              <a:t>The purpose </a:t>
            </a:r>
            <a:r>
              <a:rPr lang="en-US" dirty="0"/>
              <a:t>of this non-experimental qualitative study is to determine if a formula for success can be identified by examining the drivers of social influencers as they establish and grow their digital tribes, addressing issues related to credibility, content quality, and target audience alignment.</a:t>
            </a:r>
            <a:endParaRPr kumimoji="0" lang="en-US" sz="2800" b="0" i="0" u="none" strike="noStrike" kern="1200" cap="none" spc="0" normalizeH="0" baseline="0" noProof="0" dirty="0">
              <a:ln>
                <a:noFill/>
              </a:ln>
              <a:solidFill>
                <a:sysClr val="windowText" lastClr="000000">
                  <a:lumMod val="85000"/>
                  <a:lumOff val="15000"/>
                </a:sysClr>
              </a:solidFill>
              <a:effectLst/>
              <a:uLnTx/>
              <a:uFillTx/>
              <a:ea typeface="+mn-ea"/>
              <a:cs typeface="+mn-cs"/>
            </a:endParaRPr>
          </a:p>
        </p:txBody>
      </p:sp>
    </p:spTree>
    <p:extLst>
      <p:ext uri="{BB962C8B-B14F-4D97-AF65-F5344CB8AC3E}">
        <p14:creationId xmlns:p14="http://schemas.microsoft.com/office/powerpoint/2010/main" val="29481861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66CEE-E593-C32C-70F7-7684C61F50B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A78F3CA-5A3E-13EF-53F1-9C60695C661B}"/>
              </a:ext>
            </a:extLst>
          </p:cNvPr>
          <p:cNvSpPr txBox="1"/>
          <p:nvPr/>
        </p:nvSpPr>
        <p:spPr>
          <a:xfrm>
            <a:off x="516466" y="408466"/>
            <a:ext cx="11159067" cy="4009046"/>
          </a:xfrm>
          <a:prstGeom prst="rect">
            <a:avLst/>
          </a:prstGeom>
          <a:noFill/>
        </p:spPr>
        <p:txBody>
          <a:bodyPr wrap="square">
            <a:spAutoFit/>
          </a:bodyPr>
          <a:lstStyle/>
          <a:p>
            <a:pPr marL="357188" indent="-357188">
              <a:lnSpc>
                <a:spcPct val="200000"/>
              </a:lnSpc>
            </a:pPr>
            <a:r>
              <a:rPr lang="en-US" sz="1400" dirty="0">
                <a:cs typeface="Times New Roman" panose="02020603050405020304" pitchFamily="18" charset="0"/>
              </a:rPr>
              <a:t>McLuhan, M. &amp; Fiore, Q. (1967). The medium is the massage, an inventory of effects. Bantam Books. </a:t>
            </a:r>
          </a:p>
          <a:p>
            <a:pPr marL="457200" indent="-457200">
              <a:lnSpc>
                <a:spcPct val="200000"/>
              </a:lnSpc>
            </a:pPr>
            <a:r>
              <a:rPr lang="en-US" sz="1400" dirty="0">
                <a:cs typeface="Times New Roman" panose="02020603050405020304" pitchFamily="18" charset="0"/>
              </a:rPr>
              <a:t>McCroskey, J., &amp; Teven, J. (1999). Goodwill: A reexamination of the construct and its measurement. </a:t>
            </a:r>
            <a:r>
              <a:rPr lang="en-US" sz="1400" i="1" dirty="0">
                <a:cs typeface="Times New Roman" panose="02020603050405020304" pitchFamily="18" charset="0"/>
              </a:rPr>
              <a:t>Communications Monographs, 66</a:t>
            </a:r>
            <a:r>
              <a:rPr lang="en-US" sz="1400" dirty="0">
                <a:cs typeface="Times New Roman" panose="02020603050405020304" pitchFamily="18" charset="0"/>
              </a:rPr>
              <a:t>(1), 90–103. https://doi.org/10.1080/03637759909376464</a:t>
            </a:r>
          </a:p>
          <a:p>
            <a:pPr marL="228600" marR="0" indent="-228600">
              <a:lnSpc>
                <a:spcPct val="200000"/>
              </a:lnSpc>
              <a:buNone/>
            </a:pPr>
            <a:r>
              <a:rPr lang="en-US" sz="1400" kern="100" dirty="0">
                <a:ea typeface="Aptos" panose="020B0004020202020204" pitchFamily="34" charset="0"/>
              </a:rPr>
              <a:t>Ohanian, R. (1990). Construction and validation of a scale to measure celebrity endorsers’ perceived expertise, trustworthiness, and attractiveness. Journal of Advertising, 19(3), 39–52. https://doi.org/10.1080/00913367.1990.10673191</a:t>
            </a:r>
          </a:p>
          <a:p>
            <a:pPr marL="228600" marR="0" indent="-228600">
              <a:lnSpc>
                <a:spcPct val="200000"/>
              </a:lnSpc>
              <a:buNone/>
            </a:pPr>
            <a:r>
              <a:rPr lang="en-US" sz="1400" dirty="0"/>
              <a:t>Simon, H. (1971). </a:t>
            </a:r>
            <a:r>
              <a:rPr lang="en-US" sz="1400" i="1" dirty="0"/>
              <a:t>Designing organizations for an information-rich world.</a:t>
            </a:r>
            <a:r>
              <a:rPr lang="en-US" sz="1400" dirty="0"/>
              <a:t> In M. Greenberger (ed.), Computers, communications, and the public interest. Johns Hopkins Press.</a:t>
            </a:r>
            <a:endParaRPr lang="en-US" sz="1400" kern="100" dirty="0">
              <a:ea typeface="Aptos" panose="020B0004020202020204" pitchFamily="34" charset="0"/>
            </a:endParaRPr>
          </a:p>
          <a:p>
            <a:pPr marL="457200" indent="-457200">
              <a:lnSpc>
                <a:spcPct val="200000"/>
              </a:lnSpc>
            </a:pPr>
            <a:endParaRPr lang="en-US" sz="1400" dirty="0">
              <a:cs typeface="Times New Roman" panose="02020603050405020304" pitchFamily="18" charset="0"/>
            </a:endParaRPr>
          </a:p>
          <a:p>
            <a:pPr marL="457200" marR="0" indent="-457200">
              <a:lnSpc>
                <a:spcPct val="200000"/>
              </a:lnSpc>
              <a:buNone/>
            </a:pPr>
            <a:endParaRPr lang="en-US" u="sng"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CFDBB9D0-8843-D5D3-83CE-96454ED21B11}"/>
              </a:ext>
            </a:extLst>
          </p:cNvPr>
          <p:cNvSpPr>
            <a:spLocks noGrp="1"/>
          </p:cNvSpPr>
          <p:nvPr>
            <p:ph type="title" idx="4294967295"/>
          </p:nvPr>
        </p:nvSpPr>
        <p:spPr>
          <a:xfrm>
            <a:off x="838200" y="-1325563"/>
            <a:ext cx="10515600" cy="1325563"/>
          </a:xfrm>
          <a:prstGeom prst="rect">
            <a:avLst/>
          </a:prstGeom>
        </p:spPr>
        <p:txBody>
          <a:bodyPr anchor="b"/>
          <a:lstStyle/>
          <a:p>
            <a:r>
              <a:rPr lang="en-US" dirty="0"/>
              <a:t>references</a:t>
            </a:r>
          </a:p>
        </p:txBody>
      </p:sp>
    </p:spTree>
    <p:extLst>
      <p:ext uri="{BB962C8B-B14F-4D97-AF65-F5344CB8AC3E}">
        <p14:creationId xmlns:p14="http://schemas.microsoft.com/office/powerpoint/2010/main" val="3943389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893F31-6A6E-385D-8F64-8000E808EBF4}"/>
              </a:ext>
              <a:ext uri="{C183D7F6-B498-43B3-948B-1728B52AA6E4}">
                <adec:decorative xmlns:adec="http://schemas.microsoft.com/office/drawing/2017/decorative" val="1"/>
              </a:ext>
            </a:extLst>
          </p:cNvPr>
          <p:cNvSpPr txBox="1"/>
          <p:nvPr/>
        </p:nvSpPr>
        <p:spPr>
          <a:xfrm>
            <a:off x="389467" y="1709830"/>
            <a:ext cx="11277600" cy="1669944"/>
          </a:xfrm>
          <a:prstGeom prst="rect">
            <a:avLst/>
          </a:prstGeom>
          <a:noFill/>
        </p:spPr>
        <p:txBody>
          <a:bodyPr wrap="square">
            <a:spAutoFit/>
          </a:bodyPr>
          <a:lstStyle/>
          <a:p>
            <a:pPr marL="457200" marR="0" indent="-457200">
              <a:lnSpc>
                <a:spcPct val="200000"/>
              </a:lnSpc>
              <a:buNone/>
            </a:pPr>
            <a:endParaRPr lang="en-US" spc="15"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buNone/>
            </a:pPr>
            <a:endParaRPr lang="en-US" sz="1800" spc="15"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200000"/>
              </a:lnSpc>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6398EB5B-F94E-C357-E5D9-9DF7F4756B3A}"/>
              </a:ext>
            </a:extLst>
          </p:cNvPr>
          <p:cNvSpPr txBox="1"/>
          <p:nvPr/>
        </p:nvSpPr>
        <p:spPr>
          <a:xfrm>
            <a:off x="660400" y="414162"/>
            <a:ext cx="11074400" cy="4446730"/>
          </a:xfrm>
          <a:prstGeom prst="rect">
            <a:avLst/>
          </a:prstGeom>
          <a:noFill/>
        </p:spPr>
        <p:txBody>
          <a:bodyPr wrap="square">
            <a:spAutoFit/>
          </a:bodyPr>
          <a:lstStyle/>
          <a:p>
            <a:pPr marL="177800" marR="0" indent="-177800">
              <a:lnSpc>
                <a:spcPct val="200000"/>
              </a:lnSpc>
              <a:buNone/>
            </a:pPr>
            <a:r>
              <a:rPr lang="en-US" kern="100" dirty="0">
                <a:effectLst/>
                <a:ea typeface="Aptos" panose="020B0004020202020204" pitchFamily="34" charset="0"/>
              </a:rPr>
              <a:t>Weber, M. (1947). </a:t>
            </a:r>
            <a:r>
              <a:rPr lang="en-US" i="1" kern="100" dirty="0">
                <a:effectLst/>
                <a:ea typeface="Aptos" panose="020B0004020202020204" pitchFamily="34" charset="0"/>
              </a:rPr>
              <a:t>The theory of social and economic organization.</a:t>
            </a:r>
            <a:r>
              <a:rPr lang="en-US" kern="100" dirty="0">
                <a:effectLst/>
                <a:ea typeface="Aptos" panose="020B0004020202020204" pitchFamily="34" charset="0"/>
              </a:rPr>
              <a:t> Oxford University Press, New York, Inc. https://books.google.com/books?hl=en&amp;lr=&amp;id=-WaBpsJxaOkC&amp;oi=fnd&amp;pg=PR5&amp;dq=the+theory+of+social+and+economic+organization&amp;ots=4pZLV_yD02&amp;sig=WW3SA_UqZFetG-IFMolG0wtDN9o#v=onepage&amp;q=the%20theory%20of%20social%20and%20economic%20organization&amp;f=false</a:t>
            </a:r>
          </a:p>
          <a:p>
            <a:pPr marL="285750" marR="0" indent="-285750">
              <a:lnSpc>
                <a:spcPct val="200000"/>
              </a:lnSpc>
              <a:buNone/>
            </a:pPr>
            <a:r>
              <a:rPr lang="en-US" kern="100" dirty="0">
                <a:effectLst/>
                <a:ea typeface="Aptos" panose="020B0004020202020204" pitchFamily="34" charset="0"/>
              </a:rPr>
              <a:t> </a:t>
            </a:r>
            <a:r>
              <a:rPr lang="en-US" kern="100" spc="15" dirty="0">
                <a:effectLst/>
                <a:ea typeface="Times New Roman" panose="02020603050405020304" pitchFamily="18" charset="0"/>
              </a:rPr>
              <a:t>Zhang, J., Xu, D., &amp; Chen, L. (2024). Enhancing supportive intention through perceived legitimacy: Social media influencer leadership and charismatic legitimization in CSR communication. </a:t>
            </a:r>
            <a:r>
              <a:rPr lang="en-US" i="1" kern="100" spc="15" dirty="0">
                <a:effectLst/>
                <a:ea typeface="Times New Roman" panose="02020603050405020304" pitchFamily="18" charset="0"/>
              </a:rPr>
              <a:t>Public Relations Review, 50</a:t>
            </a:r>
            <a:r>
              <a:rPr lang="en-US" kern="100" spc="15" dirty="0">
                <a:effectLst/>
                <a:ea typeface="Times New Roman" panose="02020603050405020304" pitchFamily="18" charset="0"/>
              </a:rPr>
              <a:t>(5). </a:t>
            </a:r>
            <a:r>
              <a:rPr lang="en-US" strike="noStrike" kern="100" dirty="0">
                <a:effectLst/>
                <a:ea typeface="Aptos" panose="020B0004020202020204" pitchFamily="34" charset="0"/>
              </a:rPr>
              <a:t>https://doi.org/10.1016/j.pubrev.2024.102511</a:t>
            </a:r>
            <a:endParaRPr lang="en-US" kern="100" dirty="0">
              <a:effectLst/>
              <a:ea typeface="Aptos" panose="020B0004020202020204" pitchFamily="34" charset="0"/>
            </a:endParaRPr>
          </a:p>
        </p:txBody>
      </p:sp>
      <p:sp>
        <p:nvSpPr>
          <p:cNvPr id="2" name="Title 1">
            <a:extLst>
              <a:ext uri="{FF2B5EF4-FFF2-40B4-BE49-F238E27FC236}">
                <a16:creationId xmlns:a16="http://schemas.microsoft.com/office/drawing/2014/main" id="{B08F55AA-194D-75E9-A34C-0100B0845699}"/>
              </a:ext>
            </a:extLst>
          </p:cNvPr>
          <p:cNvSpPr>
            <a:spLocks noGrp="1"/>
          </p:cNvSpPr>
          <p:nvPr>
            <p:ph type="title" idx="4294967295"/>
          </p:nvPr>
        </p:nvSpPr>
        <p:spPr>
          <a:xfrm>
            <a:off x="838200" y="-1325563"/>
            <a:ext cx="10515600" cy="1325563"/>
          </a:xfrm>
          <a:prstGeom prst="rect">
            <a:avLst/>
          </a:prstGeom>
        </p:spPr>
        <p:txBody>
          <a:bodyPr anchor="b"/>
          <a:lstStyle/>
          <a:p>
            <a:r>
              <a:rPr lang="en-US"/>
              <a:t>references</a:t>
            </a:r>
            <a:endParaRPr lang="en-US" dirty="0"/>
          </a:p>
        </p:txBody>
      </p:sp>
    </p:spTree>
    <p:extLst>
      <p:ext uri="{BB962C8B-B14F-4D97-AF65-F5344CB8AC3E}">
        <p14:creationId xmlns:p14="http://schemas.microsoft.com/office/powerpoint/2010/main" val="241807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B45E25-F7AE-4E8E-A288-C7CE9574E59C}"/>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RESEARCH QUESTIONS</a:t>
            </a:r>
          </a:p>
        </p:txBody>
      </p:sp>
      <p:sp>
        <p:nvSpPr>
          <p:cNvPr id="5" name="Content Placeholder 2">
            <a:extLst>
              <a:ext uri="{FF2B5EF4-FFF2-40B4-BE49-F238E27FC236}">
                <a16:creationId xmlns:a16="http://schemas.microsoft.com/office/drawing/2014/main" id="{8DBA5DAC-EF2B-4991-8535-A69C9A96B3F2}"/>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E0B00C9B-278A-4C01-8516-E2BC920B46CB}"/>
              </a:ext>
            </a:extLst>
          </p:cNvPr>
          <p:cNvSpPr txBox="1">
            <a:spLocks/>
          </p:cNvSpPr>
          <p:nvPr/>
        </p:nvSpPr>
        <p:spPr>
          <a:xfrm>
            <a:off x="621615" y="1251717"/>
            <a:ext cx="11352671"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a:t>Research Question 1:</a:t>
            </a:r>
            <a:r>
              <a:rPr lang="en-US" dirty="0"/>
              <a:t> What are the building blocks for a credible social influencer? </a:t>
            </a:r>
          </a:p>
          <a:p>
            <a:pPr marL="457200" lvl="1" indent="-457200"/>
            <a:r>
              <a:rPr lang="en-US" dirty="0"/>
              <a:t>Thematic Goal: To determine if Aristotle’s rhetorical appeal (Gallo, 2019) still applies today.</a:t>
            </a:r>
          </a:p>
          <a:p>
            <a:pPr lvl="3"/>
            <a:r>
              <a:rPr lang="en-US" dirty="0"/>
              <a:t>Credibility of the speaker</a:t>
            </a:r>
          </a:p>
          <a:p>
            <a:pPr lvl="3"/>
            <a:r>
              <a:rPr lang="en-US" dirty="0"/>
              <a:t>Discourse based on Inductive and Deductive Reasoning</a:t>
            </a:r>
          </a:p>
          <a:p>
            <a:pPr lvl="3"/>
            <a:r>
              <a:rPr lang="en-US" dirty="0"/>
              <a:t>Appeals to the audience’s emotions or awakens their emotions</a:t>
            </a:r>
          </a:p>
          <a:p>
            <a:pPr lvl="3"/>
            <a:r>
              <a:rPr lang="en-US" dirty="0"/>
              <a:t>Using a simple illustration or metaphor to make a point</a:t>
            </a:r>
          </a:p>
          <a:p>
            <a:pPr lvl="3"/>
            <a:r>
              <a:rPr lang="en-US" dirty="0"/>
              <a:t>Brevity, as less is more when it comes to persuasion</a:t>
            </a:r>
          </a:p>
          <a:p>
            <a:pPr lvl="3"/>
            <a:endParaRPr lang="en-US" dirty="0"/>
          </a:p>
          <a:p>
            <a:pPr lvl="1"/>
            <a:endParaRPr lang="en-US" dirty="0"/>
          </a:p>
        </p:txBody>
      </p:sp>
    </p:spTree>
    <p:extLst>
      <p:ext uri="{BB962C8B-B14F-4D97-AF65-F5344CB8AC3E}">
        <p14:creationId xmlns:p14="http://schemas.microsoft.com/office/powerpoint/2010/main" val="117861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487A7-F541-017A-AB70-5E34C4DD0F4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A353BEE-FD72-DE9F-A34F-0C583733A9AE}"/>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RESEARCH QUESTIONS</a:t>
            </a:r>
          </a:p>
        </p:txBody>
      </p:sp>
      <p:sp>
        <p:nvSpPr>
          <p:cNvPr id="5" name="Content Placeholder 2">
            <a:extLst>
              <a:ext uri="{FF2B5EF4-FFF2-40B4-BE49-F238E27FC236}">
                <a16:creationId xmlns:a16="http://schemas.microsoft.com/office/drawing/2014/main" id="{BEFD0ED9-5970-D632-FC9B-70F305C19C5D}"/>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AE438253-BE93-73B1-4D19-3E9247DB6E57}"/>
              </a:ext>
            </a:extLst>
          </p:cNvPr>
          <p:cNvSpPr txBox="1">
            <a:spLocks/>
          </p:cNvSpPr>
          <p:nvPr/>
        </p:nvSpPr>
        <p:spPr>
          <a:xfrm>
            <a:off x="621615" y="1251717"/>
            <a:ext cx="11046285" cy="4894954"/>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t>Research Question 2:</a:t>
            </a:r>
            <a:r>
              <a:rPr lang="en-US" dirty="0"/>
              <a:t> What mindset shift led to improving the content quality? </a:t>
            </a:r>
          </a:p>
          <a:p>
            <a:pPr lvl="1"/>
            <a:r>
              <a:rPr lang="en-US" dirty="0"/>
              <a:t> The Thematic Goal was to determine if outside factors helped the social influencer to become successful</a:t>
            </a:r>
          </a:p>
          <a:p>
            <a:pPr marL="979488" lvl="1" indent="-347663"/>
            <a:r>
              <a:rPr lang="en-US" sz="2800" dirty="0"/>
              <a:t>If the social influencer failed at first, what was the mindset shift that motivated them to become successful?</a:t>
            </a:r>
          </a:p>
          <a:p>
            <a:pPr marL="979488" lvl="1" indent="-347663"/>
            <a:r>
              <a:rPr lang="en-US" sz="2800" dirty="0"/>
              <a:t>Does goodwill toward others help drive a social influencer to success?</a:t>
            </a:r>
          </a:p>
          <a:p>
            <a:pPr marL="979488" lvl="1" indent="-347663"/>
            <a:r>
              <a:rPr lang="en-US" sz="2800" dirty="0"/>
              <a:t>What was going through the social influencer’s mind when they failed or when they became successful?</a:t>
            </a:r>
          </a:p>
          <a:p>
            <a:pPr lvl="1"/>
            <a:endParaRPr lang="en-US" dirty="0"/>
          </a:p>
        </p:txBody>
      </p:sp>
    </p:spTree>
    <p:extLst>
      <p:ext uri="{BB962C8B-B14F-4D97-AF65-F5344CB8AC3E}">
        <p14:creationId xmlns:p14="http://schemas.microsoft.com/office/powerpoint/2010/main" val="1877418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55943-8C97-6E39-71AA-F5FF1562EB4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96BA698-F00E-451E-FFC8-ECF04D4405C0}"/>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RESEARCH QUESTIONS</a:t>
            </a:r>
          </a:p>
        </p:txBody>
      </p:sp>
      <p:sp>
        <p:nvSpPr>
          <p:cNvPr id="5" name="Content Placeholder 2">
            <a:extLst>
              <a:ext uri="{FF2B5EF4-FFF2-40B4-BE49-F238E27FC236}">
                <a16:creationId xmlns:a16="http://schemas.microsoft.com/office/drawing/2014/main" id="{BDB4358B-41EF-8A0A-108F-98741126C093}"/>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5B0BB197-C724-BEE6-7037-76ED5BA42758}"/>
              </a:ext>
            </a:extLst>
          </p:cNvPr>
          <p:cNvSpPr txBox="1">
            <a:spLocks/>
          </p:cNvSpPr>
          <p:nvPr/>
        </p:nvSpPr>
        <p:spPr>
          <a:xfrm>
            <a:off x="621615" y="1251717"/>
            <a:ext cx="11046285"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t>RQ3:</a:t>
            </a:r>
            <a:r>
              <a:rPr lang="en-US" dirty="0"/>
              <a:t> What would the social media influencer do differently if they had to start over?</a:t>
            </a:r>
          </a:p>
          <a:p>
            <a:pPr lvl="1"/>
            <a:r>
              <a:rPr lang="en-US" dirty="0"/>
              <a:t>The Thematic Goal was to identify the milestones in an influencer’s journey toward success</a:t>
            </a:r>
          </a:p>
          <a:p>
            <a:pPr lvl="2"/>
            <a:r>
              <a:rPr lang="en-US" dirty="0"/>
              <a:t>This will help build a template for future social influencers and the businesses that will use social influencers to market their products.</a:t>
            </a:r>
          </a:p>
          <a:p>
            <a:pPr lvl="2"/>
            <a:r>
              <a:rPr lang="en-US" dirty="0"/>
              <a:t>This is a pull-apart type of question to see if other factors are at play </a:t>
            </a:r>
          </a:p>
          <a:p>
            <a:pPr lvl="2"/>
            <a:r>
              <a:rPr lang="en-US" dirty="0"/>
              <a:t>What was important then, may not be important now</a:t>
            </a:r>
          </a:p>
          <a:p>
            <a:pPr lvl="1"/>
            <a:endParaRPr lang="en-US" dirty="0"/>
          </a:p>
        </p:txBody>
      </p:sp>
    </p:spTree>
    <p:extLst>
      <p:ext uri="{BB962C8B-B14F-4D97-AF65-F5344CB8AC3E}">
        <p14:creationId xmlns:p14="http://schemas.microsoft.com/office/powerpoint/2010/main" val="4112686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BDEF2-D861-1ECA-8BE1-D8F6A14555B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D997CB3-C0AB-8FD8-A1CD-1356AD1CB37F}"/>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RESEARCH QUESTIONS</a:t>
            </a:r>
          </a:p>
        </p:txBody>
      </p:sp>
      <p:sp>
        <p:nvSpPr>
          <p:cNvPr id="5" name="Content Placeholder 2">
            <a:extLst>
              <a:ext uri="{FF2B5EF4-FFF2-40B4-BE49-F238E27FC236}">
                <a16:creationId xmlns:a16="http://schemas.microsoft.com/office/drawing/2014/main" id="{1747500A-A13B-07DF-2830-47A409F88F81}"/>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F8711DD3-DE4F-3176-A74E-EC1E56C8CC4D}"/>
              </a:ext>
            </a:extLst>
          </p:cNvPr>
          <p:cNvSpPr txBox="1">
            <a:spLocks/>
          </p:cNvSpPr>
          <p:nvPr/>
        </p:nvSpPr>
        <p:spPr>
          <a:xfrm>
            <a:off x="621615" y="1251717"/>
            <a:ext cx="11046285"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t>RQ4:</a:t>
            </a:r>
            <a:r>
              <a:rPr lang="en-US" dirty="0"/>
              <a:t> What are the biggest pitfalls of target audience alignment within digital tribes? </a:t>
            </a:r>
          </a:p>
          <a:p>
            <a:pPr lvl="1"/>
            <a:r>
              <a:rPr lang="en-US" dirty="0"/>
              <a:t> The Thematic Goal of this question was to identify the pitfalls that damage social influencers with their tribe.</a:t>
            </a:r>
          </a:p>
          <a:p>
            <a:pPr lvl="2"/>
            <a:r>
              <a:rPr lang="en-US" dirty="0"/>
              <a:t>Messaging</a:t>
            </a:r>
          </a:p>
          <a:p>
            <a:pPr lvl="2"/>
            <a:r>
              <a:rPr lang="en-US" dirty="0"/>
              <a:t>Timing of messaging</a:t>
            </a:r>
          </a:p>
          <a:p>
            <a:pPr lvl="2"/>
            <a:r>
              <a:rPr lang="en-US" dirty="0"/>
              <a:t>Content of messaging</a:t>
            </a:r>
          </a:p>
          <a:p>
            <a:pPr lvl="3"/>
            <a:r>
              <a:rPr lang="en-US" dirty="0"/>
              <a:t>The Medium is the Massage…(McLuhan &amp; Fiore, 1967) </a:t>
            </a:r>
          </a:p>
          <a:p>
            <a:pPr lvl="2"/>
            <a:endParaRPr lang="en-US" dirty="0"/>
          </a:p>
        </p:txBody>
      </p:sp>
    </p:spTree>
    <p:extLst>
      <p:ext uri="{BB962C8B-B14F-4D97-AF65-F5344CB8AC3E}">
        <p14:creationId xmlns:p14="http://schemas.microsoft.com/office/powerpoint/2010/main" val="3029453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F3E01-544E-5A2A-D06D-CA8E5991401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69F4CD9-91AB-0B8E-A6B2-FD7257BBFF13}"/>
              </a:ext>
            </a:extLst>
          </p:cNvPr>
          <p:cNvSpPr txBox="1">
            <a:spLocks noGrp="1"/>
          </p:cNvSpPr>
          <p:nvPr>
            <p:ph type="title" idx="4294967295"/>
          </p:nvPr>
        </p:nvSpPr>
        <p:spPr>
          <a:xfrm>
            <a:off x="621614" y="49404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n-lt"/>
                <a:ea typeface="Charter Roman" charset="0"/>
                <a:cs typeface="Charter Roman" charset="0"/>
              </a:rPr>
              <a:t>RESEARCH QUESTIONS</a:t>
            </a:r>
          </a:p>
        </p:txBody>
      </p:sp>
      <p:sp>
        <p:nvSpPr>
          <p:cNvPr id="5" name="Content Placeholder 2">
            <a:extLst>
              <a:ext uri="{FF2B5EF4-FFF2-40B4-BE49-F238E27FC236}">
                <a16:creationId xmlns:a16="http://schemas.microsoft.com/office/drawing/2014/main" id="{10BCE561-9C6A-BB67-389A-AD6F0A49EF69}"/>
              </a:ext>
              <a:ext uri="{C183D7F6-B498-43B3-948B-1728B52AA6E4}">
                <adec:decorative xmlns:adec="http://schemas.microsoft.com/office/drawing/2017/decorative" val="1"/>
              </a:ext>
            </a:extLst>
          </p:cNvPr>
          <p:cNvSpPr txBox="1">
            <a:spLocks/>
          </p:cNvSpPr>
          <p:nvPr/>
        </p:nvSpPr>
        <p:spPr>
          <a:xfrm>
            <a:off x="621615" y="1385332"/>
            <a:ext cx="11035229" cy="38778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600" dirty="0"/>
          </a:p>
        </p:txBody>
      </p:sp>
      <p:sp>
        <p:nvSpPr>
          <p:cNvPr id="8" name="Content Placeholder 2">
            <a:extLst>
              <a:ext uri="{FF2B5EF4-FFF2-40B4-BE49-F238E27FC236}">
                <a16:creationId xmlns:a16="http://schemas.microsoft.com/office/drawing/2014/main" id="{40289084-CB31-97E4-B836-0B07239A9BB3}"/>
              </a:ext>
            </a:extLst>
          </p:cNvPr>
          <p:cNvSpPr txBox="1">
            <a:spLocks/>
          </p:cNvSpPr>
          <p:nvPr/>
        </p:nvSpPr>
        <p:spPr>
          <a:xfrm>
            <a:off x="621615" y="1251717"/>
            <a:ext cx="11046285" cy="4894954"/>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Font typeface="Wingdings" panose="05000000000000000000" pitchFamily="2" charset="2"/>
              <a:buChar char="§"/>
              <a:defRPr sz="3600" kern="1200">
                <a:solidFill>
                  <a:schemeClr val="tx1">
                    <a:lumMod val="85000"/>
                    <a:lumOff val="15000"/>
                  </a:schemeClr>
                </a:solidFill>
                <a:latin typeface="+mn-lt"/>
                <a:ea typeface="+mn-ea"/>
                <a:cs typeface="+mn-cs"/>
              </a:defRPr>
            </a:lvl1pPr>
            <a:lvl2pPr marL="571500" indent="-280988" algn="l" defTabSz="457200" rtl="0" eaLnBrk="1" latinLnBrk="0" hangingPunct="1">
              <a:spcBef>
                <a:spcPct val="20000"/>
              </a:spcBef>
              <a:buFont typeface="Wingdings 3" panose="05040102010807070707" pitchFamily="18" charset="2"/>
              <a:buChar char="&quot;"/>
              <a:defRPr sz="3200" kern="1200">
                <a:solidFill>
                  <a:schemeClr val="tx1">
                    <a:lumMod val="85000"/>
                    <a:lumOff val="15000"/>
                  </a:schemeClr>
                </a:solidFill>
                <a:latin typeface="+mn-lt"/>
                <a:ea typeface="+mn-ea"/>
                <a:cs typeface="+mn-cs"/>
              </a:defRPr>
            </a:lvl2pPr>
            <a:lvl3pPr marL="862013" indent="-176213" algn="l" defTabSz="457200" rtl="0" eaLnBrk="1" latinLnBrk="0" hangingPunct="1">
              <a:spcBef>
                <a:spcPct val="20000"/>
              </a:spcBef>
              <a:buFont typeface="Calibri" panose="020F0502020204030204" pitchFamily="34" charset="0"/>
              <a:buChar char="▪"/>
              <a:defRPr sz="2800" kern="1200">
                <a:solidFill>
                  <a:schemeClr val="tx1">
                    <a:lumMod val="85000"/>
                    <a:lumOff val="15000"/>
                  </a:schemeClr>
                </a:solidFill>
                <a:latin typeface="+mn-lt"/>
                <a:ea typeface="+mn-ea"/>
                <a:cs typeface="+mn-cs"/>
              </a:defRPr>
            </a:lvl3pPr>
            <a:lvl4pPr marL="1204913" indent="-228600"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4pPr>
            <a:lvl5pPr marL="1485900" indent="-166688" algn="l" defTabSz="457200" rtl="0" eaLnBrk="1" latinLnBrk="0" hangingPunct="1">
              <a:spcBef>
                <a:spcPct val="20000"/>
              </a:spcBef>
              <a:buFont typeface="Arial"/>
              <a:buChar char="»"/>
              <a:defRPr sz="2400" kern="1200">
                <a:solidFill>
                  <a:schemeClr val="tx1">
                    <a:lumMod val="85000"/>
                    <a:lumOff val="1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t>RQ5:</a:t>
            </a:r>
            <a:r>
              <a:rPr lang="en-US" dirty="0"/>
              <a:t> What is the social media influencer’s most successful cash revenue funnel?</a:t>
            </a:r>
          </a:p>
          <a:p>
            <a:pPr lvl="1"/>
            <a:r>
              <a:rPr lang="en-US" dirty="0"/>
              <a:t> The Thematic Goal of this question was to identify the participant’s revenue streams to help direct new or failed influencers toward better profitability</a:t>
            </a:r>
          </a:p>
          <a:p>
            <a:pPr lvl="2"/>
            <a:r>
              <a:rPr lang="en-US" dirty="0"/>
              <a:t>Identified Two Concepts</a:t>
            </a:r>
          </a:p>
          <a:p>
            <a:pPr lvl="3"/>
            <a:r>
              <a:rPr lang="en-US" dirty="0"/>
              <a:t> Working time spent on site administration with linkages, marketing effort, and back work on previously done work</a:t>
            </a:r>
          </a:p>
          <a:p>
            <a:pPr lvl="3"/>
            <a:r>
              <a:rPr lang="en-US" dirty="0"/>
              <a:t>Influencing time spent on content creation and diffusion </a:t>
            </a:r>
          </a:p>
          <a:p>
            <a:pPr lvl="1"/>
            <a:endParaRPr lang="en-US" dirty="0"/>
          </a:p>
        </p:txBody>
      </p:sp>
    </p:spTree>
    <p:extLst>
      <p:ext uri="{BB962C8B-B14F-4D97-AF65-F5344CB8AC3E}">
        <p14:creationId xmlns:p14="http://schemas.microsoft.com/office/powerpoint/2010/main" val="687386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5E48-AC35-4512-9853-517C76454931}"/>
              </a:ext>
            </a:extLst>
          </p:cNvPr>
          <p:cNvSpPr txBox="1">
            <a:spLocks noGrp="1"/>
          </p:cNvSpPr>
          <p:nvPr>
            <p:ph type="title" idx="4294967295"/>
          </p:nvPr>
        </p:nvSpPr>
        <p:spPr>
          <a:xfrm>
            <a:off x="409860" y="505480"/>
            <a:ext cx="11166433"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a:ln>
                  <a:noFill/>
                </a:ln>
                <a:solidFill>
                  <a:srgbClr val="0B253F"/>
                </a:solidFill>
                <a:effectLst/>
                <a:uLnTx/>
                <a:uFillTx/>
                <a:latin typeface="+mj-lt"/>
                <a:ea typeface="Charter Roman" charset="0"/>
                <a:cs typeface="Times" panose="02020603050405020304" pitchFamily="18" charset="0"/>
              </a:rPr>
              <a:t>FRAMEWORK</a:t>
            </a:r>
          </a:p>
        </p:txBody>
      </p:sp>
      <p:sp>
        <p:nvSpPr>
          <p:cNvPr id="3" name="Rectangle 2">
            <a:extLst>
              <a:ext uri="{FF2B5EF4-FFF2-40B4-BE49-F238E27FC236}">
                <a16:creationId xmlns:a16="http://schemas.microsoft.com/office/drawing/2014/main" id="{9D7D3653-9B3B-4232-96CD-E174B2007D80}"/>
              </a:ext>
            </a:extLst>
          </p:cNvPr>
          <p:cNvSpPr/>
          <p:nvPr/>
        </p:nvSpPr>
        <p:spPr>
          <a:xfrm>
            <a:off x="409860" y="1124982"/>
            <a:ext cx="11166433" cy="4770537"/>
          </a:xfrm>
          <a:prstGeom prst="rect">
            <a:avLst/>
          </a:prstGeom>
        </p:spPr>
        <p:txBody>
          <a:bodyPr wrap="square" lIns="91440" tIns="45720" rIns="91440" bIns="45720" anchor="t">
            <a:spAutoFit/>
          </a:bodyPr>
          <a:lstStyle/>
          <a:p>
            <a:r>
              <a:rPr lang="en-US" sz="2800" dirty="0"/>
              <a:t>Hovland and Weiss (1951) source credibility is the guiding conceptual framework, with the following historical supporting works:</a:t>
            </a:r>
          </a:p>
          <a:p>
            <a:endParaRPr lang="en-US" sz="2800" dirty="0"/>
          </a:p>
          <a:p>
            <a:pPr marL="914400" lvl="1" indent="-457200">
              <a:buFont typeface="Wingdings" panose="05000000000000000000" pitchFamily="2" charset="2"/>
              <a:buChar char="Ø"/>
            </a:pPr>
            <a:r>
              <a:rPr lang="en-US" sz="2800" dirty="0"/>
              <a:t>Aristotle’s words and deeds must match (Gallo, 2019)</a:t>
            </a:r>
          </a:p>
          <a:p>
            <a:pPr marL="914400" lvl="1" indent="-457200">
              <a:buFont typeface="Wingdings" panose="05000000000000000000" pitchFamily="2" charset="2"/>
              <a:buChar char="Ø"/>
            </a:pPr>
            <a:r>
              <a:rPr lang="en-US" sz="2800" dirty="0"/>
              <a:t>Weber’s (1947) charismatic leadership</a:t>
            </a:r>
          </a:p>
          <a:p>
            <a:pPr marL="914400" lvl="1" indent="-457200">
              <a:buFont typeface="Wingdings" panose="05000000000000000000" pitchFamily="2" charset="2"/>
              <a:buChar char="Ø"/>
            </a:pPr>
            <a:r>
              <a:rPr lang="en-US" sz="2800" dirty="0"/>
              <a:t>Ohanian (1990) expertise, trust, and attractiveness</a:t>
            </a:r>
          </a:p>
          <a:p>
            <a:pPr marL="914400" lvl="1" indent="-457200">
              <a:buFont typeface="Wingdings" panose="05000000000000000000" pitchFamily="2" charset="2"/>
              <a:buChar char="Ø"/>
            </a:pPr>
            <a:r>
              <a:rPr lang="en-US" sz="2800" dirty="0"/>
              <a:t>McCroskey &amp; Teven (1999), the loss of goodwill toward the audience and virtue of the orator </a:t>
            </a:r>
            <a:r>
              <a:rPr lang="en-US" sz="2800" b="1" dirty="0"/>
              <a:t>(or 2/3 of Aristotle’s model)</a:t>
            </a:r>
          </a:p>
          <a:p>
            <a:pPr marL="914400" lvl="1" indent="-457200">
              <a:buFont typeface="Wingdings" panose="05000000000000000000" pitchFamily="2" charset="2"/>
              <a:buChar char="Ø"/>
            </a:pPr>
            <a:r>
              <a:rPr lang="en-US" sz="2800" dirty="0"/>
              <a:t>Cornan et al. (2006) added perceived expertise and trustworthiness to source credibility</a:t>
            </a:r>
            <a:endParaRPr lang="en-US" sz="2800" dirty="0">
              <a:highlight>
                <a:srgbClr val="FFFF00"/>
              </a:highlight>
            </a:endParaRPr>
          </a:p>
          <a:p>
            <a:pPr marL="914400" lvl="1" indent="-457200">
              <a:buFont typeface="Wingdings" panose="05000000000000000000" pitchFamily="2" charset="2"/>
              <a:buChar char="§"/>
            </a:pPr>
            <a:endParaRPr lang="en-US" sz="2400" dirty="0">
              <a:highlight>
                <a:srgbClr val="FFFF00"/>
              </a:highlight>
            </a:endParaRPr>
          </a:p>
        </p:txBody>
      </p:sp>
    </p:spTree>
    <p:extLst>
      <p:ext uri="{BB962C8B-B14F-4D97-AF65-F5344CB8AC3E}">
        <p14:creationId xmlns:p14="http://schemas.microsoft.com/office/powerpoint/2010/main" val="3620812844"/>
      </p:ext>
    </p:extLst>
  </p:cSld>
  <p:clrMapOvr>
    <a:masterClrMapping/>
  </p:clrMapOvr>
</p:sld>
</file>

<file path=ppt/theme/theme1.xml><?xml version="1.0" encoding="utf-8"?>
<a:theme xmlns:a="http://schemas.openxmlformats.org/drawingml/2006/main" name="1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A55164F702D52469DBC5D2E39B3942F" ma:contentTypeVersion="12" ma:contentTypeDescription="Create a new document." ma:contentTypeScope="" ma:versionID="cbc41a9e8d58082553f6ae8bc0badde3">
  <xsd:schema xmlns:xsd="http://www.w3.org/2001/XMLSchema" xmlns:xs="http://www.w3.org/2001/XMLSchema" xmlns:p="http://schemas.microsoft.com/office/2006/metadata/properties" xmlns:ns3="ca4b4328-7d9c-4568-98d7-da25ace00c25" xmlns:ns4="9b305561-bda2-4ae2-ab55-fc0380c3c446" targetNamespace="http://schemas.microsoft.com/office/2006/metadata/properties" ma:root="true" ma:fieldsID="e0d11431dbcd266f4e9819e704223c7d" ns3:_="" ns4:_="">
    <xsd:import namespace="ca4b4328-7d9c-4568-98d7-da25ace00c25"/>
    <xsd:import namespace="9b305561-bda2-4ae2-ab55-fc0380c3c44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4b4328-7d9c-4568-98d7-da25ace00c2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b305561-bda2-4ae2-ab55-fc0380c3c44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FB6A8C-EA41-4260-8AD5-C1AF705DE010}">
  <ds:schemaRefs>
    <ds:schemaRef ds:uri="http://schemas.microsoft.com/sharepoint/v3/contenttype/forms"/>
  </ds:schemaRefs>
</ds:datastoreItem>
</file>

<file path=customXml/itemProps2.xml><?xml version="1.0" encoding="utf-8"?>
<ds:datastoreItem xmlns:ds="http://schemas.openxmlformats.org/officeDocument/2006/customXml" ds:itemID="{F8179E5A-85BA-4F81-8420-B825176D1041}">
  <ds:schemaRefs>
    <ds:schemaRef ds:uri="http://schemas.microsoft.com/office/2006/documentManagement/types"/>
    <ds:schemaRef ds:uri="http://schemas.microsoft.com/office/infopath/2007/PartnerControls"/>
    <ds:schemaRef ds:uri="http://www.w3.org/XML/1998/namespace"/>
    <ds:schemaRef ds:uri="http://purl.org/dc/elements/1.1/"/>
    <ds:schemaRef ds:uri="9b305561-bda2-4ae2-ab55-fc0380c3c446"/>
    <ds:schemaRef ds:uri="http://purl.org/dc/dcmitype/"/>
    <ds:schemaRef ds:uri="http://schemas.microsoft.com/office/2006/metadata/properties"/>
    <ds:schemaRef ds:uri="http://schemas.openxmlformats.org/package/2006/metadata/core-properties"/>
    <ds:schemaRef ds:uri="ca4b4328-7d9c-4568-98d7-da25ace00c25"/>
    <ds:schemaRef ds:uri="http://purl.org/dc/terms/"/>
  </ds:schemaRefs>
</ds:datastoreItem>
</file>

<file path=customXml/itemProps3.xml><?xml version="1.0" encoding="utf-8"?>
<ds:datastoreItem xmlns:ds="http://schemas.openxmlformats.org/officeDocument/2006/customXml" ds:itemID="{32119C87-5605-4120-AF75-E58AD669E6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4b4328-7d9c-4568-98d7-da25ace00c25"/>
    <ds:schemaRef ds:uri="9b305561-bda2-4ae2-ab55-fc0380c3c4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TotalTime>
  <Words>4997</Words>
  <Application>Microsoft Office PowerPoint</Application>
  <PresentationFormat>Widescreen</PresentationFormat>
  <Paragraphs>426</Paragraphs>
  <Slides>31</Slides>
  <Notes>29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31</vt:i4>
      </vt:variant>
    </vt:vector>
  </HeadingPairs>
  <TitlesOfParts>
    <vt:vector size="41" baseType="lpstr">
      <vt:lpstr>Aptos</vt:lpstr>
      <vt:lpstr>Arial</vt:lpstr>
      <vt:lpstr>Calibri</vt:lpstr>
      <vt:lpstr>Noto Sans Symbols</vt:lpstr>
      <vt:lpstr>Open Sans</vt:lpstr>
      <vt:lpstr>Times</vt:lpstr>
      <vt:lpstr>Times New Roman</vt:lpstr>
      <vt:lpstr>Wingdings</vt:lpstr>
      <vt:lpstr>1_Office Theme</vt:lpstr>
      <vt:lpstr>2_Office Theme</vt:lpstr>
      <vt:lpstr>The Houdini Code: Discovering the Shift that Makes Nano-Influencers Great</vt:lpstr>
      <vt:lpstr>INTRODUCTION</vt:lpstr>
      <vt:lpstr>PROBLEM &amp; PURPOSE STATEMENTS</vt:lpstr>
      <vt:lpstr>RESEARCH QUESTIONS</vt:lpstr>
      <vt:lpstr>RESEARCH QUESTIONS</vt:lpstr>
      <vt:lpstr>RESEARCH QUESTIONS</vt:lpstr>
      <vt:lpstr>RESEARCH QUESTIONS</vt:lpstr>
      <vt:lpstr>RESEARCH QUESTIONS</vt:lpstr>
      <vt:lpstr>FRAMEWORK</vt:lpstr>
      <vt:lpstr>REVIEW OF THE LITERATURE</vt:lpstr>
      <vt:lpstr>RESEARCH METHODOLOGY &amp; DESIGN</vt:lpstr>
      <vt:lpstr>INSTRUMENTATION</vt:lpstr>
      <vt:lpstr>STUDY PROCEDURES</vt:lpstr>
      <vt:lpstr>DATA ANALYSIS</vt:lpstr>
      <vt:lpstr>ETHICAL ASSURANCES</vt:lpstr>
      <vt:lpstr>Findings ---The 10 major mindset shifts discovered</vt:lpstr>
      <vt:lpstr>Findings The Seven Effective Interventions for Social Influencing</vt:lpstr>
      <vt:lpstr>Findings Factors and Literature Review  The 24 Factors that make social influencers successful</vt:lpstr>
      <vt:lpstr>Findings Factors and Literature Review  The 24 Factors that make social influencers successful</vt:lpstr>
      <vt:lpstr>Findings Factors and Literature Review  The 24 Factors that make social influencers successful</vt:lpstr>
      <vt:lpstr>Findings Graphic Representation</vt:lpstr>
      <vt:lpstr>Findings The Road Map</vt:lpstr>
      <vt:lpstr>Limitations</vt:lpstr>
      <vt:lpstr>Recommendations for Practice</vt:lpstr>
      <vt:lpstr>Recommendations for Future Studies</vt:lpstr>
      <vt:lpstr>THANK YOU</vt:lpstr>
      <vt:lpstr>REFERENCES</vt:lpstr>
      <vt:lpstr>REFERENCES</vt:lpstr>
      <vt:lpstr>references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CityU</dc:title>
  <dc:creator>Nicole Kitchen</dc:creator>
  <cp:lastModifiedBy>Tamara Ivins</cp:lastModifiedBy>
  <cp:revision>405</cp:revision>
  <cp:lastPrinted>2019-09-23T21:40:40Z</cp:lastPrinted>
  <dcterms:created xsi:type="dcterms:W3CDTF">2018-10-02T19:30:51Z</dcterms:created>
  <dcterms:modified xsi:type="dcterms:W3CDTF">2026-03-16T21:31:16Z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0x010100EA55164F702D52469DBC5D2E39B3942F</vt:lpwstr>
  </property>
  <property fmtid="{D5CDD505-2E9C-101B-9397-08002B2CF9AE}" pid="3" name="_dlc_DocIdItemGuid">
    <vt:lpwstr>d3c5a25f-dffc-4ea6-a6f0-04cb3c0228f4</vt:lpwstr>
  </property>
  <property fmtid="{D5CDD505-2E9C-101B-9397-08002B2CF9AE}" pid="4" name="_dlc_DocId">
    <vt:lpwstr>JMU6HW5CN4KV-1644203685-20</vt:lpwstr>
  </property>
  <property fmtid="{D5CDD505-2E9C-101B-9397-08002B2CF9AE}" pid="5" name="_dlc_DocIdUrl">
    <vt:lpwstr>https://home.cityu.edu/Marketing/_layouts/15/DocIdRedir.aspx?ID=JMU6HW5CN4KV-1644203685-20, JMU6HW5CN4KV-1644203685-20</vt:lpwstr>
  </property>
  <property fmtid="{D5CDD505-2E9C-101B-9397-08002B2CF9AE}" pid="6" name="eea04e22b91843438d12fac5e9c4afc3">
    <vt:lpwstr/>
  </property>
  <property fmtid="{D5CDD505-2E9C-101B-9397-08002B2CF9AE}" pid="7" name="TermStoreOwningGroup">
    <vt:lpwstr/>
  </property>
  <property fmtid="{D5CDD505-2E9C-101B-9397-08002B2CF9AE}" pid="8" name="TermStoreBusinessCategory">
    <vt:lpwstr/>
  </property>
  <property fmtid="{D5CDD505-2E9C-101B-9397-08002B2CF9AE}" pid="9" name="Owning Dept">
    <vt:lpwstr/>
  </property>
  <property fmtid="{D5CDD505-2E9C-101B-9397-08002B2CF9AE}" pid="10" name="MSIP_Label_4de2db54-fde7-46a6-a211-cf8d20b38e8c_Enabled">
    <vt:lpwstr>true</vt:lpwstr>
  </property>
  <property fmtid="{D5CDD505-2E9C-101B-9397-08002B2CF9AE}" pid="11" name="MSIP_Label_4de2db54-fde7-46a6-a211-cf8d20b38e8c_SetDate">
    <vt:lpwstr>2025-05-24T17:19:21Z</vt:lpwstr>
  </property>
  <property fmtid="{D5CDD505-2E9C-101B-9397-08002B2CF9AE}" pid="12" name="MSIP_Label_4de2db54-fde7-46a6-a211-cf8d20b38e8c_Method">
    <vt:lpwstr>Standard</vt:lpwstr>
  </property>
  <property fmtid="{D5CDD505-2E9C-101B-9397-08002B2CF9AE}" pid="13" name="MSIP_Label_4de2db54-fde7-46a6-a211-cf8d20b38e8c_Name">
    <vt:lpwstr>Restricted</vt:lpwstr>
  </property>
  <property fmtid="{D5CDD505-2E9C-101B-9397-08002B2CF9AE}" pid="14" name="MSIP_Label_4de2db54-fde7-46a6-a211-cf8d20b38e8c_SiteId">
    <vt:lpwstr>13295746-7225-4c95-9417-94671a1789f8</vt:lpwstr>
  </property>
  <property fmtid="{D5CDD505-2E9C-101B-9397-08002B2CF9AE}" pid="15" name="MSIP_Label_4de2db54-fde7-46a6-a211-cf8d20b38e8c_ActionId">
    <vt:lpwstr>76157585-272c-454a-abb8-5c895c23b6cf</vt:lpwstr>
  </property>
  <property fmtid="{D5CDD505-2E9C-101B-9397-08002B2CF9AE}" pid="16" name="MSIP_Label_4de2db54-fde7-46a6-a211-cf8d20b38e8c_ContentBits">
    <vt:lpwstr>0</vt:lpwstr>
  </property>
</Properties>
</file>