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1.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omments/comment2.xml" ContentType="application/vnd.openxmlformats-officedocument.presentationml.comment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74" r:id="rId5"/>
  </p:sldMasterIdLst>
  <p:notesMasterIdLst>
    <p:notesMasterId r:id="rId45"/>
  </p:notesMasterIdLst>
  <p:sldIdLst>
    <p:sldId id="350" r:id="rId6"/>
    <p:sldId id="372" r:id="rId7"/>
    <p:sldId id="278" r:id="rId8"/>
    <p:sldId id="351" r:id="rId9"/>
    <p:sldId id="373" r:id="rId10"/>
    <p:sldId id="374" r:id="rId11"/>
    <p:sldId id="352" r:id="rId12"/>
    <p:sldId id="353" r:id="rId13"/>
    <p:sldId id="375" r:id="rId14"/>
    <p:sldId id="376" r:id="rId15"/>
    <p:sldId id="377" r:id="rId16"/>
    <p:sldId id="354" r:id="rId17"/>
    <p:sldId id="355" r:id="rId18"/>
    <p:sldId id="356" r:id="rId19"/>
    <p:sldId id="358" r:id="rId20"/>
    <p:sldId id="359" r:id="rId21"/>
    <p:sldId id="360" r:id="rId22"/>
    <p:sldId id="361" r:id="rId23"/>
    <p:sldId id="362" r:id="rId24"/>
    <p:sldId id="378" r:id="rId25"/>
    <p:sldId id="379" r:id="rId26"/>
    <p:sldId id="380" r:id="rId27"/>
    <p:sldId id="386" r:id="rId28"/>
    <p:sldId id="383" r:id="rId29"/>
    <p:sldId id="384" r:id="rId30"/>
    <p:sldId id="385" r:id="rId31"/>
    <p:sldId id="381" r:id="rId32"/>
    <p:sldId id="382" r:id="rId33"/>
    <p:sldId id="387" r:id="rId34"/>
    <p:sldId id="388" r:id="rId35"/>
    <p:sldId id="389" r:id="rId36"/>
    <p:sldId id="390" r:id="rId37"/>
    <p:sldId id="368" r:id="rId38"/>
    <p:sldId id="369" r:id="rId39"/>
    <p:sldId id="391" r:id="rId40"/>
    <p:sldId id="392" r:id="rId41"/>
    <p:sldId id="367" r:id="rId42"/>
    <p:sldId id="366" r:id="rId43"/>
    <p:sldId id="365"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00" userDrawn="1">
          <p15:clr>
            <a:srgbClr val="A4A3A4"/>
          </p15:clr>
        </p15:guide>
        <p15:guide id="3" orient="horz" pos="744" userDrawn="1">
          <p15:clr>
            <a:srgbClr val="A4A3A4"/>
          </p15:clr>
        </p15:guide>
        <p15:guide id="4" pos="456" userDrawn="1">
          <p15:clr>
            <a:srgbClr val="A4A3A4"/>
          </p15:clr>
        </p15:guide>
        <p15:guide id="5" orient="horz" pos="1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 H" initials="JH" lastIdx="13" clrIdx="0">
    <p:extLst>
      <p:ext uri="{19B8F6BF-5375-455C-9EA6-DF929625EA0E}">
        <p15:presenceInfo xmlns:p15="http://schemas.microsoft.com/office/powerpoint/2012/main" userId="fdb9a00dcd19f74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253F"/>
    <a:srgbClr val="4D4D4C"/>
    <a:srgbClr val="FDA31B"/>
    <a:srgbClr val="222222"/>
    <a:srgbClr val="6B002A"/>
    <a:srgbClr val="761426"/>
    <a:srgbClr val="00A3AF"/>
    <a:srgbClr val="F05181"/>
    <a:srgbClr val="06A3AE"/>
    <a:srgbClr val="0B25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89133" autoAdjust="0"/>
  </p:normalViewPr>
  <p:slideViewPr>
    <p:cSldViewPr snapToGrid="0" snapToObjects="1">
      <p:cViewPr varScale="1">
        <p:scale>
          <a:sx n="61" d="100"/>
          <a:sy n="61" d="100"/>
        </p:scale>
        <p:origin x="1098" y="72"/>
      </p:cViewPr>
      <p:guideLst>
        <p:guide orient="horz" pos="600"/>
        <p:guide orient="horz" pos="744"/>
        <p:guide pos="456"/>
        <p:guide orient="horz" pos="17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commentAuthors" Target="commentAuthor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5-11-17T14:10:00.805" idx="5">
    <p:pos x="10" y="10"/>
    <p:text>The big thing will be to BRIEFLY discuss these, and DO NOT READ FROM YOUR SLIDES OR A SCRIPT.</p:text>
    <p:extLst>
      <p:ext uri="{C676402C-5697-4E1C-873F-D02D1690AC5C}">
        <p15:threadingInfo xmlns:p15="http://schemas.microsoft.com/office/powerpoint/2012/main" timeZoneBias="3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5-11-17T14:42:31.358" idx="13">
    <p:pos x="10" y="10"/>
    <p:text>I LIKE the big take aways.... only thing I would do is add a quote or two for each RQ. "As participant 8 said...."</p:text>
    <p:extLst>
      <p:ext uri="{C676402C-5697-4E1C-873F-D02D1690AC5C}">
        <p15:threadingInfo xmlns:p15="http://schemas.microsoft.com/office/powerpoint/2012/main" timeZoneBias="3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CC16B3-D8EC-264D-8EF0-1321CDFD04ED}" type="datetimeFigureOut">
              <a:rPr lang="en-US" smtClean="0"/>
              <a:t>12/2/2025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3DDFAF-7DD9-8E40-9CC4-B7911C011FBD}" type="slidenum">
              <a:rPr lang="en-US" smtClean="0"/>
              <a:t>‹#›</a:t>
            </a:fld>
            <a:endParaRPr lang="en-US" dirty="0"/>
          </a:p>
        </p:txBody>
      </p:sp>
    </p:spTree>
    <p:extLst>
      <p:ext uri="{BB962C8B-B14F-4D97-AF65-F5344CB8AC3E}">
        <p14:creationId xmlns:p14="http://schemas.microsoft.com/office/powerpoint/2010/main" val="1674245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mn-lt"/>
              </a:rPr>
              <a:t>SLIDE INSTRUCTIONS:</a:t>
            </a:r>
          </a:p>
          <a:p>
            <a:endParaRPr lang="en-US" sz="1200" b="1" dirty="0">
              <a:latin typeface="+mn-lt"/>
            </a:endParaRPr>
          </a:p>
          <a:p>
            <a:r>
              <a:rPr lang="en-US" sz="1200" b="1" dirty="0">
                <a:latin typeface="+mn-lt"/>
              </a:rPr>
              <a:t>During this slide you should provide a brief introduction of yourself in the notes that you will share with the audience.</a:t>
            </a:r>
          </a:p>
          <a:p>
            <a:endParaRPr lang="en-US" sz="1200" b="1"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dirty="0">
                <a:latin typeface="+mn-lt"/>
              </a:rPr>
              <a:t>Your presentation should be approximately 30 minutes. </a:t>
            </a:r>
            <a:r>
              <a:rPr lang="en-US" sz="1200" dirty="0">
                <a:latin typeface="+mn-lt"/>
              </a:rPr>
              <a:t> Each slide will be around 1-2 minutes of discussion. A slide takes approximately 1-2 minutes to share depending on the content, so consider this length when planning the slides.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endParaRPr lang="en-US" sz="1200" dirty="0">
              <a:latin typeface="+mn-lt"/>
            </a:endParaRPr>
          </a:p>
          <a:p>
            <a:pPr marL="0" indent="0">
              <a:buNone/>
            </a:pPr>
            <a:r>
              <a:rPr lang="en-US" sz="1200" baseline="0" dirty="0">
                <a:latin typeface="+mn-lt"/>
              </a:rPr>
              <a:t>Depending on your study, you may need to add additional slides or remove slides. However, the basic setup should be the same and mirror the sections in the Dissertation Manuscript. Your Chair will review your presentation draft and offer suggestions prior to your actual presentation.</a:t>
            </a:r>
          </a:p>
          <a:p>
            <a:endParaRPr lang="en-US" sz="1200" baseline="0" dirty="0">
              <a:latin typeface="+mn-lt"/>
            </a:endParaRPr>
          </a:p>
          <a:p>
            <a:r>
              <a:rPr lang="en-US" sz="1200" baseline="0" dirty="0">
                <a:latin typeface="+mn-lt"/>
              </a:rPr>
              <a:t>You may keep your presentation simple or add graphics as appropriate. If you add graphics, you need to consider their purpose as your committee, or the audience may ask why they were used. In other words, do </a:t>
            </a:r>
            <a:r>
              <a:rPr lang="en-US" sz="1200" u="sng" baseline="0" dirty="0">
                <a:latin typeface="+mn-lt"/>
              </a:rPr>
              <a:t>not</a:t>
            </a:r>
            <a:r>
              <a:rPr lang="en-US" sz="1200" baseline="0" dirty="0">
                <a:latin typeface="+mn-lt"/>
              </a:rPr>
              <a:t> use graphics simply for aesthetic purposes. </a:t>
            </a:r>
          </a:p>
          <a:p>
            <a:endParaRPr lang="en-US" sz="1200" b="1" dirty="0">
              <a:latin typeface="+mn-lt"/>
            </a:endParaRPr>
          </a:p>
          <a:p>
            <a:endParaRPr lang="en-US" sz="1200" b="1" u="sng" dirty="0">
              <a:latin typeface="+mn-lt"/>
            </a:endParaRPr>
          </a:p>
          <a:p>
            <a:r>
              <a:rPr lang="en-US" sz="1200" b="1" u="sng" dirty="0">
                <a:latin typeface="+mn-lt"/>
              </a:rPr>
              <a:t>POWERPOINT PRESENTATION INSTRUCTIONS FOR ALL SLIDES:</a:t>
            </a:r>
            <a:endParaRPr lang="en-US" sz="1200" u="sng" dirty="0">
              <a:latin typeface="+mn-lt"/>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200" dirty="0">
                <a:latin typeface="+mn-lt"/>
              </a:rPr>
              <a:t>Avoid smaller than 18-point font and larger than 40-point font on slides. Be consistent in font usage.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endParaRPr lang="en-US" sz="1200" dirty="0">
              <a:latin typeface="+mn-lt"/>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200" dirty="0">
                <a:latin typeface="+mn-lt"/>
              </a:rPr>
              <a:t>Be consistent in font color – black works best.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endParaRPr lang="en-US" sz="1200" dirty="0">
              <a:latin typeface="+mn-lt"/>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200" dirty="0">
                <a:latin typeface="+mn-lt"/>
              </a:rPr>
              <a:t>Short bulleted points on slide. 3-6 bullets per slide. 3-6 words per bullet point. NOTE: The bullets are your talking points.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endParaRPr lang="en-US" sz="1200" dirty="0">
              <a:latin typeface="+mn-lt"/>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200" dirty="0">
                <a:latin typeface="+mn-lt"/>
              </a:rPr>
              <a:t>Use the Notes section below the slide for further information addressing the bullet points on the slide.  You can read these notes as no one will see you doing so since your camera will be off when you start presenting.</a:t>
            </a:r>
            <a:br>
              <a:rPr lang="en-US" sz="1200" dirty="0">
                <a:latin typeface="+mn-lt"/>
              </a:rPr>
            </a:br>
            <a:endParaRPr lang="en-US" sz="1200" dirty="0">
              <a:latin typeface="+mn-lt"/>
            </a:endParaRP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a:t>
            </a:fld>
            <a:endParaRPr lang="en-US" dirty="0"/>
          </a:p>
        </p:txBody>
      </p:sp>
    </p:spTree>
    <p:extLst>
      <p:ext uri="{BB962C8B-B14F-4D97-AF65-F5344CB8AC3E}">
        <p14:creationId xmlns:p14="http://schemas.microsoft.com/office/powerpoint/2010/main" val="15583148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dirty="0"/>
              <a:t>1. Recap for your committee the exact steps you followed to collect the data.</a:t>
            </a:r>
          </a:p>
          <a:p>
            <a:endParaRPr lang="en-US" dirty="0"/>
          </a:p>
          <a:p>
            <a:r>
              <a:rPr lang="en-US" b="1" i="1" dirty="0"/>
              <a:t>NOTE: </a:t>
            </a:r>
            <a:r>
              <a:rPr lang="en-US" dirty="0"/>
              <a:t>You want to provide enough detail that you can show others how the study can be replicated. </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15</a:t>
            </a:fld>
            <a:endParaRPr lang="en-US" dirty="0"/>
          </a:p>
        </p:txBody>
      </p:sp>
    </p:spTree>
    <p:extLst>
      <p:ext uri="{BB962C8B-B14F-4D97-AF65-F5344CB8AC3E}">
        <p14:creationId xmlns:p14="http://schemas.microsoft.com/office/powerpoint/2010/main" val="18063763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Describe the strategies used to analyze the data and any software used.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US" dirty="0"/>
          </a:p>
          <a:p>
            <a:r>
              <a:rPr lang="en-US" b="1" i="1" dirty="0"/>
              <a:t>NOTE: </a:t>
            </a:r>
            <a:r>
              <a:rPr lang="en-US" dirty="0"/>
              <a:t>Use proper terminology in association with each design/analysis.</a:t>
            </a:r>
          </a:p>
          <a:p>
            <a:endParaRPr lang="en-US"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16</a:t>
            </a:fld>
            <a:endParaRPr lang="en-US" dirty="0"/>
          </a:p>
        </p:txBody>
      </p:sp>
    </p:spTree>
    <p:extLst>
      <p:ext uri="{BB962C8B-B14F-4D97-AF65-F5344CB8AC3E}">
        <p14:creationId xmlns:p14="http://schemas.microsoft.com/office/powerpoint/2010/main" val="20227389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indent="0">
              <a:buNone/>
            </a:pPr>
            <a:r>
              <a:rPr lang="en-US" sz="1200" dirty="0"/>
              <a:t>1. Describe the study limitations.</a:t>
            </a:r>
          </a:p>
          <a:p>
            <a:pPr marL="457200" indent="-457200">
              <a:buAutoNum type="arabicPeriod"/>
            </a:pPr>
            <a:endParaRPr lang="en-US" sz="1200" dirty="0"/>
          </a:p>
          <a:p>
            <a:pPr marL="0" indent="0">
              <a:buNone/>
            </a:pPr>
            <a:r>
              <a:rPr lang="en-US" sz="1600" b="1" i="1" dirty="0"/>
              <a:t>NOTE 1: </a:t>
            </a:r>
            <a:r>
              <a:rPr lang="en-US" sz="1200" dirty="0"/>
              <a:t>Remember to indicate what you did to mitigate these limitations.</a:t>
            </a:r>
          </a:p>
          <a:p>
            <a:pPr marL="0" indent="0">
              <a:buNone/>
            </a:pPr>
            <a:endParaRPr lang="en-US" sz="1200" dirty="0"/>
          </a:p>
          <a:p>
            <a:pPr marL="0" indent="0">
              <a:buNone/>
            </a:pPr>
            <a:r>
              <a:rPr lang="en-US" sz="1200" b="1" i="1" dirty="0"/>
              <a:t>NOTE 2: </a:t>
            </a:r>
            <a:r>
              <a:rPr lang="en-US" sz="1200" b="0" i="1" dirty="0"/>
              <a:t>For qualitative studies,</a:t>
            </a:r>
            <a:r>
              <a:rPr lang="en-US" sz="1200" b="1" i="1" dirty="0"/>
              <a:t> </a:t>
            </a:r>
            <a:r>
              <a:rPr lang="en-US" sz="1200" dirty="0"/>
              <a:t>consider the issue of trustworthiness and how the four aspects of trustworthiness were potentially threatened/limited, and how you mitigated these threats/limitations, if you were able.</a:t>
            </a:r>
          </a:p>
          <a:p>
            <a:endParaRPr lang="en-US"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17</a:t>
            </a:fld>
            <a:endParaRPr lang="en-US" dirty="0"/>
          </a:p>
        </p:txBody>
      </p:sp>
    </p:spTree>
    <p:extLst>
      <p:ext uri="{BB962C8B-B14F-4D97-AF65-F5344CB8AC3E}">
        <p14:creationId xmlns:p14="http://schemas.microsoft.com/office/powerpoint/2010/main" val="31779583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SLIDE INSTRUCTIONS:</a:t>
            </a:r>
          </a:p>
          <a:p>
            <a:endParaRPr lang="en-US" b="1" dirty="0"/>
          </a:p>
          <a:p>
            <a:pPr marL="0" marR="0" lvl="0" indent="0" algn="l" defTabSz="457200" rtl="0" eaLnBrk="1" fontAlgn="auto" latinLnBrk="0" hangingPunct="1">
              <a:lnSpc>
                <a:spcPct val="100000"/>
              </a:lnSpc>
              <a:spcBef>
                <a:spcPct val="20000"/>
              </a:spcBef>
              <a:spcAft>
                <a:spcPts val="0"/>
              </a:spcAft>
              <a:buClrTx/>
              <a:buSzTx/>
              <a:buFont typeface="Wingdings" panose="05000000000000000000" pitchFamily="2" charset="2"/>
              <a:buNone/>
              <a:tabLst/>
              <a:defRPr/>
            </a:pPr>
            <a:r>
              <a:rPr kumimoji="0" lang="en-US" sz="12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rPr>
              <a:t>1. Confirm your study received IRB approval. </a:t>
            </a:r>
            <a:r>
              <a:rPr kumimoji="0" lang="en-US" sz="11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rPr>
              <a:t>You might want to just indicate the date you received approval on this bullet point.</a:t>
            </a:r>
          </a:p>
          <a:p>
            <a:pPr marL="0" marR="0" lvl="0" indent="0" algn="l" defTabSz="457200" rtl="0" eaLnBrk="1" fontAlgn="auto" latinLnBrk="0" hangingPunct="1">
              <a:lnSpc>
                <a:spcPct val="100000"/>
              </a:lnSpc>
              <a:spcBef>
                <a:spcPct val="20000"/>
              </a:spcBef>
              <a:spcAft>
                <a:spcPts val="0"/>
              </a:spcAft>
              <a:buClrTx/>
              <a:buSzTx/>
              <a:buFont typeface="Wingdings" panose="05000000000000000000" pitchFamily="2" charset="2"/>
              <a:buNone/>
              <a:tabLst/>
              <a:defRPr/>
            </a:pPr>
            <a:endParaRPr kumimoji="0" lang="en-US" sz="11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Wingdings" panose="05000000000000000000" pitchFamily="2" charset="2"/>
              <a:buNone/>
              <a:tabLst/>
              <a:defRPr/>
            </a:pPr>
            <a:r>
              <a:rPr kumimoji="0" lang="en-US" sz="12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rPr>
              <a:t>2. If your study had more than minimal risk to participants, discuss the relevant ethical issues and how they were addressed.  </a:t>
            </a:r>
          </a:p>
          <a:p>
            <a:pPr marL="0" marR="0" lvl="0" indent="0" algn="l" defTabSz="457200" rtl="0" eaLnBrk="1" fontAlgn="auto" latinLnBrk="0" hangingPunct="1">
              <a:lnSpc>
                <a:spcPct val="100000"/>
              </a:lnSpc>
              <a:spcBef>
                <a:spcPct val="20000"/>
              </a:spcBef>
              <a:spcAft>
                <a:spcPts val="0"/>
              </a:spcAft>
              <a:buClrTx/>
              <a:buSzTx/>
              <a:buFont typeface="Wingdings" panose="05000000000000000000" pitchFamily="2" charset="2"/>
              <a:buNone/>
              <a:tabLst/>
              <a:defRPr/>
            </a:pPr>
            <a:endParaRPr kumimoji="0" lang="en-US" sz="12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Wingdings" panose="05000000000000000000" pitchFamily="2" charset="2"/>
              <a:buNone/>
              <a:tabLst/>
              <a:defRPr/>
            </a:pPr>
            <a:r>
              <a:rPr kumimoji="0" lang="en-US" sz="12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rPr>
              <a:t>3. Explain how you kept participants anonymous (if you did) and information confidential.</a:t>
            </a:r>
          </a:p>
          <a:p>
            <a:pPr marL="0" marR="0" lvl="0" indent="0" algn="l" defTabSz="457200" rtl="0" eaLnBrk="1" fontAlgn="auto" latinLnBrk="0" hangingPunct="1">
              <a:lnSpc>
                <a:spcPct val="100000"/>
              </a:lnSpc>
              <a:spcBef>
                <a:spcPct val="20000"/>
              </a:spcBef>
              <a:spcAft>
                <a:spcPts val="0"/>
              </a:spcAft>
              <a:buClrTx/>
              <a:buSzTx/>
              <a:buFont typeface="Wingdings" panose="05000000000000000000" pitchFamily="2" charset="2"/>
              <a:buNone/>
              <a:tabLst/>
              <a:defRPr/>
            </a:pPr>
            <a:endParaRPr kumimoji="0" lang="en-US" sz="12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Wingdings" panose="05000000000000000000" pitchFamily="2" charset="2"/>
              <a:buNone/>
              <a:tabLst/>
              <a:defRPr/>
            </a:pPr>
            <a:r>
              <a:rPr kumimoji="0" lang="en-US" sz="12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rPr>
              <a:t>4. Note how you have securely stored your data.</a:t>
            </a:r>
          </a:p>
          <a:p>
            <a:pPr marL="0" marR="0" lvl="0" indent="0" algn="l" defTabSz="457200" rtl="0" eaLnBrk="1" fontAlgn="auto" latinLnBrk="0" hangingPunct="1">
              <a:lnSpc>
                <a:spcPct val="100000"/>
              </a:lnSpc>
              <a:spcBef>
                <a:spcPct val="20000"/>
              </a:spcBef>
              <a:spcAft>
                <a:spcPts val="0"/>
              </a:spcAft>
              <a:buClrTx/>
              <a:buSzTx/>
              <a:buFont typeface="Wingdings" panose="05000000000000000000" pitchFamily="2" charset="2"/>
              <a:buNone/>
              <a:tabLst/>
              <a:defRPr/>
            </a:pPr>
            <a:endParaRPr kumimoji="0" lang="en-US" sz="12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Wingdings" panose="05000000000000000000" pitchFamily="2" charset="2"/>
              <a:buNone/>
              <a:tabLst/>
              <a:defRPr/>
            </a:pPr>
            <a:r>
              <a:rPr kumimoji="0" lang="en-US" sz="12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rPr>
              <a:t>5. Discuss relevant issues you faced as a researcher, including biases as well as personal and professional experiences with the topic, problem, or context. </a:t>
            </a:r>
            <a:r>
              <a:rPr kumimoji="0" lang="en-US" sz="11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rPr>
              <a:t>Present any strategies you used to prevent these biases and experiences from influencing the analysis or findings.</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18</a:t>
            </a:fld>
            <a:endParaRPr lang="en-US" dirty="0"/>
          </a:p>
        </p:txBody>
      </p:sp>
    </p:spTree>
    <p:extLst>
      <p:ext uri="{BB962C8B-B14F-4D97-AF65-F5344CB8AC3E}">
        <p14:creationId xmlns:p14="http://schemas.microsoft.com/office/powerpoint/2010/main" val="41607157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1. Address each research question. </a:t>
            </a:r>
            <a:r>
              <a:rPr lang="en-US" dirty="0"/>
              <a:t>It is recommended that you only address one research question per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dirty="0"/>
              <a:t>2. For each </a:t>
            </a:r>
            <a:r>
              <a:rPr lang="en-US" i="1" dirty="0"/>
              <a:t>qualitative </a:t>
            </a:r>
            <a:r>
              <a:rPr lang="en-US" dirty="0"/>
              <a:t>research question:</a:t>
            </a:r>
          </a:p>
          <a:p>
            <a:endParaRPr lang="en-US" dirty="0"/>
          </a:p>
          <a:p>
            <a:r>
              <a:rPr lang="en-US" dirty="0"/>
              <a:t>    A. Note the themes for the research question and the meaning of each theme in the context of the research question.</a:t>
            </a:r>
          </a:p>
          <a:p>
            <a:r>
              <a:rPr lang="en-US" dirty="0"/>
              <a:t>    B. Summarize the findings under each theme.</a:t>
            </a:r>
          </a:p>
          <a:p>
            <a:r>
              <a:rPr lang="en-US" dirty="0"/>
              <a:t>    C. Provide a compelling/exemplary quote for each theme.</a:t>
            </a:r>
          </a:p>
          <a:p>
            <a:endParaRPr lang="en-US"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19</a:t>
            </a:fld>
            <a:endParaRPr lang="en-US" dirty="0"/>
          </a:p>
        </p:txBody>
      </p:sp>
    </p:spTree>
    <p:extLst>
      <p:ext uri="{BB962C8B-B14F-4D97-AF65-F5344CB8AC3E}">
        <p14:creationId xmlns:p14="http://schemas.microsoft.com/office/powerpoint/2010/main" val="16694845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FE4760-DF97-9594-4B7C-2C79B32C1B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5C792C-26D6-A1E3-8F61-2879B3AF05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DBAB0F-58ED-9642-22D2-6FC506786BE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1. Address each research question. </a:t>
            </a:r>
            <a:r>
              <a:rPr lang="en-US" dirty="0"/>
              <a:t>It is recommended that you only address one research question per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dirty="0"/>
              <a:t>2. For each </a:t>
            </a:r>
            <a:r>
              <a:rPr lang="en-US" i="1" dirty="0"/>
              <a:t>qualitative </a:t>
            </a:r>
            <a:r>
              <a:rPr lang="en-US" dirty="0"/>
              <a:t>research question:</a:t>
            </a:r>
          </a:p>
          <a:p>
            <a:endParaRPr lang="en-US" dirty="0"/>
          </a:p>
          <a:p>
            <a:r>
              <a:rPr lang="en-US" dirty="0"/>
              <a:t>    A. Note the themes for the research question and the meaning of each theme in the context of the research question.</a:t>
            </a:r>
          </a:p>
          <a:p>
            <a:r>
              <a:rPr lang="en-US" dirty="0"/>
              <a:t>    B. Summarize the findings under each theme.</a:t>
            </a:r>
          </a:p>
          <a:p>
            <a:r>
              <a:rPr lang="en-US" dirty="0"/>
              <a:t>    C. Provide a compelling/exemplary quote for each theme.</a:t>
            </a:r>
          </a:p>
          <a:p>
            <a:endParaRPr lang="en-US" dirty="0"/>
          </a:p>
          <a:p>
            <a:endParaRPr lang="en-US" dirty="0"/>
          </a:p>
        </p:txBody>
      </p:sp>
      <p:sp>
        <p:nvSpPr>
          <p:cNvPr id="4" name="Slide Number Placeholder 3">
            <a:extLst>
              <a:ext uri="{FF2B5EF4-FFF2-40B4-BE49-F238E27FC236}">
                <a16:creationId xmlns:a16="http://schemas.microsoft.com/office/drawing/2014/main" id="{C45DE535-CE46-DF85-B0D0-50AFC046D57B}"/>
              </a:ext>
            </a:extLst>
          </p:cNvPr>
          <p:cNvSpPr>
            <a:spLocks noGrp="1"/>
          </p:cNvSpPr>
          <p:nvPr>
            <p:ph type="sldNum" sz="quarter" idx="5"/>
          </p:nvPr>
        </p:nvSpPr>
        <p:spPr/>
        <p:txBody>
          <a:bodyPr/>
          <a:lstStyle/>
          <a:p>
            <a:fld id="{2E3DDFAF-7DD9-8E40-9CC4-B7911C011FBD}" type="slidenum">
              <a:rPr lang="en-US" smtClean="0"/>
              <a:t>20</a:t>
            </a:fld>
            <a:endParaRPr lang="en-US" dirty="0"/>
          </a:p>
        </p:txBody>
      </p:sp>
    </p:spTree>
    <p:extLst>
      <p:ext uri="{BB962C8B-B14F-4D97-AF65-F5344CB8AC3E}">
        <p14:creationId xmlns:p14="http://schemas.microsoft.com/office/powerpoint/2010/main" val="11129319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B0FE51-74DB-4046-691F-258E3A49AA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CD7062-17BB-961A-A5B9-6A15C22792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3E938E-310F-D25A-C037-62BEEE0C6CC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1. Address each research question. </a:t>
            </a:r>
            <a:r>
              <a:rPr lang="en-US" dirty="0"/>
              <a:t>It is recommended that you only address one research question per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dirty="0"/>
              <a:t>2. For each </a:t>
            </a:r>
            <a:r>
              <a:rPr lang="en-US" i="1" dirty="0"/>
              <a:t>qualitative </a:t>
            </a:r>
            <a:r>
              <a:rPr lang="en-US" dirty="0"/>
              <a:t>research question:</a:t>
            </a:r>
          </a:p>
          <a:p>
            <a:endParaRPr lang="en-US" dirty="0"/>
          </a:p>
          <a:p>
            <a:r>
              <a:rPr lang="en-US" dirty="0"/>
              <a:t>    A. Note the themes for the research question and the meaning of each theme in the context of the research question.</a:t>
            </a:r>
          </a:p>
          <a:p>
            <a:r>
              <a:rPr lang="en-US" dirty="0"/>
              <a:t>    B. Summarize the findings under each theme.</a:t>
            </a:r>
          </a:p>
          <a:p>
            <a:r>
              <a:rPr lang="en-US" dirty="0"/>
              <a:t>    C. Provide a compelling/exemplary quote for each theme.</a:t>
            </a:r>
          </a:p>
          <a:p>
            <a:endParaRPr lang="en-US" dirty="0"/>
          </a:p>
          <a:p>
            <a:endParaRPr lang="en-US" dirty="0"/>
          </a:p>
        </p:txBody>
      </p:sp>
      <p:sp>
        <p:nvSpPr>
          <p:cNvPr id="4" name="Slide Number Placeholder 3">
            <a:extLst>
              <a:ext uri="{FF2B5EF4-FFF2-40B4-BE49-F238E27FC236}">
                <a16:creationId xmlns:a16="http://schemas.microsoft.com/office/drawing/2014/main" id="{9C035639-AE3D-27F9-E0CB-9B441DC6E34F}"/>
              </a:ext>
            </a:extLst>
          </p:cNvPr>
          <p:cNvSpPr>
            <a:spLocks noGrp="1"/>
          </p:cNvSpPr>
          <p:nvPr>
            <p:ph type="sldNum" sz="quarter" idx="5"/>
          </p:nvPr>
        </p:nvSpPr>
        <p:spPr/>
        <p:txBody>
          <a:bodyPr/>
          <a:lstStyle/>
          <a:p>
            <a:fld id="{2E3DDFAF-7DD9-8E40-9CC4-B7911C011FBD}" type="slidenum">
              <a:rPr lang="en-US" smtClean="0"/>
              <a:t>21</a:t>
            </a:fld>
            <a:endParaRPr lang="en-US" dirty="0"/>
          </a:p>
        </p:txBody>
      </p:sp>
    </p:spTree>
    <p:extLst>
      <p:ext uri="{BB962C8B-B14F-4D97-AF65-F5344CB8AC3E}">
        <p14:creationId xmlns:p14="http://schemas.microsoft.com/office/powerpoint/2010/main" val="29769379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469D79-263D-318D-2F2B-763D61D942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FB6082-408E-ACFA-D462-5AA87F75ED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0A98136-3D7C-C769-F7E5-0FDBD375D79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1. Address each research question. </a:t>
            </a:r>
            <a:r>
              <a:rPr lang="en-US" dirty="0"/>
              <a:t>It is recommended that you only address one research question per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dirty="0"/>
              <a:t>2. For each </a:t>
            </a:r>
            <a:r>
              <a:rPr lang="en-US" i="1" dirty="0"/>
              <a:t>qualitative </a:t>
            </a:r>
            <a:r>
              <a:rPr lang="en-US" dirty="0"/>
              <a:t>research question:</a:t>
            </a:r>
          </a:p>
          <a:p>
            <a:endParaRPr lang="en-US" dirty="0"/>
          </a:p>
          <a:p>
            <a:r>
              <a:rPr lang="en-US" dirty="0"/>
              <a:t>    A. Note the themes for the research question and the meaning of each theme in the context of the research question.</a:t>
            </a:r>
          </a:p>
          <a:p>
            <a:r>
              <a:rPr lang="en-US" dirty="0"/>
              <a:t>    B. Summarize the findings under each theme.</a:t>
            </a:r>
          </a:p>
          <a:p>
            <a:r>
              <a:rPr lang="en-US" dirty="0"/>
              <a:t>    C. Provide a compelling/exemplary quote for each theme.</a:t>
            </a:r>
          </a:p>
          <a:p>
            <a:endParaRPr lang="en-US" dirty="0"/>
          </a:p>
          <a:p>
            <a:endParaRPr lang="en-US" dirty="0"/>
          </a:p>
        </p:txBody>
      </p:sp>
      <p:sp>
        <p:nvSpPr>
          <p:cNvPr id="4" name="Slide Number Placeholder 3">
            <a:extLst>
              <a:ext uri="{FF2B5EF4-FFF2-40B4-BE49-F238E27FC236}">
                <a16:creationId xmlns:a16="http://schemas.microsoft.com/office/drawing/2014/main" id="{AAFDCBDF-ECBE-B7CE-458A-FD84F86C595A}"/>
              </a:ext>
            </a:extLst>
          </p:cNvPr>
          <p:cNvSpPr>
            <a:spLocks noGrp="1"/>
          </p:cNvSpPr>
          <p:nvPr>
            <p:ph type="sldNum" sz="quarter" idx="5"/>
          </p:nvPr>
        </p:nvSpPr>
        <p:spPr/>
        <p:txBody>
          <a:bodyPr/>
          <a:lstStyle/>
          <a:p>
            <a:fld id="{2E3DDFAF-7DD9-8E40-9CC4-B7911C011FBD}" type="slidenum">
              <a:rPr lang="en-US" smtClean="0"/>
              <a:t>22</a:t>
            </a:fld>
            <a:endParaRPr lang="en-US" dirty="0"/>
          </a:p>
        </p:txBody>
      </p:sp>
    </p:spTree>
    <p:extLst>
      <p:ext uri="{BB962C8B-B14F-4D97-AF65-F5344CB8AC3E}">
        <p14:creationId xmlns:p14="http://schemas.microsoft.com/office/powerpoint/2010/main" val="42912687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119B92-F977-9002-F1A6-13EF3A3F9F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AE35E0-0F66-FE67-1DC6-6A8D94C51E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C99F57-348D-6ACB-2CF1-16E38948134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1. Address each research question. </a:t>
            </a:r>
            <a:r>
              <a:rPr lang="en-US" dirty="0"/>
              <a:t>It is recommended that you only address one research question per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dirty="0"/>
              <a:t>2. For each </a:t>
            </a:r>
            <a:r>
              <a:rPr lang="en-US" i="1" dirty="0"/>
              <a:t>qualitative </a:t>
            </a:r>
            <a:r>
              <a:rPr lang="en-US" dirty="0"/>
              <a:t>research question:</a:t>
            </a:r>
          </a:p>
          <a:p>
            <a:endParaRPr lang="en-US" dirty="0"/>
          </a:p>
          <a:p>
            <a:r>
              <a:rPr lang="en-US" dirty="0"/>
              <a:t>    A. Note the themes for the research question and the meaning of each theme in the context of the research question.</a:t>
            </a:r>
          </a:p>
          <a:p>
            <a:r>
              <a:rPr lang="en-US" dirty="0"/>
              <a:t>    B. Summarize the findings under each theme.</a:t>
            </a:r>
          </a:p>
          <a:p>
            <a:r>
              <a:rPr lang="en-US" dirty="0"/>
              <a:t>    C. Provide a compelling/exemplary quote for each theme.</a:t>
            </a:r>
          </a:p>
          <a:p>
            <a:endParaRPr lang="en-US" dirty="0"/>
          </a:p>
          <a:p>
            <a:endParaRPr lang="en-US" dirty="0"/>
          </a:p>
        </p:txBody>
      </p:sp>
      <p:sp>
        <p:nvSpPr>
          <p:cNvPr id="4" name="Slide Number Placeholder 3">
            <a:extLst>
              <a:ext uri="{FF2B5EF4-FFF2-40B4-BE49-F238E27FC236}">
                <a16:creationId xmlns:a16="http://schemas.microsoft.com/office/drawing/2014/main" id="{BD5C5723-90CA-0CF1-A8C4-FF98EED7AA9B}"/>
              </a:ext>
            </a:extLst>
          </p:cNvPr>
          <p:cNvSpPr>
            <a:spLocks noGrp="1"/>
          </p:cNvSpPr>
          <p:nvPr>
            <p:ph type="sldNum" sz="quarter" idx="5"/>
          </p:nvPr>
        </p:nvSpPr>
        <p:spPr/>
        <p:txBody>
          <a:bodyPr/>
          <a:lstStyle/>
          <a:p>
            <a:fld id="{2E3DDFAF-7DD9-8E40-9CC4-B7911C011FBD}" type="slidenum">
              <a:rPr lang="en-US" smtClean="0"/>
              <a:t>23</a:t>
            </a:fld>
            <a:endParaRPr lang="en-US" dirty="0"/>
          </a:p>
        </p:txBody>
      </p:sp>
    </p:spTree>
    <p:extLst>
      <p:ext uri="{BB962C8B-B14F-4D97-AF65-F5344CB8AC3E}">
        <p14:creationId xmlns:p14="http://schemas.microsoft.com/office/powerpoint/2010/main" val="8368933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F4E520-39B3-BB4E-F38D-5EA832FAC5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40E945-32D8-2107-5418-B114E00644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A99B7C-A740-7E49-2BD4-E3245399891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1. Address each research question. </a:t>
            </a:r>
            <a:r>
              <a:rPr lang="en-US" dirty="0"/>
              <a:t>It is recommended that you only address one research question per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dirty="0"/>
              <a:t>2. For each </a:t>
            </a:r>
            <a:r>
              <a:rPr lang="en-US" i="1" dirty="0"/>
              <a:t>qualitative </a:t>
            </a:r>
            <a:r>
              <a:rPr lang="en-US" dirty="0"/>
              <a:t>research question:</a:t>
            </a:r>
          </a:p>
          <a:p>
            <a:endParaRPr lang="en-US" dirty="0"/>
          </a:p>
          <a:p>
            <a:r>
              <a:rPr lang="en-US" dirty="0"/>
              <a:t>    A. Note the themes for the research question and the meaning of each theme in the context of the research question.</a:t>
            </a:r>
          </a:p>
          <a:p>
            <a:r>
              <a:rPr lang="en-US" dirty="0"/>
              <a:t>    B. Summarize the findings under each theme.</a:t>
            </a:r>
          </a:p>
          <a:p>
            <a:r>
              <a:rPr lang="en-US" dirty="0"/>
              <a:t>    C. Provide a compelling/exemplary quote for each theme.</a:t>
            </a:r>
          </a:p>
          <a:p>
            <a:endParaRPr lang="en-US" dirty="0"/>
          </a:p>
          <a:p>
            <a:endParaRPr lang="en-US" dirty="0"/>
          </a:p>
        </p:txBody>
      </p:sp>
      <p:sp>
        <p:nvSpPr>
          <p:cNvPr id="4" name="Slide Number Placeholder 3">
            <a:extLst>
              <a:ext uri="{FF2B5EF4-FFF2-40B4-BE49-F238E27FC236}">
                <a16:creationId xmlns:a16="http://schemas.microsoft.com/office/drawing/2014/main" id="{51031C81-A26C-88BC-F292-4E939F768A1A}"/>
              </a:ext>
            </a:extLst>
          </p:cNvPr>
          <p:cNvSpPr>
            <a:spLocks noGrp="1"/>
          </p:cNvSpPr>
          <p:nvPr>
            <p:ph type="sldNum" sz="quarter" idx="5"/>
          </p:nvPr>
        </p:nvSpPr>
        <p:spPr/>
        <p:txBody>
          <a:bodyPr/>
          <a:lstStyle/>
          <a:p>
            <a:fld id="{2E3DDFAF-7DD9-8E40-9CC4-B7911C011FBD}" type="slidenum">
              <a:rPr lang="en-US" smtClean="0"/>
              <a:t>24</a:t>
            </a:fld>
            <a:endParaRPr lang="en-US" dirty="0"/>
          </a:p>
        </p:txBody>
      </p:sp>
    </p:spTree>
    <p:extLst>
      <p:ext uri="{BB962C8B-B14F-4D97-AF65-F5344CB8AC3E}">
        <p14:creationId xmlns:p14="http://schemas.microsoft.com/office/powerpoint/2010/main" val="1401741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SLIDE INSTRUCTIONS: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r>
              <a:rPr lang="en-US" dirty="0"/>
              <a:t> 1. Brief introductory remarks from the introduction of Chapter 1 should include:</a:t>
            </a:r>
          </a:p>
          <a:p>
            <a:endParaRPr lang="en-US" dirty="0"/>
          </a:p>
          <a:p>
            <a:r>
              <a:rPr lang="en-US" dirty="0"/>
              <a:t>     A. Provide an overview of your topic.</a:t>
            </a:r>
          </a:p>
          <a:p>
            <a:r>
              <a:rPr lang="en-US" dirty="0"/>
              <a:t>     B. Provide the larger context in which the problem exists, with citations.</a:t>
            </a:r>
          </a:p>
          <a:p>
            <a:r>
              <a:rPr lang="en-US" dirty="0"/>
              <a:t>     C. </a:t>
            </a:r>
            <a:r>
              <a:rPr lang="en-US" sz="1200" dirty="0"/>
              <a:t>Present an overview of why this research topic is relevant and warranted; use citations. </a:t>
            </a:r>
          </a:p>
          <a:p>
            <a:r>
              <a:rPr lang="en-US" sz="1200" dirty="0"/>
              <a:t>     D. Briefly explain what research has been done on the topic, with citations.</a:t>
            </a:r>
          </a:p>
          <a:p>
            <a:endParaRPr lang="en-US" sz="1200" dirty="0"/>
          </a:p>
          <a:p>
            <a:r>
              <a:rPr lang="en-US" sz="1200" dirty="0"/>
              <a:t>NOTE: Only one slide for the Introduction</a:t>
            </a:r>
            <a:endParaRPr lang="en-US"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2</a:t>
            </a:fld>
            <a:endParaRPr lang="en-US" dirty="0"/>
          </a:p>
        </p:txBody>
      </p:sp>
    </p:spTree>
    <p:extLst>
      <p:ext uri="{BB962C8B-B14F-4D97-AF65-F5344CB8AC3E}">
        <p14:creationId xmlns:p14="http://schemas.microsoft.com/office/powerpoint/2010/main" val="39620391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D818B-C4A6-C420-8454-407BB9DA95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A81445-8B85-BB1B-910D-B9893AC21F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A52E6F-B891-9399-7C88-5A1957074B9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1. Address each research question. </a:t>
            </a:r>
            <a:r>
              <a:rPr lang="en-US" dirty="0"/>
              <a:t>It is recommended that you only address one research question per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dirty="0"/>
              <a:t>2. For each </a:t>
            </a:r>
            <a:r>
              <a:rPr lang="en-US" i="1" dirty="0"/>
              <a:t>qualitative </a:t>
            </a:r>
            <a:r>
              <a:rPr lang="en-US" dirty="0"/>
              <a:t>research question:</a:t>
            </a:r>
          </a:p>
          <a:p>
            <a:endParaRPr lang="en-US" dirty="0"/>
          </a:p>
          <a:p>
            <a:r>
              <a:rPr lang="en-US" dirty="0"/>
              <a:t>    A. Note the themes for the research question and the meaning of each theme in the context of the research question.</a:t>
            </a:r>
          </a:p>
          <a:p>
            <a:r>
              <a:rPr lang="en-US" dirty="0"/>
              <a:t>    B. Summarize the findings under each theme.</a:t>
            </a:r>
          </a:p>
          <a:p>
            <a:r>
              <a:rPr lang="en-US" dirty="0"/>
              <a:t>    C. Provide a compelling/exemplary quote for each theme.</a:t>
            </a:r>
          </a:p>
          <a:p>
            <a:endParaRPr lang="en-US" dirty="0"/>
          </a:p>
          <a:p>
            <a:endParaRPr lang="en-US" dirty="0"/>
          </a:p>
        </p:txBody>
      </p:sp>
      <p:sp>
        <p:nvSpPr>
          <p:cNvPr id="4" name="Slide Number Placeholder 3">
            <a:extLst>
              <a:ext uri="{FF2B5EF4-FFF2-40B4-BE49-F238E27FC236}">
                <a16:creationId xmlns:a16="http://schemas.microsoft.com/office/drawing/2014/main" id="{989806F8-BA65-25A1-7F87-AB2E879E3D65}"/>
              </a:ext>
            </a:extLst>
          </p:cNvPr>
          <p:cNvSpPr>
            <a:spLocks noGrp="1"/>
          </p:cNvSpPr>
          <p:nvPr>
            <p:ph type="sldNum" sz="quarter" idx="5"/>
          </p:nvPr>
        </p:nvSpPr>
        <p:spPr/>
        <p:txBody>
          <a:bodyPr/>
          <a:lstStyle/>
          <a:p>
            <a:fld id="{2E3DDFAF-7DD9-8E40-9CC4-B7911C011FBD}" type="slidenum">
              <a:rPr lang="en-US" smtClean="0"/>
              <a:t>25</a:t>
            </a:fld>
            <a:endParaRPr lang="en-US" dirty="0"/>
          </a:p>
        </p:txBody>
      </p:sp>
    </p:spTree>
    <p:extLst>
      <p:ext uri="{BB962C8B-B14F-4D97-AF65-F5344CB8AC3E}">
        <p14:creationId xmlns:p14="http://schemas.microsoft.com/office/powerpoint/2010/main" val="21732017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1BC692-6358-6343-76B4-0B76811651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729F8A-E3DE-1B90-0217-3C0D47AE131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27E52E-B635-3E05-50B3-4F0E07AC698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1. Address each research question. </a:t>
            </a:r>
            <a:r>
              <a:rPr lang="en-US" dirty="0"/>
              <a:t>It is recommended that you only address one research question per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dirty="0"/>
              <a:t>2. For each </a:t>
            </a:r>
            <a:r>
              <a:rPr lang="en-US" i="1" dirty="0"/>
              <a:t>qualitative </a:t>
            </a:r>
            <a:r>
              <a:rPr lang="en-US" dirty="0"/>
              <a:t>research question:</a:t>
            </a:r>
          </a:p>
          <a:p>
            <a:endParaRPr lang="en-US" dirty="0"/>
          </a:p>
          <a:p>
            <a:r>
              <a:rPr lang="en-US" dirty="0"/>
              <a:t>    A. Note the themes for the research question and the meaning of each theme in the context of the research question.</a:t>
            </a:r>
          </a:p>
          <a:p>
            <a:r>
              <a:rPr lang="en-US" dirty="0"/>
              <a:t>    B. Summarize the findings under each theme.</a:t>
            </a:r>
          </a:p>
          <a:p>
            <a:r>
              <a:rPr lang="en-US" dirty="0"/>
              <a:t>    C. Provide a compelling/exemplary quote for each theme.</a:t>
            </a:r>
          </a:p>
          <a:p>
            <a:endParaRPr lang="en-US" dirty="0"/>
          </a:p>
          <a:p>
            <a:endParaRPr lang="en-US" dirty="0"/>
          </a:p>
        </p:txBody>
      </p:sp>
      <p:sp>
        <p:nvSpPr>
          <p:cNvPr id="4" name="Slide Number Placeholder 3">
            <a:extLst>
              <a:ext uri="{FF2B5EF4-FFF2-40B4-BE49-F238E27FC236}">
                <a16:creationId xmlns:a16="http://schemas.microsoft.com/office/drawing/2014/main" id="{617465FA-A1BF-154D-A52E-768DBEDE6599}"/>
              </a:ext>
            </a:extLst>
          </p:cNvPr>
          <p:cNvSpPr>
            <a:spLocks noGrp="1"/>
          </p:cNvSpPr>
          <p:nvPr>
            <p:ph type="sldNum" sz="quarter" idx="5"/>
          </p:nvPr>
        </p:nvSpPr>
        <p:spPr/>
        <p:txBody>
          <a:bodyPr/>
          <a:lstStyle/>
          <a:p>
            <a:fld id="{2E3DDFAF-7DD9-8E40-9CC4-B7911C011FBD}" type="slidenum">
              <a:rPr lang="en-US" smtClean="0"/>
              <a:t>26</a:t>
            </a:fld>
            <a:endParaRPr lang="en-US" dirty="0"/>
          </a:p>
        </p:txBody>
      </p:sp>
    </p:spTree>
    <p:extLst>
      <p:ext uri="{BB962C8B-B14F-4D97-AF65-F5344CB8AC3E}">
        <p14:creationId xmlns:p14="http://schemas.microsoft.com/office/powerpoint/2010/main" val="35868006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23142B-163B-350E-F8CD-C19D918E2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2481C0-13FA-2B53-CF12-A32535B2FD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664A726-08EE-82C2-7084-D0B6802070D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1. Address each research question. </a:t>
            </a:r>
            <a:r>
              <a:rPr lang="en-US" dirty="0"/>
              <a:t>It is recommended that you only address one research question per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dirty="0"/>
              <a:t>2. For each </a:t>
            </a:r>
            <a:r>
              <a:rPr lang="en-US" i="1" dirty="0"/>
              <a:t>qualitative </a:t>
            </a:r>
            <a:r>
              <a:rPr lang="en-US" dirty="0"/>
              <a:t>research question:</a:t>
            </a:r>
          </a:p>
          <a:p>
            <a:endParaRPr lang="en-US" dirty="0"/>
          </a:p>
          <a:p>
            <a:r>
              <a:rPr lang="en-US" dirty="0"/>
              <a:t>    A. Note the themes for the research question and the meaning of each theme in the context of the research question.</a:t>
            </a:r>
          </a:p>
          <a:p>
            <a:r>
              <a:rPr lang="en-US" dirty="0"/>
              <a:t>    B. Summarize the findings under each theme.</a:t>
            </a:r>
          </a:p>
          <a:p>
            <a:r>
              <a:rPr lang="en-US" dirty="0"/>
              <a:t>    C. Provide a compelling/exemplary quote for each theme.</a:t>
            </a:r>
          </a:p>
          <a:p>
            <a:endParaRPr lang="en-US" dirty="0"/>
          </a:p>
          <a:p>
            <a:endParaRPr lang="en-US" dirty="0"/>
          </a:p>
        </p:txBody>
      </p:sp>
      <p:sp>
        <p:nvSpPr>
          <p:cNvPr id="4" name="Slide Number Placeholder 3">
            <a:extLst>
              <a:ext uri="{FF2B5EF4-FFF2-40B4-BE49-F238E27FC236}">
                <a16:creationId xmlns:a16="http://schemas.microsoft.com/office/drawing/2014/main" id="{23A5D238-E8FC-9FA6-435A-2103329D4632}"/>
              </a:ext>
            </a:extLst>
          </p:cNvPr>
          <p:cNvSpPr>
            <a:spLocks noGrp="1"/>
          </p:cNvSpPr>
          <p:nvPr>
            <p:ph type="sldNum" sz="quarter" idx="5"/>
          </p:nvPr>
        </p:nvSpPr>
        <p:spPr/>
        <p:txBody>
          <a:bodyPr/>
          <a:lstStyle/>
          <a:p>
            <a:fld id="{2E3DDFAF-7DD9-8E40-9CC4-B7911C011FBD}" type="slidenum">
              <a:rPr lang="en-US" smtClean="0"/>
              <a:t>27</a:t>
            </a:fld>
            <a:endParaRPr lang="en-US" dirty="0"/>
          </a:p>
        </p:txBody>
      </p:sp>
    </p:spTree>
    <p:extLst>
      <p:ext uri="{BB962C8B-B14F-4D97-AF65-F5344CB8AC3E}">
        <p14:creationId xmlns:p14="http://schemas.microsoft.com/office/powerpoint/2010/main" val="13981456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A65499-406D-9F19-5BDD-54E5C6F9F7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A524DE-F3E3-678A-2410-06DFE88E153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F689A7-38D1-E2DE-B831-8AA3A87CD97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1. Address each research question. </a:t>
            </a:r>
            <a:r>
              <a:rPr lang="en-US" dirty="0"/>
              <a:t>It is recommended that you only address one research question per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dirty="0"/>
              <a:t>2. For each </a:t>
            </a:r>
            <a:r>
              <a:rPr lang="en-US" i="1" dirty="0"/>
              <a:t>qualitative </a:t>
            </a:r>
            <a:r>
              <a:rPr lang="en-US" dirty="0"/>
              <a:t>research question:</a:t>
            </a:r>
          </a:p>
          <a:p>
            <a:endParaRPr lang="en-US" dirty="0"/>
          </a:p>
          <a:p>
            <a:r>
              <a:rPr lang="en-US" dirty="0"/>
              <a:t>    A. Note the themes for the research question and the meaning of each theme in the context of the research question.</a:t>
            </a:r>
          </a:p>
          <a:p>
            <a:r>
              <a:rPr lang="en-US" dirty="0"/>
              <a:t>    B. Summarize the findings under each theme.</a:t>
            </a:r>
          </a:p>
          <a:p>
            <a:r>
              <a:rPr lang="en-US" dirty="0"/>
              <a:t>    C. Provide a compelling/exemplary quote for each theme.</a:t>
            </a:r>
          </a:p>
          <a:p>
            <a:endParaRPr lang="en-US" dirty="0"/>
          </a:p>
          <a:p>
            <a:endParaRPr lang="en-US" dirty="0"/>
          </a:p>
        </p:txBody>
      </p:sp>
      <p:sp>
        <p:nvSpPr>
          <p:cNvPr id="4" name="Slide Number Placeholder 3">
            <a:extLst>
              <a:ext uri="{FF2B5EF4-FFF2-40B4-BE49-F238E27FC236}">
                <a16:creationId xmlns:a16="http://schemas.microsoft.com/office/drawing/2014/main" id="{F136BB97-B8E1-0173-31AE-65C3B3A04570}"/>
              </a:ext>
            </a:extLst>
          </p:cNvPr>
          <p:cNvSpPr>
            <a:spLocks noGrp="1"/>
          </p:cNvSpPr>
          <p:nvPr>
            <p:ph type="sldNum" sz="quarter" idx="5"/>
          </p:nvPr>
        </p:nvSpPr>
        <p:spPr/>
        <p:txBody>
          <a:bodyPr/>
          <a:lstStyle/>
          <a:p>
            <a:fld id="{2E3DDFAF-7DD9-8E40-9CC4-B7911C011FBD}" type="slidenum">
              <a:rPr lang="en-US" smtClean="0"/>
              <a:t>28</a:t>
            </a:fld>
            <a:endParaRPr lang="en-US" dirty="0"/>
          </a:p>
        </p:txBody>
      </p:sp>
    </p:spTree>
    <p:extLst>
      <p:ext uri="{BB962C8B-B14F-4D97-AF65-F5344CB8AC3E}">
        <p14:creationId xmlns:p14="http://schemas.microsoft.com/office/powerpoint/2010/main" val="15506344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C41E89-C48A-0F90-F262-57FF28D876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7B0D3C-8752-3645-0773-C6C5683AE5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F28457-5C31-0D84-120C-10F869EAF5D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1. Address each research question. </a:t>
            </a:r>
            <a:r>
              <a:rPr lang="en-US" dirty="0"/>
              <a:t>It is recommended that you only address one research question per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dirty="0"/>
              <a:t>2. For each </a:t>
            </a:r>
            <a:r>
              <a:rPr lang="en-US" i="1" dirty="0"/>
              <a:t>qualitative </a:t>
            </a:r>
            <a:r>
              <a:rPr lang="en-US" dirty="0"/>
              <a:t>research question:</a:t>
            </a:r>
          </a:p>
          <a:p>
            <a:endParaRPr lang="en-US" dirty="0"/>
          </a:p>
          <a:p>
            <a:r>
              <a:rPr lang="en-US" dirty="0"/>
              <a:t>    A. Note the themes for the research question and the meaning of each theme in the context of the research question.</a:t>
            </a:r>
          </a:p>
          <a:p>
            <a:r>
              <a:rPr lang="en-US" dirty="0"/>
              <a:t>    B. Summarize the findings under each theme.</a:t>
            </a:r>
          </a:p>
          <a:p>
            <a:r>
              <a:rPr lang="en-US" dirty="0"/>
              <a:t>    C. Provide a compelling/exemplary quote for each theme.</a:t>
            </a:r>
          </a:p>
          <a:p>
            <a:endParaRPr lang="en-US" dirty="0"/>
          </a:p>
          <a:p>
            <a:endParaRPr lang="en-US" dirty="0"/>
          </a:p>
        </p:txBody>
      </p:sp>
      <p:sp>
        <p:nvSpPr>
          <p:cNvPr id="4" name="Slide Number Placeholder 3">
            <a:extLst>
              <a:ext uri="{FF2B5EF4-FFF2-40B4-BE49-F238E27FC236}">
                <a16:creationId xmlns:a16="http://schemas.microsoft.com/office/drawing/2014/main" id="{806F5334-D385-D6CD-7968-13256695E63D}"/>
              </a:ext>
            </a:extLst>
          </p:cNvPr>
          <p:cNvSpPr>
            <a:spLocks noGrp="1"/>
          </p:cNvSpPr>
          <p:nvPr>
            <p:ph type="sldNum" sz="quarter" idx="5"/>
          </p:nvPr>
        </p:nvSpPr>
        <p:spPr/>
        <p:txBody>
          <a:bodyPr/>
          <a:lstStyle/>
          <a:p>
            <a:fld id="{2E3DDFAF-7DD9-8E40-9CC4-B7911C011FBD}" type="slidenum">
              <a:rPr lang="en-US" smtClean="0"/>
              <a:t>29</a:t>
            </a:fld>
            <a:endParaRPr lang="en-US" dirty="0"/>
          </a:p>
        </p:txBody>
      </p:sp>
    </p:spTree>
    <p:extLst>
      <p:ext uri="{BB962C8B-B14F-4D97-AF65-F5344CB8AC3E}">
        <p14:creationId xmlns:p14="http://schemas.microsoft.com/office/powerpoint/2010/main" val="11301938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C878C8-0AEC-3197-9467-2AC9857C4B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68AB64-B21E-A737-58D9-5CA2F6E7FB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E05A33A-CFC3-8036-26CB-C440808962C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1. Address each research question. </a:t>
            </a:r>
            <a:r>
              <a:rPr lang="en-US" dirty="0"/>
              <a:t>It is recommended that you only address one research question per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dirty="0"/>
              <a:t>2. For each </a:t>
            </a:r>
            <a:r>
              <a:rPr lang="en-US" i="1" dirty="0"/>
              <a:t>qualitative </a:t>
            </a:r>
            <a:r>
              <a:rPr lang="en-US" dirty="0"/>
              <a:t>research question:</a:t>
            </a:r>
          </a:p>
          <a:p>
            <a:endParaRPr lang="en-US" dirty="0"/>
          </a:p>
          <a:p>
            <a:r>
              <a:rPr lang="en-US" dirty="0"/>
              <a:t>    A. Note the themes for the research question and the meaning of each theme in the context of the research question.</a:t>
            </a:r>
          </a:p>
          <a:p>
            <a:r>
              <a:rPr lang="en-US" dirty="0"/>
              <a:t>    B. Summarize the findings under each theme.</a:t>
            </a:r>
          </a:p>
          <a:p>
            <a:r>
              <a:rPr lang="en-US" dirty="0"/>
              <a:t>    C. Provide a compelling/exemplary quote for each theme.</a:t>
            </a:r>
          </a:p>
          <a:p>
            <a:endParaRPr lang="en-US" dirty="0"/>
          </a:p>
          <a:p>
            <a:endParaRPr lang="en-US" dirty="0"/>
          </a:p>
        </p:txBody>
      </p:sp>
      <p:sp>
        <p:nvSpPr>
          <p:cNvPr id="4" name="Slide Number Placeholder 3">
            <a:extLst>
              <a:ext uri="{FF2B5EF4-FFF2-40B4-BE49-F238E27FC236}">
                <a16:creationId xmlns:a16="http://schemas.microsoft.com/office/drawing/2014/main" id="{8BAC027E-2C95-DDEA-0C56-040634F8F2FF}"/>
              </a:ext>
            </a:extLst>
          </p:cNvPr>
          <p:cNvSpPr>
            <a:spLocks noGrp="1"/>
          </p:cNvSpPr>
          <p:nvPr>
            <p:ph type="sldNum" sz="quarter" idx="5"/>
          </p:nvPr>
        </p:nvSpPr>
        <p:spPr/>
        <p:txBody>
          <a:bodyPr/>
          <a:lstStyle/>
          <a:p>
            <a:fld id="{2E3DDFAF-7DD9-8E40-9CC4-B7911C011FBD}" type="slidenum">
              <a:rPr lang="en-US" smtClean="0"/>
              <a:t>30</a:t>
            </a:fld>
            <a:endParaRPr lang="en-US" dirty="0"/>
          </a:p>
        </p:txBody>
      </p:sp>
    </p:spTree>
    <p:extLst>
      <p:ext uri="{BB962C8B-B14F-4D97-AF65-F5344CB8AC3E}">
        <p14:creationId xmlns:p14="http://schemas.microsoft.com/office/powerpoint/2010/main" val="7144453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56F519-97C4-E002-D802-2C5225B311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279B09-C2C3-EF28-DB2C-2AAA9274D8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A3EDA6-B1A5-231E-0F78-898EDFADB2C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1. Address each research question. </a:t>
            </a:r>
            <a:r>
              <a:rPr lang="en-US" dirty="0"/>
              <a:t>It is recommended that you only address one research question per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dirty="0"/>
              <a:t>2. For each </a:t>
            </a:r>
            <a:r>
              <a:rPr lang="en-US" i="1" dirty="0"/>
              <a:t>qualitative </a:t>
            </a:r>
            <a:r>
              <a:rPr lang="en-US" dirty="0"/>
              <a:t>research question:</a:t>
            </a:r>
          </a:p>
          <a:p>
            <a:endParaRPr lang="en-US" dirty="0"/>
          </a:p>
          <a:p>
            <a:r>
              <a:rPr lang="en-US" dirty="0"/>
              <a:t>    A. Note the themes for the research question and the meaning of each theme in the context of the research question.</a:t>
            </a:r>
          </a:p>
          <a:p>
            <a:r>
              <a:rPr lang="en-US" dirty="0"/>
              <a:t>    B. Summarize the findings under each theme.</a:t>
            </a:r>
          </a:p>
          <a:p>
            <a:r>
              <a:rPr lang="en-US" dirty="0"/>
              <a:t>    C. Provide a compelling/exemplary quote for each theme.</a:t>
            </a:r>
          </a:p>
          <a:p>
            <a:endParaRPr lang="en-US" dirty="0"/>
          </a:p>
          <a:p>
            <a:endParaRPr lang="en-US" dirty="0"/>
          </a:p>
        </p:txBody>
      </p:sp>
      <p:sp>
        <p:nvSpPr>
          <p:cNvPr id="4" name="Slide Number Placeholder 3">
            <a:extLst>
              <a:ext uri="{FF2B5EF4-FFF2-40B4-BE49-F238E27FC236}">
                <a16:creationId xmlns:a16="http://schemas.microsoft.com/office/drawing/2014/main" id="{3818C64A-6BE1-53F4-E5E0-CF51601532B9}"/>
              </a:ext>
            </a:extLst>
          </p:cNvPr>
          <p:cNvSpPr>
            <a:spLocks noGrp="1"/>
          </p:cNvSpPr>
          <p:nvPr>
            <p:ph type="sldNum" sz="quarter" idx="5"/>
          </p:nvPr>
        </p:nvSpPr>
        <p:spPr/>
        <p:txBody>
          <a:bodyPr/>
          <a:lstStyle/>
          <a:p>
            <a:fld id="{2E3DDFAF-7DD9-8E40-9CC4-B7911C011FBD}" type="slidenum">
              <a:rPr lang="en-US" smtClean="0"/>
              <a:t>31</a:t>
            </a:fld>
            <a:endParaRPr lang="en-US" dirty="0"/>
          </a:p>
        </p:txBody>
      </p:sp>
    </p:spTree>
    <p:extLst>
      <p:ext uri="{BB962C8B-B14F-4D97-AF65-F5344CB8AC3E}">
        <p14:creationId xmlns:p14="http://schemas.microsoft.com/office/powerpoint/2010/main" val="21547424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3727DF-63E0-62B4-AFBC-A53BA74D0E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C9D08A-A113-CBA2-BCC0-DF3773ECDA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5C2314-4D57-AF24-3427-A92D628FDD9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1. Address each research question. </a:t>
            </a:r>
            <a:r>
              <a:rPr lang="en-US" dirty="0"/>
              <a:t>It is recommended that you only address one research question per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dirty="0"/>
              <a:t>2. For each </a:t>
            </a:r>
            <a:r>
              <a:rPr lang="en-US" i="1" dirty="0"/>
              <a:t>qualitative </a:t>
            </a:r>
            <a:r>
              <a:rPr lang="en-US" dirty="0"/>
              <a:t>research question:</a:t>
            </a:r>
          </a:p>
          <a:p>
            <a:endParaRPr lang="en-US" dirty="0"/>
          </a:p>
          <a:p>
            <a:r>
              <a:rPr lang="en-US" dirty="0"/>
              <a:t>    A. Note the themes for the research question and the meaning of each theme in the context of the research question.</a:t>
            </a:r>
          </a:p>
          <a:p>
            <a:r>
              <a:rPr lang="en-US" dirty="0"/>
              <a:t>    B. Summarize the findings under each theme.</a:t>
            </a:r>
          </a:p>
          <a:p>
            <a:r>
              <a:rPr lang="en-US" dirty="0"/>
              <a:t>    C. Provide a compelling/exemplary quote for each theme.</a:t>
            </a:r>
          </a:p>
          <a:p>
            <a:endParaRPr lang="en-US" dirty="0"/>
          </a:p>
          <a:p>
            <a:endParaRPr lang="en-US" dirty="0"/>
          </a:p>
        </p:txBody>
      </p:sp>
      <p:sp>
        <p:nvSpPr>
          <p:cNvPr id="4" name="Slide Number Placeholder 3">
            <a:extLst>
              <a:ext uri="{FF2B5EF4-FFF2-40B4-BE49-F238E27FC236}">
                <a16:creationId xmlns:a16="http://schemas.microsoft.com/office/drawing/2014/main" id="{6B456FB6-80C7-2D80-6459-61007E9DFE6E}"/>
              </a:ext>
            </a:extLst>
          </p:cNvPr>
          <p:cNvSpPr>
            <a:spLocks noGrp="1"/>
          </p:cNvSpPr>
          <p:nvPr>
            <p:ph type="sldNum" sz="quarter" idx="5"/>
          </p:nvPr>
        </p:nvSpPr>
        <p:spPr/>
        <p:txBody>
          <a:bodyPr/>
          <a:lstStyle/>
          <a:p>
            <a:fld id="{2E3DDFAF-7DD9-8E40-9CC4-B7911C011FBD}" type="slidenum">
              <a:rPr lang="en-US" smtClean="0"/>
              <a:t>32</a:t>
            </a:fld>
            <a:endParaRPr lang="en-US" dirty="0"/>
          </a:p>
        </p:txBody>
      </p:sp>
    </p:spTree>
    <p:extLst>
      <p:ext uri="{BB962C8B-B14F-4D97-AF65-F5344CB8AC3E}">
        <p14:creationId xmlns:p14="http://schemas.microsoft.com/office/powerpoint/2010/main" val="35264504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228600" indent="-228600">
              <a:buAutoNum type="arabicPeriod"/>
            </a:pPr>
            <a:r>
              <a:rPr lang="en-US" dirty="0"/>
              <a:t>Discuss recommendations for how the findings of the study can be applied to practice and/or theory.</a:t>
            </a:r>
          </a:p>
          <a:p>
            <a:pPr marL="228600" indent="-228600">
              <a:buAutoNum type="arabicPeriod"/>
            </a:pPr>
            <a:endParaRPr lang="en-US" dirty="0"/>
          </a:p>
          <a:p>
            <a:pPr marL="228600" indent="-228600">
              <a:buAutoNum type="arabicPeriod"/>
            </a:pPr>
            <a:r>
              <a:rPr lang="en-US" dirty="0"/>
              <a:t>Support all the recommendations with at least one finding from the study and the literature from Chapter 2. </a:t>
            </a:r>
          </a:p>
          <a:p>
            <a:r>
              <a:rPr lang="en-US" dirty="0"/>
              <a:t> </a:t>
            </a:r>
          </a:p>
          <a:p>
            <a:r>
              <a:rPr lang="en-US" b="1" i="1" dirty="0"/>
              <a:t>NOTE: </a:t>
            </a:r>
            <a:r>
              <a:rPr lang="en-US" dirty="0"/>
              <a:t>Be careful to avoid overstating the applicability of the findings.</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33</a:t>
            </a:fld>
            <a:endParaRPr lang="en-US" dirty="0"/>
          </a:p>
        </p:txBody>
      </p:sp>
    </p:spTree>
    <p:extLst>
      <p:ext uri="{BB962C8B-B14F-4D97-AF65-F5344CB8AC3E}">
        <p14:creationId xmlns:p14="http://schemas.microsoft.com/office/powerpoint/2010/main" val="35270859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228600" indent="-228600">
              <a:buAutoNum type="arabicPeriod"/>
            </a:pPr>
            <a:r>
              <a:rPr lang="en-US" dirty="0"/>
              <a:t>Address each research question. It is recommended that you address one research question per slide.</a:t>
            </a:r>
          </a:p>
          <a:p>
            <a:pPr marL="0" indent="0">
              <a:buNone/>
            </a:pPr>
            <a:endParaRPr lang="en-US" dirty="0"/>
          </a:p>
          <a:p>
            <a:r>
              <a:rPr lang="en-US" dirty="0"/>
              <a:t>      A. Compare the results per research question in light of existing research and framework (as discussed in Chapters 1 and 2). </a:t>
            </a:r>
            <a:r>
              <a:rPr lang="en-US" i="1" dirty="0"/>
              <a:t>For a qualitative study</a:t>
            </a:r>
            <a:r>
              <a:rPr lang="en-US" dirty="0"/>
              <a:t>, connect to the themes. </a:t>
            </a:r>
          </a:p>
          <a:p>
            <a:r>
              <a:rPr lang="en-US" dirty="0"/>
              <a:t>      B. Discuss any factors that might have influenced the interpretation of the findings. </a:t>
            </a:r>
          </a:p>
          <a:p>
            <a:pPr marL="0" indent="0">
              <a:buNone/>
            </a:pPr>
            <a:r>
              <a:rPr lang="en-US" dirty="0"/>
              <a:t>      C. Describe the extent to which the findings are consistent with existing literature and your framework and provide potential explanations for unexpected or divergent results. </a:t>
            </a:r>
          </a:p>
          <a:p>
            <a:endParaRPr lang="en-US"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34</a:t>
            </a:fld>
            <a:endParaRPr lang="en-US" dirty="0"/>
          </a:p>
        </p:txBody>
      </p:sp>
    </p:spTree>
    <p:extLst>
      <p:ext uri="{BB962C8B-B14F-4D97-AF65-F5344CB8AC3E}">
        <p14:creationId xmlns:p14="http://schemas.microsoft.com/office/powerpoint/2010/main" val="33739790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SLIDE INSTRUCTIONS: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1" dirty="0"/>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AutoNum type="arabicPeriod"/>
              <a:tabLst/>
              <a:defRPr/>
            </a:pPr>
            <a:r>
              <a:rPr lang="en-US" dirty="0"/>
              <a:t>You will copy/paste your sentence that states,</a:t>
            </a:r>
            <a:r>
              <a:rPr lang="en-US" sz="1200" b="0" i="0" u="none" strike="noStrike" kern="1200" cap="none" dirty="0">
                <a:solidFill>
                  <a:schemeClr val="dk1"/>
                </a:solidFill>
                <a:effectLst/>
                <a:latin typeface="Calibri"/>
                <a:ea typeface="Calibri"/>
                <a:cs typeface="Calibri"/>
                <a:sym typeface="Calibri"/>
              </a:rPr>
              <a:t> “The problem was…” and the purpose sentence that states, “The purpose of this…” </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AutoNum type="arabicPeriod"/>
              <a:tabLst/>
              <a:defRPr/>
            </a:pPr>
            <a:endParaRPr lang="en-US" sz="1200" b="0" i="0" u="none" strike="noStrike" kern="1200" cap="none" dirty="0">
              <a:solidFill>
                <a:schemeClr val="dk1"/>
              </a:solidFill>
              <a:effectLst/>
              <a:latin typeface="Calibri"/>
              <a:cs typeface="Calibri"/>
              <a:sym typeface="Calibri"/>
            </a:endParaRP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AutoNum type="arabicPeriod"/>
              <a:tabLst/>
              <a:defRPr/>
            </a:pPr>
            <a:r>
              <a:rPr lang="en-US" dirty="0"/>
              <a:t>While you are presenting your problem and purpose statement on the slide exactly as it appears in your manuscript, you will want to paraphrase, rather than read it word for word in your actual Defense.</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AutoNum type="arabicPeriod"/>
              <a:tabLst/>
              <a:defRPr/>
            </a:pPr>
            <a:endParaRPr lang="en-US" dirty="0"/>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AutoNum type="arabicPeriod"/>
              <a:tabLst/>
              <a:defRPr/>
            </a:pPr>
            <a:r>
              <a:rPr lang="en-US" dirty="0"/>
              <a:t>You should have notes to further elaborate on the problem.</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3</a:t>
            </a:fld>
            <a:endParaRPr lang="en-US" dirty="0"/>
          </a:p>
        </p:txBody>
      </p:sp>
    </p:spTree>
    <p:extLst>
      <p:ext uri="{BB962C8B-B14F-4D97-AF65-F5344CB8AC3E}">
        <p14:creationId xmlns:p14="http://schemas.microsoft.com/office/powerpoint/2010/main" val="32717294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CD5C34-4937-132C-66E4-FB49F850AA5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FB27D0-E11B-73D6-F9F0-9CD535B624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ED1CA7-BC9C-1975-9A1A-E01228E9787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228600" indent="-228600">
              <a:buAutoNum type="arabicPeriod"/>
            </a:pPr>
            <a:r>
              <a:rPr lang="en-US" dirty="0"/>
              <a:t>Address each research question. It is recommended that you address one research question per slide.</a:t>
            </a:r>
          </a:p>
          <a:p>
            <a:pPr marL="0" indent="0">
              <a:buNone/>
            </a:pPr>
            <a:endParaRPr lang="en-US" dirty="0"/>
          </a:p>
          <a:p>
            <a:r>
              <a:rPr lang="en-US" dirty="0"/>
              <a:t>      A. Compare the results per research question in light of existing research and framework (as discussed in Chapters 1 and 2). </a:t>
            </a:r>
            <a:r>
              <a:rPr lang="en-US" i="1" dirty="0"/>
              <a:t>For a qualitative study</a:t>
            </a:r>
            <a:r>
              <a:rPr lang="en-US" dirty="0"/>
              <a:t>, connect to the themes. </a:t>
            </a:r>
          </a:p>
          <a:p>
            <a:r>
              <a:rPr lang="en-US" dirty="0"/>
              <a:t>      B. Discuss any factors that might have influenced the interpretation of the findings. </a:t>
            </a:r>
          </a:p>
          <a:p>
            <a:pPr marL="0" indent="0">
              <a:buNone/>
            </a:pPr>
            <a:r>
              <a:rPr lang="en-US" dirty="0"/>
              <a:t>      C. Describe the extent to which the findings are consistent with existing literature and your framework and provide potential explanations for unexpected or divergent results. </a:t>
            </a:r>
          </a:p>
          <a:p>
            <a:endParaRPr lang="en-US" dirty="0"/>
          </a:p>
          <a:p>
            <a:endParaRPr lang="en-US" dirty="0"/>
          </a:p>
        </p:txBody>
      </p:sp>
      <p:sp>
        <p:nvSpPr>
          <p:cNvPr id="4" name="Slide Number Placeholder 3">
            <a:extLst>
              <a:ext uri="{FF2B5EF4-FFF2-40B4-BE49-F238E27FC236}">
                <a16:creationId xmlns:a16="http://schemas.microsoft.com/office/drawing/2014/main" id="{CEF2E44A-EA35-A0C6-801C-D2C81EAC18A0}"/>
              </a:ext>
            </a:extLst>
          </p:cNvPr>
          <p:cNvSpPr>
            <a:spLocks noGrp="1"/>
          </p:cNvSpPr>
          <p:nvPr>
            <p:ph type="sldNum" sz="quarter" idx="5"/>
          </p:nvPr>
        </p:nvSpPr>
        <p:spPr/>
        <p:txBody>
          <a:bodyPr/>
          <a:lstStyle/>
          <a:p>
            <a:fld id="{2E3DDFAF-7DD9-8E40-9CC4-B7911C011FBD}" type="slidenum">
              <a:rPr lang="en-US" smtClean="0"/>
              <a:t>35</a:t>
            </a:fld>
            <a:endParaRPr lang="en-US" dirty="0"/>
          </a:p>
        </p:txBody>
      </p:sp>
    </p:spTree>
    <p:extLst>
      <p:ext uri="{BB962C8B-B14F-4D97-AF65-F5344CB8AC3E}">
        <p14:creationId xmlns:p14="http://schemas.microsoft.com/office/powerpoint/2010/main" val="7017120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E31B2D-B03B-92F8-DC5B-85DC4C5650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E70753-FFF5-571E-E1FA-EE935FB62D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E6F86A-13CE-11FA-4F3F-41652482893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228600" indent="-228600">
              <a:buAutoNum type="arabicPeriod"/>
            </a:pPr>
            <a:r>
              <a:rPr lang="en-US" dirty="0"/>
              <a:t>Address each research question. It is recommended that you address one research question per slide.</a:t>
            </a:r>
          </a:p>
          <a:p>
            <a:pPr marL="0" indent="0">
              <a:buNone/>
            </a:pPr>
            <a:endParaRPr lang="en-US" dirty="0"/>
          </a:p>
          <a:p>
            <a:r>
              <a:rPr lang="en-US" dirty="0"/>
              <a:t>      A. Compare the results per research question in light of existing research and framework (as discussed in Chapters 1 and 2). </a:t>
            </a:r>
            <a:r>
              <a:rPr lang="en-US" i="1" dirty="0"/>
              <a:t>For a qualitative study</a:t>
            </a:r>
            <a:r>
              <a:rPr lang="en-US" dirty="0"/>
              <a:t>, connect to the themes. </a:t>
            </a:r>
          </a:p>
          <a:p>
            <a:r>
              <a:rPr lang="en-US" dirty="0"/>
              <a:t>      B. Discuss any factors that might have influenced the interpretation of the findings. </a:t>
            </a:r>
          </a:p>
          <a:p>
            <a:pPr marL="0" indent="0">
              <a:buNone/>
            </a:pPr>
            <a:r>
              <a:rPr lang="en-US" dirty="0"/>
              <a:t>      C. Describe the extent to which the findings are consistent with existing literature and your framework and provide potential explanations for unexpected or divergent results. </a:t>
            </a:r>
          </a:p>
          <a:p>
            <a:endParaRPr lang="en-US" dirty="0"/>
          </a:p>
          <a:p>
            <a:endParaRPr lang="en-US" dirty="0"/>
          </a:p>
        </p:txBody>
      </p:sp>
      <p:sp>
        <p:nvSpPr>
          <p:cNvPr id="4" name="Slide Number Placeholder 3">
            <a:extLst>
              <a:ext uri="{FF2B5EF4-FFF2-40B4-BE49-F238E27FC236}">
                <a16:creationId xmlns:a16="http://schemas.microsoft.com/office/drawing/2014/main" id="{464CAA99-116C-ECFF-B697-CAB21BB0F330}"/>
              </a:ext>
            </a:extLst>
          </p:cNvPr>
          <p:cNvSpPr>
            <a:spLocks noGrp="1"/>
          </p:cNvSpPr>
          <p:nvPr>
            <p:ph type="sldNum" sz="quarter" idx="5"/>
          </p:nvPr>
        </p:nvSpPr>
        <p:spPr/>
        <p:txBody>
          <a:bodyPr/>
          <a:lstStyle/>
          <a:p>
            <a:fld id="{2E3DDFAF-7DD9-8E40-9CC4-B7911C011FBD}" type="slidenum">
              <a:rPr lang="en-US" smtClean="0"/>
              <a:t>36</a:t>
            </a:fld>
            <a:endParaRPr lang="en-US" dirty="0"/>
          </a:p>
        </p:txBody>
      </p:sp>
    </p:spTree>
    <p:extLst>
      <p:ext uri="{BB962C8B-B14F-4D97-AF65-F5344CB8AC3E}">
        <p14:creationId xmlns:p14="http://schemas.microsoft.com/office/powerpoint/2010/main" val="37023466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indent="0">
              <a:buNone/>
            </a:pPr>
            <a:r>
              <a:rPr lang="en-US" dirty="0"/>
              <a:t>1. Based on the framework, findings, and implications, explain what future researchers might do to learn from and build upon this study. Justify these explanations.</a:t>
            </a:r>
          </a:p>
          <a:p>
            <a:pPr marL="228600" indent="-228600">
              <a:buAutoNum type="arabicPeriod"/>
            </a:pPr>
            <a:endParaRPr lang="en-US" dirty="0"/>
          </a:p>
          <a:p>
            <a:r>
              <a:rPr lang="en-US" dirty="0"/>
              <a:t>2. Discuss how future researchers can improve upon this study, given its limitations as discussed in Chapter 3. </a:t>
            </a:r>
          </a:p>
          <a:p>
            <a:endParaRPr lang="en-US" dirty="0"/>
          </a:p>
          <a:p>
            <a:r>
              <a:rPr lang="en-US" dirty="0"/>
              <a:t>3. Explain what the next logical step is in this line of research.    </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37</a:t>
            </a:fld>
            <a:endParaRPr lang="en-US" dirty="0"/>
          </a:p>
        </p:txBody>
      </p:sp>
    </p:spTree>
    <p:extLst>
      <p:ext uri="{BB962C8B-B14F-4D97-AF65-F5344CB8AC3E}">
        <p14:creationId xmlns:p14="http://schemas.microsoft.com/office/powerpoint/2010/main" val="4359406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228600" indent="-228600">
              <a:buAutoNum type="arabicPeriod"/>
            </a:pPr>
            <a:r>
              <a:rPr lang="en-US" dirty="0"/>
              <a:t>Provide strong, concise overarching conclusions as a summary focusing on the problem, purpose, and research questions. </a:t>
            </a:r>
          </a:p>
          <a:p>
            <a:pPr marL="228600" indent="-228600">
              <a:buAutoNum type="arabicPeriod"/>
            </a:pPr>
            <a:endParaRPr lang="en-US" dirty="0"/>
          </a:p>
          <a:p>
            <a:pPr marL="228600" indent="-228600">
              <a:buAutoNum type="arabicPeriod"/>
            </a:pPr>
            <a:r>
              <a:rPr lang="en-US" dirty="0"/>
              <a:t>From the discussion of the study findings, emphasize specifically how the findings/results of the study connect to your framework, practice, and to the literature, considering specifically the gap in the literature. </a:t>
            </a:r>
          </a:p>
          <a:p>
            <a:pPr marL="228600" indent="-228600">
              <a:buAutoNum type="arabicPeriod"/>
            </a:pPr>
            <a:endParaRPr lang="en-US" dirty="0"/>
          </a:p>
          <a:p>
            <a:pPr marL="228600" indent="-228600">
              <a:buAutoNum type="arabicPeriod"/>
            </a:pPr>
            <a:r>
              <a:rPr lang="en-US" dirty="0"/>
              <a:t>Present the main message of the entire study and concisely summarize the recommendations for future research. </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38</a:t>
            </a:fld>
            <a:endParaRPr lang="en-US" dirty="0"/>
          </a:p>
        </p:txBody>
      </p:sp>
    </p:spTree>
    <p:extLst>
      <p:ext uri="{BB962C8B-B14F-4D97-AF65-F5344CB8AC3E}">
        <p14:creationId xmlns:p14="http://schemas.microsoft.com/office/powerpoint/2010/main" val="39187338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39</a:t>
            </a:fld>
            <a:endParaRPr lang="en-US" dirty="0"/>
          </a:p>
        </p:txBody>
      </p:sp>
    </p:spTree>
    <p:extLst>
      <p:ext uri="{BB962C8B-B14F-4D97-AF65-F5344CB8AC3E}">
        <p14:creationId xmlns:p14="http://schemas.microsoft.com/office/powerpoint/2010/main" val="2105088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228600" indent="-228600">
              <a:buAutoNum type="arabicPeriod"/>
            </a:pPr>
            <a:r>
              <a:rPr lang="en-US" dirty="0"/>
              <a:t>Research questions must be verbatim from Dissertation Manuscript.</a:t>
            </a:r>
          </a:p>
          <a:p>
            <a:pPr marL="228600" indent="-228600">
              <a:buAutoNum type="arabicPeriod"/>
            </a:pPr>
            <a:endParaRPr lang="en-US" dirty="0"/>
          </a:p>
          <a:p>
            <a:pPr marL="228600" indent="-228600">
              <a:buAutoNum type="arabicPeriod"/>
            </a:pPr>
            <a:r>
              <a:rPr lang="en-US" dirty="0"/>
              <a:t>State the purpose of each RQ.</a:t>
            </a:r>
          </a:p>
          <a:p>
            <a:pPr marL="0" indent="0">
              <a:buNone/>
            </a:pPr>
            <a:endParaRPr lang="en-US" dirty="0"/>
          </a:p>
          <a:p>
            <a:r>
              <a:rPr lang="en-US" dirty="0"/>
              <a:t>3.   Use multiple slides as needed to ensure visibility of information to the audience.</a:t>
            </a:r>
          </a:p>
          <a:p>
            <a:endParaRPr lang="en-US"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4</a:t>
            </a:fld>
            <a:endParaRPr lang="en-US" dirty="0"/>
          </a:p>
        </p:txBody>
      </p:sp>
    </p:spTree>
    <p:extLst>
      <p:ext uri="{BB962C8B-B14F-4D97-AF65-F5344CB8AC3E}">
        <p14:creationId xmlns:p14="http://schemas.microsoft.com/office/powerpoint/2010/main" val="1447732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200" dirty="0">
              <a:solidFill>
                <a:schemeClr val="tx1"/>
              </a:solidFill>
              <a:latin typeface="+mn-lt"/>
              <a:ea typeface="+mn-ea"/>
              <a:cs typeface="+mn-cs"/>
            </a:endParaRPr>
          </a:p>
          <a:p>
            <a:pPr marL="228600" indent="-228600">
              <a:buAutoNum type="arabicPeriod"/>
            </a:pPr>
            <a:r>
              <a:rPr lang="en-US" dirty="0"/>
              <a:t>Identify guiding framework(s) for your study.</a:t>
            </a:r>
          </a:p>
          <a:p>
            <a:pPr marL="0" indent="0">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2.   If you have multiple concepts or theories, explain how they connect.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   Explain how the framework frames the problem, purpose, and research questions.</a:t>
            </a:r>
          </a:p>
          <a:p>
            <a:endParaRPr lang="en-US" dirty="0"/>
          </a:p>
          <a:p>
            <a:r>
              <a:rPr lang="en-US" b="1" i="1" dirty="0"/>
              <a:t>NOTE: </a:t>
            </a:r>
            <a:r>
              <a:rPr lang="en-US" dirty="0"/>
              <a:t>Keep this slide brief, only touch on the most important or relevant aspects of the framework.</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7</a:t>
            </a:fld>
            <a:endParaRPr lang="en-US" dirty="0"/>
          </a:p>
        </p:txBody>
      </p:sp>
    </p:spTree>
    <p:extLst>
      <p:ext uri="{BB962C8B-B14F-4D97-AF65-F5344CB8AC3E}">
        <p14:creationId xmlns:p14="http://schemas.microsoft.com/office/powerpoint/2010/main" val="1183442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a:p>
            <a:pPr marL="228600" indent="-228600">
              <a:buAutoNum type="arabicPeriod"/>
            </a:pPr>
            <a:r>
              <a:rPr lang="en-US" dirty="0"/>
              <a:t>Briefly discuss 4-5 major studies/ideas</a:t>
            </a:r>
          </a:p>
          <a:p>
            <a:pPr marL="0" indent="0">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i="1" dirty="0"/>
              <a:t>NOTE: </a:t>
            </a:r>
            <a:r>
              <a:rPr lang="en-US" dirty="0"/>
              <a:t>Look at the sections of your Literature Review to determine the most important information to convey.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i="1" dirty="0"/>
              <a:t>TIP: </a:t>
            </a:r>
            <a:r>
              <a:rPr lang="en-US" dirty="0"/>
              <a:t>The start of your Literature Review will be the broader info, so when determining what to use, consider looking at later sections in the Literature Review, which are more specific. </a:t>
            </a:r>
          </a:p>
          <a:p>
            <a:pPr marL="0" indent="0">
              <a:buNone/>
            </a:pPr>
            <a:endParaRPr lang="en-US"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8</a:t>
            </a:fld>
            <a:endParaRPr lang="en-US" dirty="0"/>
          </a:p>
        </p:txBody>
      </p:sp>
    </p:spTree>
    <p:extLst>
      <p:ext uri="{BB962C8B-B14F-4D97-AF65-F5344CB8AC3E}">
        <p14:creationId xmlns:p14="http://schemas.microsoft.com/office/powerpoint/2010/main" val="1605868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228600" indent="-228600">
              <a:buAutoNum type="arabicPeriod"/>
            </a:pPr>
            <a:r>
              <a:rPr lang="en-US" dirty="0"/>
              <a:t>Describe and justify the choice of research methodology and specific design. </a:t>
            </a:r>
          </a:p>
          <a:p>
            <a:pPr marL="0" indent="0">
              <a:buNone/>
            </a:pPr>
            <a:endParaRPr lang="en-US" dirty="0"/>
          </a:p>
          <a:p>
            <a:pPr marL="0" indent="0">
              <a:buNone/>
            </a:pPr>
            <a:r>
              <a:rPr lang="en-US" dirty="0"/>
              <a:t>2.   Elaborate upon the appropriateness of the choices for research in your subject area and in relation to the study problem, purpose, and research questions.   </a:t>
            </a:r>
          </a:p>
          <a:p>
            <a:r>
              <a:rPr lang="en-US" b="1" dirty="0"/>
              <a:t> </a:t>
            </a:r>
          </a:p>
          <a:p>
            <a:r>
              <a:rPr lang="en-US" b="1" i="1" dirty="0"/>
              <a:t>NOTE: </a:t>
            </a:r>
            <a:r>
              <a:rPr lang="en-US" dirty="0"/>
              <a:t>For </a:t>
            </a:r>
            <a:r>
              <a:rPr lang="en-US" i="1" dirty="0"/>
              <a:t>qualitative studies</a:t>
            </a:r>
            <a:r>
              <a:rPr lang="en-US" dirty="0"/>
              <a:t>, describe the specific data analysis method used. Explain the role of the researcher and describe researcher positionality. </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12</a:t>
            </a:fld>
            <a:endParaRPr lang="en-US" dirty="0"/>
          </a:p>
        </p:txBody>
      </p:sp>
    </p:spTree>
    <p:extLst>
      <p:ext uri="{BB962C8B-B14F-4D97-AF65-F5344CB8AC3E}">
        <p14:creationId xmlns:p14="http://schemas.microsoft.com/office/powerpoint/2010/main" val="3521971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228600" indent="-228600">
              <a:buAutoNum type="arabicPeriod"/>
            </a:pPr>
            <a:r>
              <a:rPr lang="en-US" sz="1200" b="0" i="0" u="none" strike="noStrike" kern="1200" cap="none" dirty="0">
                <a:solidFill>
                  <a:schemeClr val="dk1"/>
                </a:solidFill>
                <a:effectLst/>
                <a:latin typeface="Calibri"/>
                <a:ea typeface="Calibri"/>
                <a:cs typeface="Calibri"/>
                <a:sym typeface="Calibri"/>
              </a:rPr>
              <a:t>Describe the population, including the estimated size and relevant characteristics. </a:t>
            </a:r>
          </a:p>
          <a:p>
            <a:pPr marL="0" indent="0">
              <a:buNone/>
            </a:pPr>
            <a:endParaRPr lang="en-US" sz="1200" b="0" i="0" u="none" strike="noStrike" kern="1200" cap="none" dirty="0">
              <a:solidFill>
                <a:schemeClr val="dk1"/>
              </a:solidFill>
              <a:effectLst/>
              <a:latin typeface="Calibri"/>
              <a:ea typeface="Calibri"/>
              <a:cs typeface="Calibri"/>
              <a:sym typeface="Calibri"/>
            </a:endParaRPr>
          </a:p>
          <a:p>
            <a:pPr marL="0" indent="0">
              <a:buNone/>
            </a:pPr>
            <a:r>
              <a:rPr lang="en-US" sz="1200" b="0" i="0" u="none" strike="noStrike" kern="1200" cap="none" dirty="0">
                <a:solidFill>
                  <a:schemeClr val="dk1"/>
                </a:solidFill>
                <a:effectLst/>
                <a:latin typeface="Calibri"/>
                <a:cs typeface="Calibri"/>
                <a:sym typeface="Calibri"/>
              </a:rPr>
              <a:t>     A. </a:t>
            </a:r>
            <a:r>
              <a:rPr lang="en-US" dirty="0"/>
              <a:t>Explain the appropriateness of the population for your research.</a:t>
            </a:r>
          </a:p>
          <a:p>
            <a:pPr marL="0" indent="0">
              <a:buNone/>
            </a:pPr>
            <a:endParaRPr lang="en-US" dirty="0"/>
          </a:p>
          <a:p>
            <a:pPr marL="0" indent="0">
              <a:buNone/>
            </a:pPr>
            <a:r>
              <a:rPr lang="en-US" dirty="0"/>
              <a:t>2. Describe the sample that was obtained.</a:t>
            </a:r>
          </a:p>
          <a:p>
            <a:pPr marL="0" indent="0">
              <a:buNone/>
            </a:pPr>
            <a:endParaRPr lang="en-US" dirty="0"/>
          </a:p>
          <a:p>
            <a:pPr marL="0" indent="0">
              <a:buNone/>
            </a:pPr>
            <a:r>
              <a:rPr lang="en-US" dirty="0"/>
              <a:t>    A. Note the inclusion criteria (they should align with the population).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B. </a:t>
            </a:r>
            <a:r>
              <a:rPr lang="en-US" sz="1200" b="0" i="0" u="none" strike="noStrike" kern="1200" cap="none" dirty="0">
                <a:solidFill>
                  <a:schemeClr val="dk1"/>
                </a:solidFill>
                <a:effectLst/>
                <a:latin typeface="Calibri"/>
                <a:ea typeface="Calibri"/>
                <a:cs typeface="Calibri"/>
                <a:sym typeface="Calibri"/>
              </a:rPr>
              <a:t>Explain how the sampling procedures aligned with the chosen design and method.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cap="none" dirty="0">
                <a:solidFill>
                  <a:schemeClr val="dk1"/>
                </a:solidFill>
                <a:effectLst/>
                <a:latin typeface="Calibri"/>
                <a:ea typeface="Calibri"/>
                <a:cs typeface="Calibri"/>
                <a:sym typeface="Calibri"/>
              </a:rPr>
              <a:t>         - For qualitative studies, evidence must be presented for data saturation achieved.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cap="none" dirty="0">
                <a:solidFill>
                  <a:schemeClr val="dk1"/>
                </a:solidFill>
                <a:effectLst/>
                <a:latin typeface="Calibri"/>
                <a:ea typeface="Calibri"/>
                <a:cs typeface="Calibri"/>
                <a:sym typeface="Calibri"/>
              </a:rPr>
              <a:t>    </a:t>
            </a:r>
            <a:r>
              <a:rPr lang="en-US" dirty="0"/>
              <a:t>C. Note the recruitment efforts, including any obstacles.</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13</a:t>
            </a:fld>
            <a:endParaRPr lang="en-US" dirty="0"/>
          </a:p>
        </p:txBody>
      </p:sp>
    </p:spTree>
    <p:extLst>
      <p:ext uri="{BB962C8B-B14F-4D97-AF65-F5344CB8AC3E}">
        <p14:creationId xmlns:p14="http://schemas.microsoft.com/office/powerpoint/2010/main" val="10496988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SLIDE INSTRUCTIONS: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228600" indent="-228600">
              <a:buAutoNum type="arabicPeriod"/>
            </a:pPr>
            <a:r>
              <a:rPr lang="en-US" dirty="0"/>
              <a:t>Describe any materials that were used such as documents, reports, etc. (If no materials were used then delete the word “Materials” from the slide’s heading.)</a:t>
            </a:r>
          </a:p>
          <a:p>
            <a:pPr marL="228600" indent="-228600">
              <a:buAutoNum type="arabicPeriod"/>
            </a:pPr>
            <a:endParaRPr lang="en-US"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 Describe the instruments (e.g., interview protocol, observation protocols, etc.) that were used. </a:t>
            </a:r>
            <a:r>
              <a:rPr lang="en-US" i="1" dirty="0"/>
              <a:t>For qualitative studies, </a:t>
            </a:r>
            <a:r>
              <a:rPr lang="en-US" dirty="0"/>
              <a:t>discuss who created the instruments and if they were field tested (expert reviewed) or piloted (small-scale preliminary test).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i="1" dirty="0"/>
              <a:t>NOTE: </a:t>
            </a:r>
            <a:r>
              <a:rPr lang="en-US" dirty="0"/>
              <a:t>If no materials were used, then delete the word “Materials” from the slide’s heading.</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14</a:t>
            </a:fld>
            <a:endParaRPr lang="en-US" dirty="0"/>
          </a:p>
        </p:txBody>
      </p:sp>
    </p:spTree>
    <p:extLst>
      <p:ext uri="{BB962C8B-B14F-4D97-AF65-F5344CB8AC3E}">
        <p14:creationId xmlns:p14="http://schemas.microsoft.com/office/powerpoint/2010/main" val="25652191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 name="Text Placeholder 4">
            <a:extLst>
              <a:ext uri="{FF2B5EF4-FFF2-40B4-BE49-F238E27FC236}">
                <a16:creationId xmlns:a16="http://schemas.microsoft.com/office/drawing/2014/main" id="{A6F561BD-66CC-1E4B-81C1-055DEFC834E3}"/>
              </a:ext>
            </a:extLst>
          </p:cNvPr>
          <p:cNvSpPr>
            <a:spLocks noGrp="1"/>
          </p:cNvSpPr>
          <p:nvPr>
            <p:ph type="body" sz="quarter" idx="10" hasCustomPrompt="1"/>
          </p:nvPr>
        </p:nvSpPr>
        <p:spPr>
          <a:xfrm>
            <a:off x="4431445" y="2952400"/>
            <a:ext cx="7090687" cy="510327"/>
          </a:xfrm>
          <a:prstGeom prst="rect">
            <a:avLst/>
          </a:prstGeom>
        </p:spPr>
        <p:txBody>
          <a:bodyPr/>
          <a:lstStyle>
            <a:lvl1pPr marL="0" indent="0">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2" name="Text Placeholder 4">
            <a:extLst>
              <a:ext uri="{FF2B5EF4-FFF2-40B4-BE49-F238E27FC236}">
                <a16:creationId xmlns:a16="http://schemas.microsoft.com/office/drawing/2014/main" id="{5D04E882-8A4A-2146-9EA0-F6E17AF1E7AB}"/>
              </a:ext>
            </a:extLst>
          </p:cNvPr>
          <p:cNvSpPr>
            <a:spLocks noGrp="1"/>
          </p:cNvSpPr>
          <p:nvPr>
            <p:ph type="body" sz="quarter" idx="11" hasCustomPrompt="1"/>
          </p:nvPr>
        </p:nvSpPr>
        <p:spPr>
          <a:xfrm>
            <a:off x="4431445" y="3462727"/>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descr="Text, logo&#10;&#10;Description automatically generated with medium confidence">
            <a:extLst>
              <a:ext uri="{FF2B5EF4-FFF2-40B4-BE49-F238E27FC236}">
                <a16:creationId xmlns:a16="http://schemas.microsoft.com/office/drawing/2014/main" id="{332770AC-1EC2-4D57-01D3-EB103EB9E36C}"/>
              </a:ext>
            </a:extLst>
          </p:cNvPr>
          <p:cNvPicPr>
            <a:picLocks noChangeAspect="1"/>
          </p:cNvPicPr>
          <p:nvPr userDrawn="1"/>
        </p:nvPicPr>
        <p:blipFill>
          <a:blip r:embed="rId2"/>
          <a:stretch>
            <a:fillRect/>
          </a:stretch>
        </p:blipFill>
        <p:spPr>
          <a:xfrm>
            <a:off x="333579" y="2764718"/>
            <a:ext cx="3579990" cy="1328564"/>
          </a:xfrm>
          <a:prstGeom prst="rect">
            <a:avLst/>
          </a:prstGeom>
        </p:spPr>
      </p:pic>
    </p:spTree>
    <p:extLst>
      <p:ext uri="{BB962C8B-B14F-4D97-AF65-F5344CB8AC3E}">
        <p14:creationId xmlns:p14="http://schemas.microsoft.com/office/powerpoint/2010/main" val="1288349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34E9F87B-916F-C84A-BAA3-66B0FA036B8F}"/>
              </a:ext>
            </a:extLst>
          </p:cNvPr>
          <p:cNvCxnSpPr>
            <a:cxnSpLocks/>
          </p:cNvCxnSpPr>
          <p:nvPr userDrawn="1"/>
        </p:nvCxnSpPr>
        <p:spPr>
          <a:xfrm>
            <a:off x="6326377" y="2314478"/>
            <a:ext cx="0" cy="2259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4">
            <a:extLst>
              <a:ext uri="{FF2B5EF4-FFF2-40B4-BE49-F238E27FC236}">
                <a16:creationId xmlns:a16="http://schemas.microsoft.com/office/drawing/2014/main" id="{8D272A65-5E8D-9E4F-B01B-E2B4B581CA5E}"/>
              </a:ext>
            </a:extLst>
          </p:cNvPr>
          <p:cNvSpPr>
            <a:spLocks noGrp="1"/>
          </p:cNvSpPr>
          <p:nvPr>
            <p:ph type="body" sz="quarter" idx="13" hasCustomPrompt="1"/>
          </p:nvPr>
        </p:nvSpPr>
        <p:spPr>
          <a:xfrm>
            <a:off x="1482295" y="2743642"/>
            <a:ext cx="4489660" cy="1830514"/>
          </a:xfrm>
          <a:prstGeom prst="rect">
            <a:avLst/>
          </a:prstGeom>
        </p:spPr>
        <p:txBody>
          <a:bodyPr anchor="t"/>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23" name="Text Placeholder 4">
            <a:extLst>
              <a:ext uri="{FF2B5EF4-FFF2-40B4-BE49-F238E27FC236}">
                <a16:creationId xmlns:a16="http://schemas.microsoft.com/office/drawing/2014/main" id="{976561D9-84EF-F640-911A-48E5A5825EC9}"/>
              </a:ext>
            </a:extLst>
          </p:cNvPr>
          <p:cNvSpPr>
            <a:spLocks noGrp="1"/>
          </p:cNvSpPr>
          <p:nvPr>
            <p:ph type="body" sz="quarter" idx="14" hasCustomPrompt="1"/>
          </p:nvPr>
        </p:nvSpPr>
        <p:spPr>
          <a:xfrm>
            <a:off x="6677249" y="2314477"/>
            <a:ext cx="4245114" cy="2259677"/>
          </a:xfrm>
          <a:prstGeom prst="rect">
            <a:avLst/>
          </a:prstGeom>
        </p:spPr>
        <p:txBody>
          <a:bodyPr/>
          <a:lstStyle>
            <a:lvl1pPr marL="285750" marR="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marL="285750" marR="0" lvl="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dirty="0"/>
              <a:t>Bullet font &amp; style</a:t>
            </a:r>
          </a:p>
          <a:p>
            <a:pPr lvl="0"/>
            <a:endParaRPr lang="en-US" dirty="0"/>
          </a:p>
        </p:txBody>
      </p:sp>
      <p:sp>
        <p:nvSpPr>
          <p:cNvPr id="24" name="Text Placeholder 4">
            <a:extLst>
              <a:ext uri="{FF2B5EF4-FFF2-40B4-BE49-F238E27FC236}">
                <a16:creationId xmlns:a16="http://schemas.microsoft.com/office/drawing/2014/main" id="{B81FE41B-EBBD-6041-9A4C-F9A9B7F3BEE5}"/>
              </a:ext>
            </a:extLst>
          </p:cNvPr>
          <p:cNvSpPr>
            <a:spLocks noGrp="1"/>
          </p:cNvSpPr>
          <p:nvPr>
            <p:ph type="body" sz="quarter" idx="12" hasCustomPrompt="1"/>
          </p:nvPr>
        </p:nvSpPr>
        <p:spPr>
          <a:xfrm>
            <a:off x="1482295" y="2314478"/>
            <a:ext cx="448966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5" name="Text Placeholder 4">
            <a:extLst>
              <a:ext uri="{FF2B5EF4-FFF2-40B4-BE49-F238E27FC236}">
                <a16:creationId xmlns:a16="http://schemas.microsoft.com/office/drawing/2014/main" id="{A1D62A33-FB6C-D743-A9CC-BE967541A57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724D97CF-DB1F-6B4F-A197-B37FD3B9085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1" name="Rectangle 10">
            <a:extLst>
              <a:ext uri="{FF2B5EF4-FFF2-40B4-BE49-F238E27FC236}">
                <a16:creationId xmlns:a16="http://schemas.microsoft.com/office/drawing/2014/main" id="{070EE1B7-D461-EF44-CDFE-AD435E0CE69F}"/>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9CC92C76-90ED-9584-0DA9-217CD4F241C4}"/>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3" name="Picture 12" descr="Text, logo&#10;&#10;Description automatically generated with medium confidence">
            <a:extLst>
              <a:ext uri="{FF2B5EF4-FFF2-40B4-BE49-F238E27FC236}">
                <a16:creationId xmlns:a16="http://schemas.microsoft.com/office/drawing/2014/main" id="{4EBB3FB3-6F68-B815-C404-B1E6E95B3E66}"/>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002356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E8A1558-176E-2E42-AE01-B08F9313D8B2}"/>
              </a:ext>
            </a:extLst>
          </p:cNvPr>
          <p:cNvPicPr>
            <a:picLocks noChangeAspect="1"/>
          </p:cNvPicPr>
          <p:nvPr userDrawn="1"/>
        </p:nvPicPr>
        <p:blipFill rotWithShape="1">
          <a:blip r:embed="rId2"/>
          <a:srcRect b="17209"/>
          <a:stretch/>
        </p:blipFill>
        <p:spPr>
          <a:xfrm>
            <a:off x="200215" y="6464476"/>
            <a:ext cx="1071993" cy="312345"/>
          </a:xfrm>
          <a:prstGeom prst="rect">
            <a:avLst/>
          </a:prstGeom>
        </p:spPr>
      </p:pic>
      <p:sp>
        <p:nvSpPr>
          <p:cNvPr id="5" name="Rectangle 4">
            <a:extLst>
              <a:ext uri="{FF2B5EF4-FFF2-40B4-BE49-F238E27FC236}">
                <a16:creationId xmlns:a16="http://schemas.microsoft.com/office/drawing/2014/main" id="{43A5B29B-4F8E-8386-47A1-B21CC1B1FB88}"/>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C2D5E85C-6D63-3FAC-EB1F-1CB7E90C7E53}"/>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descr="Text, logo&#10;&#10;Description automatically generated with medium confidence">
            <a:extLst>
              <a:ext uri="{FF2B5EF4-FFF2-40B4-BE49-F238E27FC236}">
                <a16:creationId xmlns:a16="http://schemas.microsoft.com/office/drawing/2014/main" id="{2F0AE2D1-FEB9-29BA-9BC1-7268C71AB389}"/>
              </a:ext>
            </a:extLst>
          </p:cNvPr>
          <p:cNvPicPr>
            <a:picLocks noChangeAspect="1"/>
          </p:cNvPicPr>
          <p:nvPr userDrawn="1"/>
        </p:nvPicPr>
        <p:blipFill>
          <a:blip r:embed="rId3"/>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68065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ank You ">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12192000" cy="6858000"/>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3019933"/>
            <a:ext cx="7090687" cy="60768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THANK  YOU.</a:t>
            </a:r>
          </a:p>
        </p:txBody>
      </p:sp>
    </p:spTree>
    <p:extLst>
      <p:ext uri="{BB962C8B-B14F-4D97-AF65-F5344CB8AC3E}">
        <p14:creationId xmlns:p14="http://schemas.microsoft.com/office/powerpoint/2010/main" val="1659442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35491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3A92"/>
        </a:solidFill>
        <a:effectLst/>
      </p:bgPr>
    </p:bg>
    <p:spTree>
      <p:nvGrpSpPr>
        <p:cNvPr id="1" name=""/>
        <p:cNvGrpSpPr/>
        <p:nvPr/>
      </p:nvGrpSpPr>
      <p:grpSpPr>
        <a:xfrm>
          <a:off x="0" y="0"/>
          <a:ext cx="0" cy="0"/>
          <a:chOff x="0" y="0"/>
          <a:chExt cx="0" cy="0"/>
        </a:xfrm>
      </p:grpSpPr>
      <p:sp>
        <p:nvSpPr>
          <p:cNvPr id="11" name="Text Placeholder 4">
            <a:extLst>
              <a:ext uri="{FF2B5EF4-FFF2-40B4-BE49-F238E27FC236}">
                <a16:creationId xmlns:a16="http://schemas.microsoft.com/office/drawing/2014/main" id="{A6F561BD-66CC-1E4B-81C1-055DEFC834E3}"/>
              </a:ext>
            </a:extLst>
          </p:cNvPr>
          <p:cNvSpPr>
            <a:spLocks noGrp="1"/>
          </p:cNvSpPr>
          <p:nvPr>
            <p:ph type="body" sz="quarter" idx="10" hasCustomPrompt="1"/>
          </p:nvPr>
        </p:nvSpPr>
        <p:spPr>
          <a:xfrm>
            <a:off x="4431445" y="2952400"/>
            <a:ext cx="7090687" cy="510327"/>
          </a:xfrm>
          <a:prstGeom prst="rect">
            <a:avLst/>
          </a:prstGeom>
        </p:spPr>
        <p:txBody>
          <a:bodyPr/>
          <a:lstStyle>
            <a:lvl1pPr marL="0" indent="0">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2" name="Text Placeholder 4">
            <a:extLst>
              <a:ext uri="{FF2B5EF4-FFF2-40B4-BE49-F238E27FC236}">
                <a16:creationId xmlns:a16="http://schemas.microsoft.com/office/drawing/2014/main" id="{5D04E882-8A4A-2146-9EA0-F6E17AF1E7AB}"/>
              </a:ext>
            </a:extLst>
          </p:cNvPr>
          <p:cNvSpPr>
            <a:spLocks noGrp="1"/>
          </p:cNvSpPr>
          <p:nvPr>
            <p:ph type="body" sz="quarter" idx="11" hasCustomPrompt="1"/>
          </p:nvPr>
        </p:nvSpPr>
        <p:spPr>
          <a:xfrm>
            <a:off x="4431445" y="3462727"/>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descr="Text, logo&#10;&#10;Description automatically generated with medium confidence">
            <a:extLst>
              <a:ext uri="{FF2B5EF4-FFF2-40B4-BE49-F238E27FC236}">
                <a16:creationId xmlns:a16="http://schemas.microsoft.com/office/drawing/2014/main" id="{332770AC-1EC2-4D57-01D3-EB103EB9E36C}"/>
              </a:ext>
            </a:extLst>
          </p:cNvPr>
          <p:cNvPicPr>
            <a:picLocks noChangeAspect="1"/>
          </p:cNvPicPr>
          <p:nvPr userDrawn="1"/>
        </p:nvPicPr>
        <p:blipFill>
          <a:blip r:embed="rId2"/>
          <a:stretch>
            <a:fillRect/>
          </a:stretch>
        </p:blipFill>
        <p:spPr>
          <a:xfrm>
            <a:off x="333579" y="2764718"/>
            <a:ext cx="3579990" cy="1328564"/>
          </a:xfrm>
          <a:prstGeom prst="rect">
            <a:avLst/>
          </a:prstGeom>
        </p:spPr>
      </p:pic>
    </p:spTree>
    <p:extLst>
      <p:ext uri="{BB962C8B-B14F-4D97-AF65-F5344CB8AC3E}">
        <p14:creationId xmlns:p14="http://schemas.microsoft.com/office/powerpoint/2010/main" val="1869158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4">
            <a:extLst>
              <a:ext uri="{FF2B5EF4-FFF2-40B4-BE49-F238E27FC236}">
                <a16:creationId xmlns:a16="http://schemas.microsoft.com/office/drawing/2014/main" id="{BA9845DE-E731-6340-9992-8BB901DA69ED}"/>
              </a:ext>
            </a:extLst>
          </p:cNvPr>
          <p:cNvSpPr>
            <a:spLocks noGrp="1"/>
          </p:cNvSpPr>
          <p:nvPr>
            <p:ph type="body" sz="quarter" idx="10" hasCustomPrompt="1"/>
          </p:nvPr>
        </p:nvSpPr>
        <p:spPr>
          <a:xfrm>
            <a:off x="4431445" y="2944905"/>
            <a:ext cx="7090687" cy="510327"/>
          </a:xfrm>
          <a:prstGeom prst="rect">
            <a:avLst/>
          </a:prstGeom>
        </p:spPr>
        <p:txBody>
          <a:bodyPr/>
          <a:lstStyle>
            <a:lvl1pPr marL="0" indent="0">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9" name="Text Placeholder 4">
            <a:extLst>
              <a:ext uri="{FF2B5EF4-FFF2-40B4-BE49-F238E27FC236}">
                <a16:creationId xmlns:a16="http://schemas.microsoft.com/office/drawing/2014/main" id="{96BCAB1D-A078-3B44-8209-D10AAB1B4ECE}"/>
              </a:ext>
            </a:extLst>
          </p:cNvPr>
          <p:cNvSpPr>
            <a:spLocks noGrp="1"/>
          </p:cNvSpPr>
          <p:nvPr>
            <p:ph type="body" sz="quarter" idx="11" hasCustomPrompt="1"/>
          </p:nvPr>
        </p:nvSpPr>
        <p:spPr>
          <a:xfrm>
            <a:off x="4431445" y="3455232"/>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pic>
        <p:nvPicPr>
          <p:cNvPr id="10" name="Picture 9" descr="Logo&#10;&#10;Description automatically generated">
            <a:extLst>
              <a:ext uri="{FF2B5EF4-FFF2-40B4-BE49-F238E27FC236}">
                <a16:creationId xmlns:a16="http://schemas.microsoft.com/office/drawing/2014/main" id="{E0B177BC-29FF-52FA-7227-E8605AA7787D}"/>
              </a:ext>
            </a:extLst>
          </p:cNvPr>
          <p:cNvPicPr>
            <a:picLocks noChangeAspect="1"/>
          </p:cNvPicPr>
          <p:nvPr userDrawn="1"/>
        </p:nvPicPr>
        <p:blipFill>
          <a:blip r:embed="rId2"/>
          <a:stretch>
            <a:fillRect/>
          </a:stretch>
        </p:blipFill>
        <p:spPr>
          <a:xfrm>
            <a:off x="332073" y="2761691"/>
            <a:ext cx="3579992" cy="1328565"/>
          </a:xfrm>
          <a:prstGeom prst="rect">
            <a:avLst/>
          </a:prstGeom>
        </p:spPr>
      </p:pic>
    </p:spTree>
    <p:extLst>
      <p:ext uri="{BB962C8B-B14F-4D97-AF65-F5344CB8AC3E}">
        <p14:creationId xmlns:p14="http://schemas.microsoft.com/office/powerpoint/2010/main" val="456493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333333"/>
              </a:solidFill>
            </a:endParaRP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5601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827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1496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55642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5044190" cy="6865949"/>
          </a:xfrm>
          <a:prstGeom prst="rect">
            <a:avLst/>
          </a:prstGeom>
          <a:solidFill>
            <a:srgbClr val="F2ED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99803" y="2883831"/>
            <a:ext cx="4527030" cy="607686"/>
          </a:xfrm>
          <a:prstGeom prst="rect">
            <a:avLst/>
          </a:prstGeom>
        </p:spPr>
        <p:txBody>
          <a:bodyPr/>
          <a:lstStyle>
            <a:lvl1pPr marL="0" indent="0" algn="l">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5" name="TextBox 4">
            <a:extLst>
              <a:ext uri="{FF2B5EF4-FFF2-40B4-BE49-F238E27FC236}">
                <a16:creationId xmlns:a16="http://schemas.microsoft.com/office/drawing/2014/main" id="{F448D0B5-4181-D043-A806-CC2429EDDAFF}"/>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a:extLst>
              <a:ext uri="{FF2B5EF4-FFF2-40B4-BE49-F238E27FC236}">
                <a16:creationId xmlns:a16="http://schemas.microsoft.com/office/drawing/2014/main" id="{C9150272-1CCA-8449-9227-24DEC0FAB4B7}"/>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728FB7E7-D90F-2348-A4AE-5B0C5AFD2BA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 Placeholder 2">
            <a:extLst>
              <a:ext uri="{FF2B5EF4-FFF2-40B4-BE49-F238E27FC236}">
                <a16:creationId xmlns:a16="http://schemas.microsoft.com/office/drawing/2014/main" id="{5BA10B5C-1A60-854F-A2BC-1DE16973237A}"/>
              </a:ext>
            </a:extLst>
          </p:cNvPr>
          <p:cNvSpPr>
            <a:spLocks noGrp="1"/>
          </p:cNvSpPr>
          <p:nvPr>
            <p:ph type="body" sz="quarter" idx="11"/>
          </p:nvPr>
        </p:nvSpPr>
        <p:spPr>
          <a:xfrm>
            <a:off x="5659438" y="958850"/>
            <a:ext cx="6048375" cy="4618038"/>
          </a:xfrm>
          <a:prstGeom prst="rect">
            <a:avLst/>
          </a:prstGeom>
        </p:spPr>
        <p:txBody>
          <a:bodyPr/>
          <a:lstStyle>
            <a:lvl1pPr>
              <a:defRPr sz="1400">
                <a:solidFill>
                  <a:srgbClr val="333333"/>
                </a:solidFill>
              </a:defRPr>
            </a:lvl1pPr>
            <a:lvl2pPr>
              <a:defRPr sz="1400">
                <a:solidFill>
                  <a:srgbClr val="333333"/>
                </a:solidFill>
              </a:defRPr>
            </a:lvl2pPr>
            <a:lvl3pPr>
              <a:defRPr sz="1400">
                <a:solidFill>
                  <a:srgbClr val="333333"/>
                </a:solidFill>
              </a:defRPr>
            </a:lvl3pPr>
            <a:lvl4pPr>
              <a:defRPr sz="1400">
                <a:solidFill>
                  <a:srgbClr val="333333"/>
                </a:solidFill>
              </a:defRPr>
            </a:lvl4pPr>
            <a:lvl5pPr>
              <a:defRPr sz="1400">
                <a:solidFill>
                  <a:srgbClr val="33333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descr="Text, logo&#10;&#10;Description automatically generated with medium confidence">
            <a:extLst>
              <a:ext uri="{FF2B5EF4-FFF2-40B4-BE49-F238E27FC236}">
                <a16:creationId xmlns:a16="http://schemas.microsoft.com/office/drawing/2014/main" id="{7D161221-D47B-B4B2-CF3F-A4ED4C56F533}"/>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691402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4">
            <a:extLst>
              <a:ext uri="{FF2B5EF4-FFF2-40B4-BE49-F238E27FC236}">
                <a16:creationId xmlns:a16="http://schemas.microsoft.com/office/drawing/2014/main" id="{BA9845DE-E731-6340-9992-8BB901DA69ED}"/>
              </a:ext>
            </a:extLst>
          </p:cNvPr>
          <p:cNvSpPr>
            <a:spLocks noGrp="1"/>
          </p:cNvSpPr>
          <p:nvPr>
            <p:ph type="body" sz="quarter" idx="10" hasCustomPrompt="1"/>
          </p:nvPr>
        </p:nvSpPr>
        <p:spPr>
          <a:xfrm>
            <a:off x="4431445" y="2944905"/>
            <a:ext cx="7090687" cy="510327"/>
          </a:xfrm>
          <a:prstGeom prst="rect">
            <a:avLst/>
          </a:prstGeom>
        </p:spPr>
        <p:txBody>
          <a:bodyPr/>
          <a:lstStyle>
            <a:lvl1pPr marL="0" indent="0">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9" name="Text Placeholder 4">
            <a:extLst>
              <a:ext uri="{FF2B5EF4-FFF2-40B4-BE49-F238E27FC236}">
                <a16:creationId xmlns:a16="http://schemas.microsoft.com/office/drawing/2014/main" id="{96BCAB1D-A078-3B44-8209-D10AAB1B4ECE}"/>
              </a:ext>
            </a:extLst>
          </p:cNvPr>
          <p:cNvSpPr>
            <a:spLocks noGrp="1"/>
          </p:cNvSpPr>
          <p:nvPr>
            <p:ph type="body" sz="quarter" idx="11" hasCustomPrompt="1"/>
          </p:nvPr>
        </p:nvSpPr>
        <p:spPr>
          <a:xfrm>
            <a:off x="4431445" y="3455232"/>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pic>
        <p:nvPicPr>
          <p:cNvPr id="10" name="Picture 9" descr="Logo&#10;&#10;Description automatically generated">
            <a:extLst>
              <a:ext uri="{FF2B5EF4-FFF2-40B4-BE49-F238E27FC236}">
                <a16:creationId xmlns:a16="http://schemas.microsoft.com/office/drawing/2014/main" id="{E0B177BC-29FF-52FA-7227-E8605AA7787D}"/>
              </a:ext>
            </a:extLst>
          </p:cNvPr>
          <p:cNvPicPr>
            <a:picLocks noChangeAspect="1"/>
          </p:cNvPicPr>
          <p:nvPr userDrawn="1"/>
        </p:nvPicPr>
        <p:blipFill>
          <a:blip r:embed="rId2"/>
          <a:stretch>
            <a:fillRect/>
          </a:stretch>
        </p:blipFill>
        <p:spPr>
          <a:xfrm>
            <a:off x="332073" y="2761691"/>
            <a:ext cx="3579992" cy="1328565"/>
          </a:xfrm>
          <a:prstGeom prst="rect">
            <a:avLst/>
          </a:prstGeom>
        </p:spPr>
      </p:pic>
    </p:spTree>
    <p:extLst>
      <p:ext uri="{BB962C8B-B14F-4D97-AF65-F5344CB8AC3E}">
        <p14:creationId xmlns:p14="http://schemas.microsoft.com/office/powerpoint/2010/main" val="35678548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4C23AD14-46E2-1D4B-8A4B-409625035B3A}"/>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529DEE64-287E-6645-B445-4B56A0B3EB9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4" y="1787345"/>
            <a:ext cx="9440069" cy="1235091"/>
          </a:xfrm>
          <a:prstGeom prst="rect">
            <a:avLst/>
          </a:prstGeom>
        </p:spPr>
        <p:txBody>
          <a:bodyPr/>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12" name="Text Placeholder 4">
            <a:extLst>
              <a:ext uri="{FF2B5EF4-FFF2-40B4-BE49-F238E27FC236}">
                <a16:creationId xmlns:a16="http://schemas.microsoft.com/office/drawing/2014/main" id="{E9DB1872-B742-DB47-8D54-1CAE471D6158}"/>
              </a:ext>
            </a:extLst>
          </p:cNvPr>
          <p:cNvSpPr>
            <a:spLocks noGrp="1"/>
          </p:cNvSpPr>
          <p:nvPr>
            <p:ph type="body" sz="quarter" idx="14" hasCustomPrompt="1"/>
          </p:nvPr>
        </p:nvSpPr>
        <p:spPr>
          <a:xfrm>
            <a:off x="1954661" y="3194155"/>
            <a:ext cx="8855277"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9" name="Rectangle 8">
            <a:extLst>
              <a:ext uri="{FF2B5EF4-FFF2-40B4-BE49-F238E27FC236}">
                <a16:creationId xmlns:a16="http://schemas.microsoft.com/office/drawing/2014/main" id="{3D0A4229-FF8F-9046-994A-DF523BB38772}"/>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6A5B753B-3717-97EA-9FBC-46F61CA647C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FA25CD65-AEA4-4A70-EEE6-1024C217C17A}"/>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3673279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B7199545-5A00-9E47-B070-8E3B44DC8F57}"/>
              </a:ext>
            </a:extLst>
          </p:cNvPr>
          <p:cNvSpPr>
            <a:spLocks noGrp="1"/>
          </p:cNvSpPr>
          <p:nvPr>
            <p:ph type="body" sz="quarter" idx="12" hasCustomPrompt="1"/>
          </p:nvPr>
        </p:nvSpPr>
        <p:spPr>
          <a:xfrm>
            <a:off x="1482295" y="1920541"/>
            <a:ext cx="922741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5" y="2358704"/>
            <a:ext cx="9227410" cy="2373542"/>
          </a:xfrm>
          <a:prstGeom prst="rect">
            <a:avLst/>
          </a:prstGeom>
        </p:spPr>
        <p:txBody>
          <a:bodyPr/>
          <a:lstStyle>
            <a:lvl1pPr marL="0" marR="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a:t> </a:t>
            </a: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lvl="0"/>
            <a:endParaRPr lang="en-US" dirty="0"/>
          </a:p>
        </p:txBody>
      </p:sp>
      <p:sp>
        <p:nvSpPr>
          <p:cNvPr id="13" name="Text Placeholder 4">
            <a:extLst>
              <a:ext uri="{FF2B5EF4-FFF2-40B4-BE49-F238E27FC236}">
                <a16:creationId xmlns:a16="http://schemas.microsoft.com/office/drawing/2014/main" id="{E67B1BB2-660D-E148-A6EE-55FD142ABF71}"/>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0" name="Text Placeholder 4">
            <a:extLst>
              <a:ext uri="{FF2B5EF4-FFF2-40B4-BE49-F238E27FC236}">
                <a16:creationId xmlns:a16="http://schemas.microsoft.com/office/drawing/2014/main" id="{2739A6D5-0DEE-DA49-9CB1-48D3360FC306}"/>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D35D78C4-7EE3-B7E2-0E2B-67CA9980C975}"/>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3D8BDB6E-E454-6585-DB7B-846C32CA6225}"/>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4C008AC3-6217-FA54-905D-3F94AE47611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37506953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7" name="Text Placeholder 4">
            <a:extLst>
              <a:ext uri="{FF2B5EF4-FFF2-40B4-BE49-F238E27FC236}">
                <a16:creationId xmlns:a16="http://schemas.microsoft.com/office/drawing/2014/main" id="{ED238C3E-378B-9A4D-BC39-006D2B017B8E}"/>
              </a:ext>
            </a:extLst>
          </p:cNvPr>
          <p:cNvSpPr>
            <a:spLocks noGrp="1"/>
          </p:cNvSpPr>
          <p:nvPr>
            <p:ph type="body" sz="quarter" idx="14" hasCustomPrompt="1"/>
          </p:nvPr>
        </p:nvSpPr>
        <p:spPr>
          <a:xfrm>
            <a:off x="1482295" y="2513743"/>
            <a:ext cx="9440069"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22" name="Text Placeholder 4">
            <a:extLst>
              <a:ext uri="{FF2B5EF4-FFF2-40B4-BE49-F238E27FC236}">
                <a16:creationId xmlns:a16="http://schemas.microsoft.com/office/drawing/2014/main" id="{4DFCCEE5-FDE9-6343-AD3D-69929C473F32}"/>
              </a:ext>
            </a:extLst>
          </p:cNvPr>
          <p:cNvSpPr>
            <a:spLocks noGrp="1"/>
          </p:cNvSpPr>
          <p:nvPr>
            <p:ph type="body" sz="quarter" idx="12" hasCustomPrompt="1"/>
          </p:nvPr>
        </p:nvSpPr>
        <p:spPr>
          <a:xfrm>
            <a:off x="1482294" y="2095131"/>
            <a:ext cx="9440069"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3BA43D8B-7DAF-B848-8B71-944C89C1F0F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3" name="Text Placeholder 4">
            <a:extLst>
              <a:ext uri="{FF2B5EF4-FFF2-40B4-BE49-F238E27FC236}">
                <a16:creationId xmlns:a16="http://schemas.microsoft.com/office/drawing/2014/main" id="{BBD1B11C-9EF3-864D-A5AD-5E531D2EF37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5FFB9C9F-CA81-F85E-CC19-D6BA73ECADE1}"/>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C9BD1351-CB47-C714-9B0E-D2BF4D506BDD}"/>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97CEAAFD-21A6-58FE-BF67-563183020A7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2163820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34E9F87B-916F-C84A-BAA3-66B0FA036B8F}"/>
              </a:ext>
            </a:extLst>
          </p:cNvPr>
          <p:cNvCxnSpPr>
            <a:cxnSpLocks/>
          </p:cNvCxnSpPr>
          <p:nvPr userDrawn="1"/>
        </p:nvCxnSpPr>
        <p:spPr>
          <a:xfrm>
            <a:off x="6326377" y="2314478"/>
            <a:ext cx="0" cy="2259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4">
            <a:extLst>
              <a:ext uri="{FF2B5EF4-FFF2-40B4-BE49-F238E27FC236}">
                <a16:creationId xmlns:a16="http://schemas.microsoft.com/office/drawing/2014/main" id="{8D272A65-5E8D-9E4F-B01B-E2B4B581CA5E}"/>
              </a:ext>
            </a:extLst>
          </p:cNvPr>
          <p:cNvSpPr>
            <a:spLocks noGrp="1"/>
          </p:cNvSpPr>
          <p:nvPr>
            <p:ph type="body" sz="quarter" idx="13" hasCustomPrompt="1"/>
          </p:nvPr>
        </p:nvSpPr>
        <p:spPr>
          <a:xfrm>
            <a:off x="1482295" y="2743642"/>
            <a:ext cx="4489660" cy="1830514"/>
          </a:xfrm>
          <a:prstGeom prst="rect">
            <a:avLst/>
          </a:prstGeom>
        </p:spPr>
        <p:txBody>
          <a:bodyPr anchor="t"/>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23" name="Text Placeholder 4">
            <a:extLst>
              <a:ext uri="{FF2B5EF4-FFF2-40B4-BE49-F238E27FC236}">
                <a16:creationId xmlns:a16="http://schemas.microsoft.com/office/drawing/2014/main" id="{976561D9-84EF-F640-911A-48E5A5825EC9}"/>
              </a:ext>
            </a:extLst>
          </p:cNvPr>
          <p:cNvSpPr>
            <a:spLocks noGrp="1"/>
          </p:cNvSpPr>
          <p:nvPr>
            <p:ph type="body" sz="quarter" idx="14" hasCustomPrompt="1"/>
          </p:nvPr>
        </p:nvSpPr>
        <p:spPr>
          <a:xfrm>
            <a:off x="6677249" y="2314477"/>
            <a:ext cx="4245114" cy="2259677"/>
          </a:xfrm>
          <a:prstGeom prst="rect">
            <a:avLst/>
          </a:prstGeom>
        </p:spPr>
        <p:txBody>
          <a:bodyPr/>
          <a:lstStyle>
            <a:lvl1pPr marL="285750" marR="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marL="285750" marR="0" lvl="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dirty="0"/>
              <a:t>Bullet font &amp; style</a:t>
            </a:r>
          </a:p>
          <a:p>
            <a:pPr lvl="0"/>
            <a:endParaRPr lang="en-US" dirty="0"/>
          </a:p>
        </p:txBody>
      </p:sp>
      <p:sp>
        <p:nvSpPr>
          <p:cNvPr id="24" name="Text Placeholder 4">
            <a:extLst>
              <a:ext uri="{FF2B5EF4-FFF2-40B4-BE49-F238E27FC236}">
                <a16:creationId xmlns:a16="http://schemas.microsoft.com/office/drawing/2014/main" id="{B81FE41B-EBBD-6041-9A4C-F9A9B7F3BEE5}"/>
              </a:ext>
            </a:extLst>
          </p:cNvPr>
          <p:cNvSpPr>
            <a:spLocks noGrp="1"/>
          </p:cNvSpPr>
          <p:nvPr>
            <p:ph type="body" sz="quarter" idx="12" hasCustomPrompt="1"/>
          </p:nvPr>
        </p:nvSpPr>
        <p:spPr>
          <a:xfrm>
            <a:off x="1482295" y="2314478"/>
            <a:ext cx="448966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5" name="Text Placeholder 4">
            <a:extLst>
              <a:ext uri="{FF2B5EF4-FFF2-40B4-BE49-F238E27FC236}">
                <a16:creationId xmlns:a16="http://schemas.microsoft.com/office/drawing/2014/main" id="{A1D62A33-FB6C-D743-A9CC-BE967541A57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724D97CF-DB1F-6B4F-A197-B37FD3B9085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1" name="Rectangle 10">
            <a:extLst>
              <a:ext uri="{FF2B5EF4-FFF2-40B4-BE49-F238E27FC236}">
                <a16:creationId xmlns:a16="http://schemas.microsoft.com/office/drawing/2014/main" id="{070EE1B7-D461-EF44-CDFE-AD435E0CE69F}"/>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9CC92C76-90ED-9584-0DA9-217CD4F241C4}"/>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3" name="Picture 12" descr="Text, logo&#10;&#10;Description automatically generated with medium confidence">
            <a:extLst>
              <a:ext uri="{FF2B5EF4-FFF2-40B4-BE49-F238E27FC236}">
                <a16:creationId xmlns:a16="http://schemas.microsoft.com/office/drawing/2014/main" id="{4EBB3FB3-6F68-B815-C404-B1E6E95B3E66}"/>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9497823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E8A1558-176E-2E42-AE01-B08F9313D8B2}"/>
              </a:ext>
            </a:extLst>
          </p:cNvPr>
          <p:cNvPicPr>
            <a:picLocks noChangeAspect="1"/>
          </p:cNvPicPr>
          <p:nvPr userDrawn="1"/>
        </p:nvPicPr>
        <p:blipFill rotWithShape="1">
          <a:blip r:embed="rId2"/>
          <a:srcRect b="17209"/>
          <a:stretch/>
        </p:blipFill>
        <p:spPr>
          <a:xfrm>
            <a:off x="200215" y="6464476"/>
            <a:ext cx="1071993" cy="312345"/>
          </a:xfrm>
          <a:prstGeom prst="rect">
            <a:avLst/>
          </a:prstGeom>
        </p:spPr>
      </p:pic>
      <p:sp>
        <p:nvSpPr>
          <p:cNvPr id="5" name="Rectangle 4">
            <a:extLst>
              <a:ext uri="{FF2B5EF4-FFF2-40B4-BE49-F238E27FC236}">
                <a16:creationId xmlns:a16="http://schemas.microsoft.com/office/drawing/2014/main" id="{43A5B29B-4F8E-8386-47A1-B21CC1B1FB88}"/>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C2D5E85C-6D63-3FAC-EB1F-1CB7E90C7E53}"/>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descr="Text, logo&#10;&#10;Description automatically generated with medium confidence">
            <a:extLst>
              <a:ext uri="{FF2B5EF4-FFF2-40B4-BE49-F238E27FC236}">
                <a16:creationId xmlns:a16="http://schemas.microsoft.com/office/drawing/2014/main" id="{2F0AE2D1-FEB9-29BA-9BC1-7268C71AB389}"/>
              </a:ext>
            </a:extLst>
          </p:cNvPr>
          <p:cNvPicPr>
            <a:picLocks noChangeAspect="1"/>
          </p:cNvPicPr>
          <p:nvPr userDrawn="1"/>
        </p:nvPicPr>
        <p:blipFill>
          <a:blip r:embed="rId3"/>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7795852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12192000" cy="6858000"/>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3019933"/>
            <a:ext cx="7090687" cy="60768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THANK  YOU.</a:t>
            </a:r>
          </a:p>
        </p:txBody>
      </p:sp>
    </p:spTree>
    <p:extLst>
      <p:ext uri="{BB962C8B-B14F-4D97-AF65-F5344CB8AC3E}">
        <p14:creationId xmlns:p14="http://schemas.microsoft.com/office/powerpoint/2010/main" val="25234353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445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333333"/>
              </a:solidFill>
            </a:endParaRP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7932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827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169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07113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5044190" cy="6865949"/>
          </a:xfrm>
          <a:prstGeom prst="rect">
            <a:avLst/>
          </a:prstGeom>
          <a:solidFill>
            <a:srgbClr val="F2ED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99803" y="2883831"/>
            <a:ext cx="4527030" cy="607686"/>
          </a:xfrm>
          <a:prstGeom prst="rect">
            <a:avLst/>
          </a:prstGeom>
        </p:spPr>
        <p:txBody>
          <a:bodyPr/>
          <a:lstStyle>
            <a:lvl1pPr marL="0" indent="0" algn="l">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5" name="TextBox 4">
            <a:extLst>
              <a:ext uri="{FF2B5EF4-FFF2-40B4-BE49-F238E27FC236}">
                <a16:creationId xmlns:a16="http://schemas.microsoft.com/office/drawing/2014/main" id="{F448D0B5-4181-D043-A806-CC2429EDDAFF}"/>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a:extLst>
              <a:ext uri="{FF2B5EF4-FFF2-40B4-BE49-F238E27FC236}">
                <a16:creationId xmlns:a16="http://schemas.microsoft.com/office/drawing/2014/main" id="{C9150272-1CCA-8449-9227-24DEC0FAB4B7}"/>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728FB7E7-D90F-2348-A4AE-5B0C5AFD2BA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 Placeholder 2">
            <a:extLst>
              <a:ext uri="{FF2B5EF4-FFF2-40B4-BE49-F238E27FC236}">
                <a16:creationId xmlns:a16="http://schemas.microsoft.com/office/drawing/2014/main" id="{5BA10B5C-1A60-854F-A2BC-1DE16973237A}"/>
              </a:ext>
            </a:extLst>
          </p:cNvPr>
          <p:cNvSpPr>
            <a:spLocks noGrp="1"/>
          </p:cNvSpPr>
          <p:nvPr>
            <p:ph type="body" sz="quarter" idx="11"/>
          </p:nvPr>
        </p:nvSpPr>
        <p:spPr>
          <a:xfrm>
            <a:off x="5659438" y="958850"/>
            <a:ext cx="6048375" cy="4618038"/>
          </a:xfrm>
          <a:prstGeom prst="rect">
            <a:avLst/>
          </a:prstGeom>
        </p:spPr>
        <p:txBody>
          <a:bodyPr/>
          <a:lstStyle>
            <a:lvl1pPr>
              <a:defRPr sz="1400">
                <a:solidFill>
                  <a:srgbClr val="333333"/>
                </a:solidFill>
              </a:defRPr>
            </a:lvl1pPr>
            <a:lvl2pPr>
              <a:defRPr sz="1400">
                <a:solidFill>
                  <a:srgbClr val="333333"/>
                </a:solidFill>
              </a:defRPr>
            </a:lvl2pPr>
            <a:lvl3pPr>
              <a:defRPr sz="1400">
                <a:solidFill>
                  <a:srgbClr val="333333"/>
                </a:solidFill>
              </a:defRPr>
            </a:lvl3pPr>
            <a:lvl4pPr>
              <a:defRPr sz="1400">
                <a:solidFill>
                  <a:srgbClr val="333333"/>
                </a:solidFill>
              </a:defRPr>
            </a:lvl4pPr>
            <a:lvl5pPr>
              <a:defRPr sz="1400">
                <a:solidFill>
                  <a:srgbClr val="33333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descr="Text, logo&#10;&#10;Description automatically generated with medium confidence">
            <a:extLst>
              <a:ext uri="{FF2B5EF4-FFF2-40B4-BE49-F238E27FC236}">
                <a16:creationId xmlns:a16="http://schemas.microsoft.com/office/drawing/2014/main" id="{7D161221-D47B-B4B2-CF3F-A4ED4C56F533}"/>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3784594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4C23AD14-46E2-1D4B-8A4B-409625035B3A}"/>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529DEE64-287E-6645-B445-4B56A0B3EB9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4" y="1787345"/>
            <a:ext cx="9440069" cy="1235091"/>
          </a:xfrm>
          <a:prstGeom prst="rect">
            <a:avLst/>
          </a:prstGeom>
        </p:spPr>
        <p:txBody>
          <a:bodyPr/>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12" name="Text Placeholder 4">
            <a:extLst>
              <a:ext uri="{FF2B5EF4-FFF2-40B4-BE49-F238E27FC236}">
                <a16:creationId xmlns:a16="http://schemas.microsoft.com/office/drawing/2014/main" id="{E9DB1872-B742-DB47-8D54-1CAE471D6158}"/>
              </a:ext>
            </a:extLst>
          </p:cNvPr>
          <p:cNvSpPr>
            <a:spLocks noGrp="1"/>
          </p:cNvSpPr>
          <p:nvPr>
            <p:ph type="body" sz="quarter" idx="14" hasCustomPrompt="1"/>
          </p:nvPr>
        </p:nvSpPr>
        <p:spPr>
          <a:xfrm>
            <a:off x="1954661" y="3194155"/>
            <a:ext cx="8855277"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9" name="Rectangle 8">
            <a:extLst>
              <a:ext uri="{FF2B5EF4-FFF2-40B4-BE49-F238E27FC236}">
                <a16:creationId xmlns:a16="http://schemas.microsoft.com/office/drawing/2014/main" id="{3D0A4229-FF8F-9046-994A-DF523BB38772}"/>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6A5B753B-3717-97EA-9FBC-46F61CA647C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FA25CD65-AEA4-4A70-EEE6-1024C217C17A}"/>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1093059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B7199545-5A00-9E47-B070-8E3B44DC8F57}"/>
              </a:ext>
            </a:extLst>
          </p:cNvPr>
          <p:cNvSpPr>
            <a:spLocks noGrp="1"/>
          </p:cNvSpPr>
          <p:nvPr>
            <p:ph type="body" sz="quarter" idx="12" hasCustomPrompt="1"/>
          </p:nvPr>
        </p:nvSpPr>
        <p:spPr>
          <a:xfrm>
            <a:off x="1482295" y="1920541"/>
            <a:ext cx="922741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5" y="2358704"/>
            <a:ext cx="9227410" cy="2373542"/>
          </a:xfrm>
          <a:prstGeom prst="rect">
            <a:avLst/>
          </a:prstGeom>
        </p:spPr>
        <p:txBody>
          <a:bodyPr/>
          <a:lstStyle>
            <a:lvl1pPr marL="0" marR="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a:t> </a:t>
            </a: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lvl="0"/>
            <a:endParaRPr lang="en-US" dirty="0"/>
          </a:p>
        </p:txBody>
      </p:sp>
      <p:sp>
        <p:nvSpPr>
          <p:cNvPr id="13" name="Text Placeholder 4">
            <a:extLst>
              <a:ext uri="{FF2B5EF4-FFF2-40B4-BE49-F238E27FC236}">
                <a16:creationId xmlns:a16="http://schemas.microsoft.com/office/drawing/2014/main" id="{E67B1BB2-660D-E148-A6EE-55FD142ABF71}"/>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0" name="Text Placeholder 4">
            <a:extLst>
              <a:ext uri="{FF2B5EF4-FFF2-40B4-BE49-F238E27FC236}">
                <a16:creationId xmlns:a16="http://schemas.microsoft.com/office/drawing/2014/main" id="{2739A6D5-0DEE-DA49-9CB1-48D3360FC306}"/>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D35D78C4-7EE3-B7E2-0E2B-67CA9980C975}"/>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3D8BDB6E-E454-6585-DB7B-846C32CA6225}"/>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4C008AC3-6217-FA54-905D-3F94AE47611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4072820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7" name="Text Placeholder 4">
            <a:extLst>
              <a:ext uri="{FF2B5EF4-FFF2-40B4-BE49-F238E27FC236}">
                <a16:creationId xmlns:a16="http://schemas.microsoft.com/office/drawing/2014/main" id="{ED238C3E-378B-9A4D-BC39-006D2B017B8E}"/>
              </a:ext>
            </a:extLst>
          </p:cNvPr>
          <p:cNvSpPr>
            <a:spLocks noGrp="1"/>
          </p:cNvSpPr>
          <p:nvPr>
            <p:ph type="body" sz="quarter" idx="14" hasCustomPrompt="1"/>
          </p:nvPr>
        </p:nvSpPr>
        <p:spPr>
          <a:xfrm>
            <a:off x="1482295" y="2513743"/>
            <a:ext cx="9440069"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22" name="Text Placeholder 4">
            <a:extLst>
              <a:ext uri="{FF2B5EF4-FFF2-40B4-BE49-F238E27FC236}">
                <a16:creationId xmlns:a16="http://schemas.microsoft.com/office/drawing/2014/main" id="{4DFCCEE5-FDE9-6343-AD3D-69929C473F32}"/>
              </a:ext>
            </a:extLst>
          </p:cNvPr>
          <p:cNvSpPr>
            <a:spLocks noGrp="1"/>
          </p:cNvSpPr>
          <p:nvPr>
            <p:ph type="body" sz="quarter" idx="12" hasCustomPrompt="1"/>
          </p:nvPr>
        </p:nvSpPr>
        <p:spPr>
          <a:xfrm>
            <a:off x="1482294" y="2095131"/>
            <a:ext cx="9440069"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3BA43D8B-7DAF-B848-8B71-944C89C1F0F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3" name="Text Placeholder 4">
            <a:extLst>
              <a:ext uri="{FF2B5EF4-FFF2-40B4-BE49-F238E27FC236}">
                <a16:creationId xmlns:a16="http://schemas.microsoft.com/office/drawing/2014/main" id="{BBD1B11C-9EF3-864D-A5AD-5E531D2EF37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5FFB9C9F-CA81-F85E-CC19-D6BA73ECADE1}"/>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C9BD1351-CB47-C714-9B0E-D2BF4D506BDD}"/>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97CEAAFD-21A6-58FE-BF67-563183020A7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1253695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1275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351822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55D0F34-5A8A-4237-9F79-75F6B4350D8D}"/>
              </a:ext>
            </a:extLst>
          </p:cNvPr>
          <p:cNvSpPr txBox="1">
            <a:spLocks/>
          </p:cNvSpPr>
          <p:nvPr/>
        </p:nvSpPr>
        <p:spPr>
          <a:xfrm>
            <a:off x="874643" y="1051501"/>
            <a:ext cx="10356574" cy="833378"/>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rPr>
              <a:t>Secondary School Teacher Perspectives on Strategies Used to Re-Engage Students in the Post-COVID Classroom</a:t>
            </a:r>
            <a:endParaRPr lang="en-US" dirty="0">
              <a:solidFill>
                <a:schemeClr val="bg1"/>
              </a:solidFill>
            </a:endParaRPr>
          </a:p>
        </p:txBody>
      </p:sp>
      <p:sp>
        <p:nvSpPr>
          <p:cNvPr id="5" name="Subtitle 2">
            <a:extLst>
              <a:ext uri="{FF2B5EF4-FFF2-40B4-BE49-F238E27FC236}">
                <a16:creationId xmlns:a16="http://schemas.microsoft.com/office/drawing/2014/main" id="{7FA28609-0567-4BCD-B4B6-84863B70E0F6}"/>
              </a:ext>
            </a:extLst>
          </p:cNvPr>
          <p:cNvSpPr txBox="1">
            <a:spLocks/>
          </p:cNvSpPr>
          <p:nvPr/>
        </p:nvSpPr>
        <p:spPr>
          <a:xfrm>
            <a:off x="4245989" y="2780337"/>
            <a:ext cx="8288498" cy="2192785"/>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solidFill>
                  <a:schemeClr val="bg1"/>
                </a:solidFill>
              </a:rPr>
              <a:t>Sarah Graf</a:t>
            </a:r>
          </a:p>
          <a:p>
            <a:r>
              <a:rPr lang="en-US" dirty="0">
                <a:solidFill>
                  <a:schemeClr val="bg1"/>
                </a:solidFill>
              </a:rPr>
              <a:t>National University</a:t>
            </a:r>
          </a:p>
          <a:p>
            <a:endParaRPr lang="en-US" dirty="0">
              <a:solidFill>
                <a:schemeClr val="bg1"/>
              </a:solidFill>
            </a:endParaRPr>
          </a:p>
          <a:p>
            <a:r>
              <a:rPr lang="en-US" dirty="0">
                <a:solidFill>
                  <a:schemeClr val="bg1"/>
                </a:solidFill>
              </a:rPr>
              <a:t>Dissertation Chair: Dr. John Harrison</a:t>
            </a:r>
          </a:p>
          <a:p>
            <a:r>
              <a:rPr lang="en-US" dirty="0">
                <a:solidFill>
                  <a:schemeClr val="bg1"/>
                </a:solidFill>
              </a:rPr>
              <a:t>Subject Matter Expert: Dr. Cristie McClendon</a:t>
            </a:r>
          </a:p>
          <a:p>
            <a:r>
              <a:rPr lang="en-US" dirty="0">
                <a:solidFill>
                  <a:schemeClr val="bg1"/>
                </a:solidFill>
              </a:rPr>
              <a:t>Academic Reader: Dr. Melanie Shaw</a:t>
            </a:r>
          </a:p>
        </p:txBody>
      </p:sp>
    </p:spTree>
    <p:extLst>
      <p:ext uri="{BB962C8B-B14F-4D97-AF65-F5344CB8AC3E}">
        <p14:creationId xmlns:p14="http://schemas.microsoft.com/office/powerpoint/2010/main" val="136459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C8086-4813-1ED5-CA98-5F7050EFF99B}"/>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FD1E21A6-5140-5210-11D6-026082F2843E}"/>
              </a:ext>
            </a:extLst>
          </p:cNvPr>
          <p:cNvSpPr txBox="1"/>
          <p:nvPr/>
        </p:nvSpPr>
        <p:spPr>
          <a:xfrm>
            <a:off x="675861" y="616226"/>
            <a:ext cx="10774017" cy="5632311"/>
          </a:xfrm>
          <a:prstGeom prst="rect">
            <a:avLst/>
          </a:prstGeom>
          <a:noFill/>
        </p:spPr>
        <p:txBody>
          <a:bodyPr wrap="square" rtlCol="0">
            <a:spAutoFit/>
          </a:bodyPr>
          <a:lstStyle/>
          <a:p>
            <a:r>
              <a:rPr lang="en-US" sz="3600" b="1" i="1" dirty="0"/>
              <a:t>Role of Student Engagement on Academic Outcomes</a:t>
            </a:r>
          </a:p>
          <a:p>
            <a:pPr lvl="1"/>
            <a:r>
              <a:rPr lang="en-US" sz="3600" b="1" i="1" dirty="0"/>
              <a:t>		</a:t>
            </a:r>
            <a:r>
              <a:rPr lang="en-US" sz="3600" dirty="0"/>
              <a:t>Martin &amp; Dowson studied how engagement 		fosters a 	positive learning environment, 			which can lead to improved academic 				outcomes </a:t>
            </a:r>
          </a:p>
          <a:p>
            <a:pPr lvl="1"/>
            <a:endParaRPr lang="en-US" sz="3600" b="1" i="1" dirty="0"/>
          </a:p>
          <a:p>
            <a:pPr lvl="1"/>
            <a:r>
              <a:rPr lang="en-US" sz="3600" b="1" i="1" dirty="0"/>
              <a:t>		</a:t>
            </a:r>
            <a:r>
              <a:rPr lang="en-US" sz="3600" dirty="0"/>
              <a:t>Anderson et al., studied students who were 			engaged as being more inclined to persist in 		their education by attending classes regularly 		and staying in school </a:t>
            </a:r>
            <a:endParaRPr lang="en-US" sz="3600" b="1" i="1" dirty="0"/>
          </a:p>
        </p:txBody>
      </p:sp>
    </p:spTree>
    <p:extLst>
      <p:ext uri="{BB962C8B-B14F-4D97-AF65-F5344CB8AC3E}">
        <p14:creationId xmlns:p14="http://schemas.microsoft.com/office/powerpoint/2010/main" val="16099990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BA490D-22F3-8B54-0DA2-761F5A8E9505}"/>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5674B477-3A0F-8D1B-CC4E-BEC88D7D8211}"/>
              </a:ext>
            </a:extLst>
          </p:cNvPr>
          <p:cNvSpPr txBox="1"/>
          <p:nvPr/>
        </p:nvSpPr>
        <p:spPr>
          <a:xfrm>
            <a:off x="675861" y="616226"/>
            <a:ext cx="10774017" cy="5078313"/>
          </a:xfrm>
          <a:prstGeom prst="rect">
            <a:avLst/>
          </a:prstGeom>
          <a:noFill/>
        </p:spPr>
        <p:txBody>
          <a:bodyPr wrap="square" rtlCol="0">
            <a:spAutoFit/>
          </a:bodyPr>
          <a:lstStyle/>
          <a:p>
            <a:r>
              <a:rPr lang="en-US" sz="3600" b="1" i="1" dirty="0"/>
              <a:t>Strategies Being Used to Re-Engage Students</a:t>
            </a:r>
          </a:p>
          <a:p>
            <a:pPr lvl="1"/>
            <a:r>
              <a:rPr lang="en-US" sz="3600" b="1" i="1" dirty="0"/>
              <a:t>		</a:t>
            </a:r>
            <a:r>
              <a:rPr lang="en-US" sz="3600" dirty="0" err="1"/>
              <a:t>Dochy</a:t>
            </a:r>
            <a:r>
              <a:rPr lang="en-US" sz="3600" dirty="0"/>
              <a:t> et al., studied how the use of </a:t>
            </a:r>
            <a:r>
              <a:rPr lang="en-US" sz="3600"/>
              <a:t>digital 			technologies </a:t>
            </a:r>
            <a:r>
              <a:rPr lang="en-US" sz="3600" dirty="0"/>
              <a:t>and online </a:t>
            </a:r>
            <a:r>
              <a:rPr lang="en-US" sz="3600"/>
              <a:t>platforms offer 			flexibility </a:t>
            </a:r>
            <a:r>
              <a:rPr lang="en-US" sz="3600" dirty="0"/>
              <a:t>and </a:t>
            </a:r>
            <a:r>
              <a:rPr lang="en-US" sz="3600"/>
              <a:t>accessibility </a:t>
            </a:r>
          </a:p>
          <a:p>
            <a:pPr lvl="1"/>
            <a:endParaRPr lang="en-US" sz="3600" b="1" i="1" dirty="0"/>
          </a:p>
          <a:p>
            <a:pPr lvl="1"/>
            <a:r>
              <a:rPr lang="en-US" sz="3600" b="1" i="1" dirty="0"/>
              <a:t>		</a:t>
            </a:r>
            <a:r>
              <a:rPr lang="en-US" sz="3600" dirty="0"/>
              <a:t>Anderson et al., studied students who were 			engaged as being more inclined to persist in 		their education by attending classes regularly 		and staying in school </a:t>
            </a:r>
            <a:endParaRPr lang="en-US" sz="3600" b="1" i="1" dirty="0"/>
          </a:p>
        </p:txBody>
      </p:sp>
    </p:spTree>
    <p:extLst>
      <p:ext uri="{BB962C8B-B14F-4D97-AF65-F5344CB8AC3E}">
        <p14:creationId xmlns:p14="http://schemas.microsoft.com/office/powerpoint/2010/main" val="2575093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FFB657A-3C0B-4922-8CD2-76BD3F421BA9}"/>
              </a:ext>
            </a:extLst>
          </p:cNvPr>
          <p:cNvSpPr txBox="1"/>
          <p:nvPr/>
        </p:nvSpPr>
        <p:spPr>
          <a:xfrm>
            <a:off x="621613" y="494040"/>
            <a:ext cx="11166433" cy="630942"/>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RESEARCH METHODOLOGY &amp; DESIGN</a:t>
            </a:r>
          </a:p>
        </p:txBody>
      </p:sp>
      <p:sp>
        <p:nvSpPr>
          <p:cNvPr id="3" name="Text Placeholder 2">
            <a:extLst>
              <a:ext uri="{FF2B5EF4-FFF2-40B4-BE49-F238E27FC236}">
                <a16:creationId xmlns:a16="http://schemas.microsoft.com/office/drawing/2014/main" id="{92787CB5-C598-4775-9A51-E7609A884547}"/>
              </a:ext>
            </a:extLst>
          </p:cNvPr>
          <p:cNvSpPr txBox="1">
            <a:spLocks/>
          </p:cNvSpPr>
          <p:nvPr/>
        </p:nvSpPr>
        <p:spPr>
          <a:xfrm>
            <a:off x="621613" y="1273026"/>
            <a:ext cx="11166433" cy="4979795"/>
          </a:xfrm>
          <a:prstGeom prst="rect">
            <a:avLst/>
          </a:prstGeom>
        </p:spPr>
        <p:txBody>
          <a:bodyPr vert="horz" lIns="91440" tIns="45720" rIns="91440" bIns="45720" rtlCol="0">
            <a:normAutofit fontScale="700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5700" b="1" dirty="0"/>
              <a:t>Qualitative Research Methodology</a:t>
            </a:r>
          </a:p>
          <a:p>
            <a:pPr>
              <a:buFont typeface="Wingdings" panose="05000000000000000000" pitchFamily="2" charset="2"/>
              <a:buChar char="Ø"/>
            </a:pPr>
            <a:r>
              <a:rPr lang="en-US" sz="4700" dirty="0"/>
              <a:t>  	Explores and provides insights into real-world problems                                                                                           </a:t>
            </a:r>
          </a:p>
          <a:p>
            <a:pPr marL="342900" lvl="1" indent="0">
              <a:buNone/>
            </a:pPr>
            <a:endParaRPr lang="en-US" sz="5700" dirty="0"/>
          </a:p>
          <a:p>
            <a:pPr marL="0" indent="0">
              <a:buNone/>
            </a:pPr>
            <a:r>
              <a:rPr lang="en-US" sz="5700" b="1" dirty="0"/>
              <a:t>Descriptive Research Design </a:t>
            </a:r>
          </a:p>
          <a:p>
            <a:pPr>
              <a:buFont typeface="Wingdings" panose="05000000000000000000" pitchFamily="2" charset="2"/>
              <a:buChar char="Ø"/>
            </a:pPr>
            <a:r>
              <a:rPr lang="en-US" sz="4700" b="1" dirty="0"/>
              <a:t>		P</a:t>
            </a:r>
            <a:r>
              <a:rPr lang="en-US" sz="4700" dirty="0"/>
              <a:t>rovide a comprehensive and detailed account of the 				current state of affairs</a:t>
            </a:r>
            <a:endParaRPr lang="en-US" sz="4700" b="1" dirty="0"/>
          </a:p>
          <a:p>
            <a:pPr marL="342900" lvl="1" indent="0">
              <a:buNone/>
            </a:pPr>
            <a:endParaRPr lang="en-US" b="1" dirty="0"/>
          </a:p>
          <a:p>
            <a:pPr marL="457200" indent="-457200"/>
            <a:endParaRPr lang="en-US" dirty="0"/>
          </a:p>
          <a:p>
            <a:pPr marL="457200" indent="-457200"/>
            <a:endParaRPr lang="en-US" dirty="0"/>
          </a:p>
          <a:p>
            <a:pPr marL="633413" lvl="2" indent="0">
              <a:buNone/>
            </a:pPr>
            <a:r>
              <a:rPr lang="en-US" dirty="0"/>
              <a:t> </a:t>
            </a:r>
            <a:r>
              <a:rPr lang="en-US" sz="2000" dirty="0"/>
              <a:t> </a:t>
            </a:r>
          </a:p>
        </p:txBody>
      </p:sp>
    </p:spTree>
    <p:extLst>
      <p:ext uri="{BB962C8B-B14F-4D97-AF65-F5344CB8AC3E}">
        <p14:creationId xmlns:p14="http://schemas.microsoft.com/office/powerpoint/2010/main" val="2365958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2711678-2EF6-4623-82A0-B1BFC0890895}"/>
              </a:ext>
            </a:extLst>
          </p:cNvPr>
          <p:cNvSpPr txBox="1"/>
          <p:nvPr/>
        </p:nvSpPr>
        <p:spPr>
          <a:xfrm>
            <a:off x="621614" y="494040"/>
            <a:ext cx="11166433" cy="630942"/>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POPULATION &amp; SAMPLE</a:t>
            </a:r>
          </a:p>
        </p:txBody>
      </p:sp>
      <p:sp>
        <p:nvSpPr>
          <p:cNvPr id="3" name="Text Placeholder 2">
            <a:extLst>
              <a:ext uri="{FF2B5EF4-FFF2-40B4-BE49-F238E27FC236}">
                <a16:creationId xmlns:a16="http://schemas.microsoft.com/office/drawing/2014/main" id="{94ED5D32-6DD5-454C-B2C6-4CF765A34525}"/>
              </a:ext>
            </a:extLst>
          </p:cNvPr>
          <p:cNvSpPr txBox="1">
            <a:spLocks/>
          </p:cNvSpPr>
          <p:nvPr/>
        </p:nvSpPr>
        <p:spPr>
          <a:xfrm>
            <a:off x="621614" y="1251717"/>
            <a:ext cx="11166433" cy="4894954"/>
          </a:xfrm>
          <a:prstGeom prst="rect">
            <a:avLst/>
          </a:prstGeom>
        </p:spPr>
        <p:txBody>
          <a:bodyPr vert="horz" lIns="91440" tIns="45720" rIns="91440" bIns="45720" rtlCol="0">
            <a:no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4400" dirty="0"/>
              <a:t>Public high school teachers who taught during and after COVID</a:t>
            </a:r>
          </a:p>
          <a:p>
            <a:pPr marL="457200" indent="-457200"/>
            <a:r>
              <a:rPr lang="en-US" sz="4400" dirty="0"/>
              <a:t>Sample - 96 teachers from one public high school answered the questionnaire</a:t>
            </a:r>
          </a:p>
          <a:p>
            <a:pPr marL="457200" indent="-457200"/>
            <a:r>
              <a:rPr lang="en-US" sz="4400" dirty="0"/>
              <a:t> 10 participated in an individual, </a:t>
            </a:r>
            <a:r>
              <a:rPr lang="en-US" sz="4400" dirty="0" err="1"/>
              <a:t>semistructured</a:t>
            </a:r>
            <a:r>
              <a:rPr lang="en-US" sz="4400" dirty="0"/>
              <a:t> interview</a:t>
            </a:r>
          </a:p>
          <a:p>
            <a:pPr marL="685800" lvl="2" indent="0">
              <a:buNone/>
            </a:pPr>
            <a:endParaRPr lang="en-US" sz="2400" kern="1200" dirty="0">
              <a:solidFill>
                <a:schemeClr val="dk1"/>
              </a:solidFill>
            </a:endParaRPr>
          </a:p>
        </p:txBody>
      </p:sp>
    </p:spTree>
    <p:extLst>
      <p:ext uri="{BB962C8B-B14F-4D97-AF65-F5344CB8AC3E}">
        <p14:creationId xmlns:p14="http://schemas.microsoft.com/office/powerpoint/2010/main" val="37735635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DD3157-830E-496A-AADA-009628BB5BB0}"/>
              </a:ext>
            </a:extLst>
          </p:cNvPr>
          <p:cNvSpPr txBox="1"/>
          <p:nvPr/>
        </p:nvSpPr>
        <p:spPr>
          <a:xfrm>
            <a:off x="512783" y="494040"/>
            <a:ext cx="11166433" cy="630942"/>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MATERIALS &amp; INSTRUMENTATION</a:t>
            </a:r>
          </a:p>
        </p:txBody>
      </p:sp>
      <p:sp>
        <p:nvSpPr>
          <p:cNvPr id="3" name="Text Placeholder 2">
            <a:extLst>
              <a:ext uri="{FF2B5EF4-FFF2-40B4-BE49-F238E27FC236}">
                <a16:creationId xmlns:a16="http://schemas.microsoft.com/office/drawing/2014/main" id="{D9D3B57C-0D85-415A-A156-247F10BD3F2F}"/>
              </a:ext>
            </a:extLst>
          </p:cNvPr>
          <p:cNvSpPr txBox="1">
            <a:spLocks/>
          </p:cNvSpPr>
          <p:nvPr/>
        </p:nvSpPr>
        <p:spPr>
          <a:xfrm>
            <a:off x="621614" y="1222345"/>
            <a:ext cx="11035230"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ctr"/>
            <a:r>
              <a:rPr lang="en-US" sz="4400" dirty="0"/>
              <a:t>Open-ended questionnaire  </a:t>
            </a:r>
          </a:p>
          <a:p>
            <a:pPr marL="457200" indent="-457200" algn="ctr"/>
            <a:r>
              <a:rPr lang="en-US" sz="4400" dirty="0"/>
              <a:t>Semi structured interviews</a:t>
            </a:r>
          </a:p>
          <a:p>
            <a:pPr marL="0" indent="0">
              <a:buNone/>
            </a:pPr>
            <a:endParaRPr lang="en-US" dirty="0"/>
          </a:p>
          <a:p>
            <a:pPr marL="0" indent="0">
              <a:buNone/>
            </a:pPr>
            <a:endParaRPr lang="en-US" dirty="0"/>
          </a:p>
          <a:p>
            <a:pPr marL="457200" indent="-457200"/>
            <a:r>
              <a:rPr lang="en-US" dirty="0"/>
              <a:t>Given through Gmail and Google Forms</a:t>
            </a:r>
          </a:p>
        </p:txBody>
      </p:sp>
    </p:spTree>
    <p:extLst>
      <p:ext uri="{BB962C8B-B14F-4D97-AF65-F5344CB8AC3E}">
        <p14:creationId xmlns:p14="http://schemas.microsoft.com/office/powerpoint/2010/main" val="30765985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C39FF2-D950-4FF9-98AC-B539C537C570}"/>
              </a:ext>
            </a:extLst>
          </p:cNvPr>
          <p:cNvSpPr txBox="1"/>
          <p:nvPr/>
        </p:nvSpPr>
        <p:spPr>
          <a:xfrm>
            <a:off x="621614" y="494040"/>
            <a:ext cx="11166433" cy="630942"/>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STUDY PROCEDURES</a:t>
            </a:r>
          </a:p>
        </p:txBody>
      </p:sp>
      <p:sp>
        <p:nvSpPr>
          <p:cNvPr id="3" name="Text Placeholder 2">
            <a:extLst>
              <a:ext uri="{FF2B5EF4-FFF2-40B4-BE49-F238E27FC236}">
                <a16:creationId xmlns:a16="http://schemas.microsoft.com/office/drawing/2014/main" id="{34F60F94-39E3-472E-8251-95A28C6980E9}"/>
              </a:ext>
            </a:extLst>
          </p:cNvPr>
          <p:cNvSpPr txBox="1">
            <a:spLocks/>
          </p:cNvSpPr>
          <p:nvPr/>
        </p:nvSpPr>
        <p:spPr>
          <a:xfrm>
            <a:off x="621614" y="1222345"/>
            <a:ext cx="11166433"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kumimoji="0" lang="en-US" b="0" i="0" u="none" strike="noStrike" kern="1200" cap="none" spc="0" normalizeH="0" baseline="0" noProof="0" dirty="0">
                <a:ln>
                  <a:noFill/>
                </a:ln>
                <a:solidFill>
                  <a:sysClr val="windowText" lastClr="000000">
                    <a:lumMod val="85000"/>
                    <a:lumOff val="15000"/>
                  </a:sysClr>
                </a:solidFill>
                <a:effectLst/>
                <a:uLnTx/>
                <a:uFillTx/>
                <a:ea typeface="+mn-ea"/>
                <a:cs typeface="+mn-cs"/>
              </a:rPr>
              <a:t>IRB Approval</a:t>
            </a:r>
          </a:p>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lang="en-US" dirty="0">
                <a:solidFill>
                  <a:sysClr val="windowText" lastClr="000000">
                    <a:lumMod val="85000"/>
                    <a:lumOff val="15000"/>
                  </a:sysClr>
                </a:solidFill>
              </a:rPr>
              <a:t>District and Principal Approval</a:t>
            </a:r>
          </a:p>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kumimoji="0" lang="en-US" b="0" i="0" u="none" strike="noStrike" kern="1200" cap="none" spc="0" normalizeH="0" baseline="0" noProof="0" dirty="0">
                <a:ln>
                  <a:noFill/>
                </a:ln>
                <a:solidFill>
                  <a:sysClr val="windowText" lastClr="000000">
                    <a:lumMod val="85000"/>
                    <a:lumOff val="15000"/>
                  </a:sysClr>
                </a:solidFill>
                <a:effectLst/>
                <a:uLnTx/>
                <a:uFillTx/>
                <a:ea typeface="+mn-ea"/>
                <a:cs typeface="+mn-cs"/>
              </a:rPr>
              <a:t>Recruiting Email</a:t>
            </a:r>
          </a:p>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lang="en-US" dirty="0">
                <a:solidFill>
                  <a:sysClr val="windowText" lastClr="000000">
                    <a:lumMod val="85000"/>
                    <a:lumOff val="15000"/>
                  </a:sysClr>
                </a:solidFill>
              </a:rPr>
              <a:t>Randomly selected and invited 12 participants to interview</a:t>
            </a:r>
          </a:p>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kumimoji="0" lang="en-US" b="0" i="0" u="none" strike="noStrike" kern="1200" cap="none" spc="0" normalizeH="0" baseline="0" noProof="0" dirty="0">
                <a:ln>
                  <a:noFill/>
                </a:ln>
                <a:solidFill>
                  <a:sysClr val="windowText" lastClr="000000">
                    <a:lumMod val="85000"/>
                    <a:lumOff val="15000"/>
                  </a:sysClr>
                </a:solidFill>
                <a:effectLst/>
                <a:uLnTx/>
                <a:uFillTx/>
                <a:ea typeface="+mn-ea"/>
                <a:cs typeface="+mn-cs"/>
              </a:rPr>
              <a:t>2 Declined</a:t>
            </a:r>
          </a:p>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lang="en-US" dirty="0">
                <a:solidFill>
                  <a:sysClr val="windowText" lastClr="000000">
                    <a:lumMod val="85000"/>
                    <a:lumOff val="15000"/>
                  </a:sysClr>
                </a:solidFill>
              </a:rPr>
              <a:t>45 minute one –to – one interviews</a:t>
            </a:r>
          </a:p>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endParaRPr kumimoji="0" lang="en-US" sz="2800" b="0" i="0" u="none" strike="noStrike" kern="1200" cap="none" spc="0" normalizeH="0" baseline="0" noProof="0" dirty="0">
              <a:ln>
                <a:noFill/>
              </a:ln>
              <a:solidFill>
                <a:sysClr val="windowText" lastClr="000000">
                  <a:lumMod val="85000"/>
                  <a:lumOff val="15000"/>
                </a:sysClr>
              </a:solidFill>
              <a:effectLst/>
              <a:uLnTx/>
              <a:uFillTx/>
              <a:ea typeface="+mn-ea"/>
              <a:cs typeface="+mn-cs"/>
            </a:endParaRPr>
          </a:p>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endParaRPr kumimoji="0" lang="en-US" sz="2400" b="0" i="0" u="none" strike="noStrike" kern="1200" cap="none" spc="0" normalizeH="0" baseline="0" noProof="0" dirty="0">
              <a:ln>
                <a:noFill/>
              </a:ln>
              <a:solidFill>
                <a:sysClr val="windowText" lastClr="000000">
                  <a:lumMod val="85000"/>
                  <a:lumOff val="15000"/>
                </a:sysClr>
              </a:solidFill>
              <a:effectLst/>
              <a:uLnTx/>
              <a:uFillTx/>
              <a:ea typeface="+mn-ea"/>
              <a:cs typeface="+mn-cs"/>
            </a:endParaRPr>
          </a:p>
        </p:txBody>
      </p:sp>
    </p:spTree>
    <p:extLst>
      <p:ext uri="{BB962C8B-B14F-4D97-AF65-F5344CB8AC3E}">
        <p14:creationId xmlns:p14="http://schemas.microsoft.com/office/powerpoint/2010/main" val="3213939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C517E5-D24A-41BB-938F-6A370D5487BD}"/>
              </a:ext>
            </a:extLst>
          </p:cNvPr>
          <p:cNvSpPr txBox="1"/>
          <p:nvPr/>
        </p:nvSpPr>
        <p:spPr>
          <a:xfrm>
            <a:off x="621614" y="494040"/>
            <a:ext cx="11166433" cy="630942"/>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DATA ANALYSIS</a:t>
            </a:r>
          </a:p>
        </p:txBody>
      </p:sp>
      <p:sp>
        <p:nvSpPr>
          <p:cNvPr id="3" name="Text Placeholder 2">
            <a:extLst>
              <a:ext uri="{FF2B5EF4-FFF2-40B4-BE49-F238E27FC236}">
                <a16:creationId xmlns:a16="http://schemas.microsoft.com/office/drawing/2014/main" id="{86EB2F66-5B98-4A6C-B8AA-E0884F6B3891}"/>
              </a:ext>
            </a:extLst>
          </p:cNvPr>
          <p:cNvSpPr txBox="1">
            <a:spLocks/>
          </p:cNvSpPr>
          <p:nvPr/>
        </p:nvSpPr>
        <p:spPr>
          <a:xfrm>
            <a:off x="443342" y="1251718"/>
            <a:ext cx="11161298" cy="4894953"/>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L="228600" marR="0" lvl="0" indent="-76200" algn="l" rtl="0">
              <a:lnSpc>
                <a:spcPct val="100000"/>
              </a:lnSpc>
              <a:spcBef>
                <a:spcPts val="480"/>
              </a:spcBef>
              <a:spcAft>
                <a:spcPts val="0"/>
              </a:spcAft>
              <a:buClr>
                <a:srgbClr val="262626"/>
              </a:buClr>
              <a:buSzPct val="100000"/>
              <a:buFont typeface="Noto Sans Symbols"/>
              <a:buChar char="▪"/>
              <a:defRPr sz="2400" b="0" i="0" u="none" strike="noStrike" cap="none">
                <a:solidFill>
                  <a:srgbClr val="262626"/>
                </a:solidFill>
                <a:latin typeface="Calibri"/>
                <a:ea typeface="Calibri"/>
                <a:cs typeface="Calibri"/>
                <a:sym typeface="Calibri"/>
              </a:defRPr>
            </a:lvl1pPr>
            <a:lvl2pPr marL="571500" marR="0" lvl="1" indent="-165100" algn="l" rtl="0">
              <a:lnSpc>
                <a:spcPct val="100000"/>
              </a:lnSpc>
              <a:spcBef>
                <a:spcPts val="400"/>
              </a:spcBef>
              <a:spcAft>
                <a:spcPts val="0"/>
              </a:spcAft>
              <a:buClr>
                <a:srgbClr val="262626"/>
              </a:buClr>
              <a:buSzPct val="100000"/>
              <a:buFont typeface="Noto Sans Symbols"/>
              <a:buChar char="→"/>
              <a:defRPr sz="2000" b="0" i="0" u="none" strike="noStrike" cap="none">
                <a:solidFill>
                  <a:srgbClr val="262626"/>
                </a:solidFill>
                <a:latin typeface="Calibri"/>
                <a:ea typeface="Calibri"/>
                <a:cs typeface="Calibri"/>
                <a:sym typeface="Calibri"/>
              </a:defRPr>
            </a:lvl2pPr>
            <a:lvl3pPr marL="862013" marR="0" lvl="2" indent="-61912" algn="l" rtl="0">
              <a:lnSpc>
                <a:spcPct val="100000"/>
              </a:lnSpc>
              <a:spcBef>
                <a:spcPts val="360"/>
              </a:spcBef>
              <a:spcAft>
                <a:spcPts val="0"/>
              </a:spcAft>
              <a:buClr>
                <a:srgbClr val="262626"/>
              </a:buClr>
              <a:buSzPct val="100000"/>
              <a:buFont typeface="Calibri"/>
              <a:buChar char="▪"/>
              <a:defRPr sz="1800" b="0" i="0" u="none" strike="noStrike" cap="none">
                <a:solidFill>
                  <a:srgbClr val="262626"/>
                </a:solidFill>
                <a:latin typeface="Calibri"/>
                <a:ea typeface="Calibri"/>
                <a:cs typeface="Calibri"/>
                <a:sym typeface="Calibri"/>
              </a:defRPr>
            </a:lvl3pPr>
            <a:lvl4pPr marL="1204913" marR="0" lvl="3" indent="-138112" algn="l" rtl="0">
              <a:lnSpc>
                <a:spcPct val="100000"/>
              </a:lnSpc>
              <a:spcBef>
                <a:spcPts val="320"/>
              </a:spcBef>
              <a:spcAft>
                <a:spcPts val="0"/>
              </a:spcAft>
              <a:buClr>
                <a:srgbClr val="262626"/>
              </a:buClr>
              <a:buSzPct val="100000"/>
              <a:buFont typeface="Arial"/>
              <a:buChar char="–"/>
              <a:defRPr sz="1600" b="0" i="0" u="none" strike="noStrike" cap="none">
                <a:solidFill>
                  <a:srgbClr val="262626"/>
                </a:solidFill>
                <a:latin typeface="Calibri"/>
                <a:ea typeface="Calibri"/>
                <a:cs typeface="Calibri"/>
                <a:sym typeface="Calibri"/>
              </a:defRPr>
            </a:lvl4pPr>
            <a:lvl5pPr marL="1485900" marR="0" lvl="4" indent="-76200" algn="l" rtl="0">
              <a:lnSpc>
                <a:spcPct val="100000"/>
              </a:lnSpc>
              <a:spcBef>
                <a:spcPts val="320"/>
              </a:spcBef>
              <a:spcAft>
                <a:spcPts val="0"/>
              </a:spcAft>
              <a:buClr>
                <a:srgbClr val="262626"/>
              </a:buClr>
              <a:buSzPct val="100000"/>
              <a:buFont typeface="Arial"/>
              <a:buChar char="»"/>
              <a:defRPr sz="1600" b="0" i="0" u="none" strike="noStrike" cap="none">
                <a:solidFill>
                  <a:srgbClr val="262626"/>
                </a:solidFill>
                <a:latin typeface="Calibri"/>
                <a:ea typeface="Calibri"/>
                <a:cs typeface="Calibri"/>
                <a:sym typeface="Calibri"/>
              </a:defRPr>
            </a:lvl5pPr>
            <a:lvl6pPr marL="2514600" marR="0" lvl="5"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pPr marL="457200" lvl="0" indent="-457200">
              <a:buFont typeface="Wingdings" panose="05000000000000000000" pitchFamily="2" charset="2"/>
              <a:buChar char="§"/>
              <a:defRPr/>
            </a:pPr>
            <a:r>
              <a:rPr lang="en-US" sz="3600" dirty="0"/>
              <a:t>Braun and Clarke's (2006) inductive thematic analysis process</a:t>
            </a:r>
            <a:r>
              <a:rPr kumimoji="0" lang="en-US" sz="3600" b="0" i="0" u="none" strike="noStrike" kern="0" cap="none" spc="0" normalizeH="0" baseline="0" noProof="0" dirty="0">
                <a:ln>
                  <a:noFill/>
                </a:ln>
                <a:solidFill>
                  <a:srgbClr val="262626"/>
                </a:solidFill>
                <a:effectLst/>
                <a:uLnTx/>
                <a:uFillTx/>
                <a:latin typeface="+mn-lt"/>
                <a:cs typeface="Calibri"/>
                <a:sym typeface="Calibri"/>
              </a:rPr>
              <a:t>.</a:t>
            </a:r>
          </a:p>
          <a:p>
            <a:pPr marL="1714500" lvl="4" indent="-457200">
              <a:buFont typeface="Wingdings" panose="05000000000000000000" pitchFamily="2" charset="2"/>
              <a:buChar char="§"/>
              <a:defRPr/>
            </a:pPr>
            <a:r>
              <a:rPr lang="en-US" sz="2800" b="1" dirty="0"/>
              <a:t>Phase 1: Familiarization with Data</a:t>
            </a:r>
            <a:r>
              <a:rPr lang="en-US" sz="2800" dirty="0"/>
              <a:t>. </a:t>
            </a:r>
          </a:p>
          <a:p>
            <a:pPr marL="1714500" lvl="4" indent="-457200">
              <a:buFont typeface="Wingdings" panose="05000000000000000000" pitchFamily="2" charset="2"/>
              <a:buChar char="§"/>
              <a:defRPr/>
            </a:pPr>
            <a:r>
              <a:rPr lang="en-US" sz="2800" b="1" dirty="0"/>
              <a:t>Phase 2: Generate Initial Codes</a:t>
            </a:r>
          </a:p>
          <a:p>
            <a:pPr marL="1714500" lvl="4" indent="-457200">
              <a:buFont typeface="Wingdings" panose="05000000000000000000" pitchFamily="2" charset="2"/>
              <a:buChar char="§"/>
              <a:defRPr/>
            </a:pPr>
            <a:r>
              <a:rPr lang="en-US" sz="2800" b="1" dirty="0"/>
              <a:t>Phase 3: Search for Themes</a:t>
            </a:r>
            <a:r>
              <a:rPr lang="en-US" sz="2800" dirty="0"/>
              <a:t>. </a:t>
            </a:r>
          </a:p>
          <a:p>
            <a:pPr marL="1714500" lvl="4" indent="-457200">
              <a:buFont typeface="Wingdings" panose="05000000000000000000" pitchFamily="2" charset="2"/>
              <a:buChar char="§"/>
              <a:defRPr/>
            </a:pPr>
            <a:r>
              <a:rPr lang="en-US" sz="2800" b="1" dirty="0"/>
              <a:t>Phase 4: Review Themes</a:t>
            </a:r>
            <a:r>
              <a:rPr lang="en-US" sz="2800" dirty="0"/>
              <a:t>. </a:t>
            </a:r>
          </a:p>
          <a:p>
            <a:pPr marL="1714500" lvl="4" indent="-457200">
              <a:buFont typeface="Wingdings" panose="05000000000000000000" pitchFamily="2" charset="2"/>
              <a:buChar char="§"/>
              <a:defRPr/>
            </a:pPr>
            <a:r>
              <a:rPr lang="en-US" sz="2800" b="1" dirty="0"/>
              <a:t>Phase 5: Define Themes</a:t>
            </a:r>
          </a:p>
          <a:p>
            <a:pPr marL="1714500" lvl="4" indent="-457200">
              <a:buFont typeface="Wingdings" panose="05000000000000000000" pitchFamily="2" charset="2"/>
              <a:buChar char="§"/>
              <a:defRPr/>
            </a:pPr>
            <a:r>
              <a:rPr lang="en-US" sz="2800" b="1" dirty="0"/>
              <a:t>Phase 6: Write-Up Analysis</a:t>
            </a:r>
            <a:endParaRPr lang="en-US" sz="2800" b="0" i="0" u="none" strike="noStrike" kern="0" cap="none" spc="0" normalizeH="0" baseline="0" noProof="0" dirty="0">
              <a:ln>
                <a:noFill/>
              </a:ln>
              <a:solidFill>
                <a:srgbClr val="262626"/>
              </a:solidFill>
              <a:effectLst/>
              <a:uLnTx/>
              <a:uFillTx/>
              <a:latin typeface="+mn-lt"/>
              <a:cs typeface="Calibri"/>
            </a:endParaRPr>
          </a:p>
        </p:txBody>
      </p:sp>
    </p:spTree>
    <p:extLst>
      <p:ext uri="{BB962C8B-B14F-4D97-AF65-F5344CB8AC3E}">
        <p14:creationId xmlns:p14="http://schemas.microsoft.com/office/powerpoint/2010/main" val="16720796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9E70D0-5EFE-4C9D-947E-12DCF06D4C40}"/>
              </a:ext>
            </a:extLst>
          </p:cNvPr>
          <p:cNvSpPr txBox="1"/>
          <p:nvPr/>
        </p:nvSpPr>
        <p:spPr>
          <a:xfrm>
            <a:off x="621614" y="494040"/>
            <a:ext cx="11451514" cy="584775"/>
          </a:xfrm>
          <a:prstGeom prst="rect">
            <a:avLst/>
          </a:prstGeom>
          <a:noFill/>
        </p:spPr>
        <p:txBody>
          <a:bodyPr wrap="square" rtlCol="0">
            <a:spAutoFit/>
          </a:bodyPr>
          <a:lstStyle/>
          <a:p>
            <a:r>
              <a:rPr lang="en-US" sz="3200" b="1" dirty="0">
                <a:solidFill>
                  <a:srgbClr val="0B253F"/>
                </a:solidFill>
                <a:latin typeface="Times" pitchFamily="2" charset="0"/>
                <a:ea typeface="Charter Roman" charset="0"/>
                <a:cs typeface="Charter Roman" charset="0"/>
              </a:rPr>
              <a:t>LIMITATIONS</a:t>
            </a:r>
          </a:p>
        </p:txBody>
      </p:sp>
      <p:sp>
        <p:nvSpPr>
          <p:cNvPr id="3" name="Content Placeholder 2">
            <a:extLst>
              <a:ext uri="{FF2B5EF4-FFF2-40B4-BE49-F238E27FC236}">
                <a16:creationId xmlns:a16="http://schemas.microsoft.com/office/drawing/2014/main" id="{D36F837A-E936-49D1-A37E-9CFCE730BE89}"/>
              </a:ext>
            </a:extLst>
          </p:cNvPr>
          <p:cNvSpPr txBox="1">
            <a:spLocks/>
          </p:cNvSpPr>
          <p:nvPr/>
        </p:nvSpPr>
        <p:spPr>
          <a:xfrm>
            <a:off x="621615" y="1323673"/>
            <a:ext cx="11035229" cy="4628239"/>
          </a:xfrm>
          <a:prstGeom prst="rect">
            <a:avLst/>
          </a:prstGeom>
        </p:spPr>
        <p:txBody>
          <a:bodyPr vert="horz" lIns="91440" tIns="45720" rIns="91440" bIns="45720" rtlCol="0">
            <a:normAutofit fontScale="700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defRPr/>
            </a:pPr>
            <a:r>
              <a:rPr lang="en-US" sz="9500" dirty="0"/>
              <a:t>Use of self-reported data</a:t>
            </a:r>
          </a:p>
          <a:p>
            <a:pPr marL="0" indent="0">
              <a:buNone/>
              <a:defRPr/>
            </a:pPr>
            <a:endParaRPr lang="en-US" sz="9500" dirty="0"/>
          </a:p>
          <a:p>
            <a:pPr marL="457200" indent="-457200">
              <a:defRPr/>
            </a:pPr>
            <a:r>
              <a:rPr lang="en-US" sz="9500" dirty="0"/>
              <a:t>Transferability</a:t>
            </a:r>
          </a:p>
          <a:p>
            <a:pPr marL="0" indent="0">
              <a:buNone/>
              <a:defRPr/>
            </a:pPr>
            <a:endParaRPr kumimoji="0" lang="en-US" sz="40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a:p>
            <a:pPr marL="406400" marR="0" lvl="1" indent="0" algn="l" defTabSz="457200" rtl="0" eaLnBrk="1" fontAlgn="auto" latinLnBrk="0" hangingPunct="1">
              <a:lnSpc>
                <a:spcPct val="100000"/>
              </a:lnSpc>
              <a:spcBef>
                <a:spcPct val="20000"/>
              </a:spcBef>
              <a:spcAft>
                <a:spcPts val="0"/>
              </a:spcAft>
              <a:buClrTx/>
              <a:buSzTx/>
              <a:buFont typeface="Wingdings 3" panose="05040102010807070707" pitchFamily="18" charset="2"/>
              <a:buNone/>
              <a:tabLst/>
              <a:defRPr/>
            </a:pPr>
            <a:endParaRPr kumimoji="0" lang="en-US" sz="36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a:p>
            <a:pPr marL="228600" marR="0" lvl="0" indent="-2286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endParaRPr kumimoji="0" lang="en-US" sz="36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a:p>
            <a:pPr marL="228600" marR="0" lvl="0" indent="-228600" algn="l" defTabSz="457200" rtl="0" eaLnBrk="1" fontAlgn="auto" latinLnBrk="0" hangingPunct="1">
              <a:lnSpc>
                <a:spcPct val="100000"/>
              </a:lnSpc>
              <a:spcBef>
                <a:spcPct val="20000"/>
              </a:spcBef>
              <a:spcAft>
                <a:spcPts val="0"/>
              </a:spcAft>
              <a:buClrTx/>
              <a:buSzTx/>
              <a:buFont typeface="Wingdings" panose="05000000000000000000" pitchFamily="2" charset="2"/>
              <a:buNone/>
              <a:tabLst/>
              <a:defRPr/>
            </a:pPr>
            <a:endParaRPr kumimoji="0" lang="en-US" sz="20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Wingdings" panose="05000000000000000000" pitchFamily="2" charset="2"/>
              <a:buNone/>
              <a:tabLst/>
              <a:defRPr/>
            </a:pPr>
            <a:r>
              <a:rPr kumimoji="0" lang="en-US" sz="20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rPr>
              <a:t>           </a:t>
            </a:r>
          </a:p>
        </p:txBody>
      </p:sp>
    </p:spTree>
    <p:extLst>
      <p:ext uri="{BB962C8B-B14F-4D97-AF65-F5344CB8AC3E}">
        <p14:creationId xmlns:p14="http://schemas.microsoft.com/office/powerpoint/2010/main" val="8037464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7F7A111-B9E0-4679-BA0C-AE59515D4A64}"/>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ETHICAL ASSURANCES</a:t>
            </a:r>
          </a:p>
        </p:txBody>
      </p:sp>
      <p:sp>
        <p:nvSpPr>
          <p:cNvPr id="3" name="Text Placeholder 2">
            <a:extLst>
              <a:ext uri="{FF2B5EF4-FFF2-40B4-BE49-F238E27FC236}">
                <a16:creationId xmlns:a16="http://schemas.microsoft.com/office/drawing/2014/main" id="{2891AB59-D1C8-420E-BDD2-8DA20DD73135}"/>
              </a:ext>
            </a:extLst>
          </p:cNvPr>
          <p:cNvSpPr txBox="1">
            <a:spLocks/>
          </p:cNvSpPr>
          <p:nvPr/>
        </p:nvSpPr>
        <p:spPr>
          <a:xfrm>
            <a:off x="621615" y="1285587"/>
            <a:ext cx="11353720" cy="4894954"/>
          </a:xfrm>
          <a:prstGeom prst="rect">
            <a:avLst/>
          </a:prstGeom>
        </p:spPr>
        <p:txBody>
          <a:bodyPr vert="horz" lIns="91440" tIns="45720" rIns="91440" bIns="45720" rtlCol="0">
            <a:normAutofit lnSpcReduction="1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0" indent="-457200">
              <a:defRPr/>
            </a:pPr>
            <a:r>
              <a:rPr lang="en-US" dirty="0"/>
              <a:t>This study was conducted in a way that respects the rights, dignity, and welfare of its participants and other stakeholders</a:t>
            </a:r>
          </a:p>
          <a:p>
            <a:pPr marL="1714500" lvl="4" indent="-457200">
              <a:defRPr/>
            </a:pPr>
            <a:r>
              <a:rPr lang="en-US" sz="3200" dirty="0"/>
              <a:t>IRB Approval was granted per University Standards</a:t>
            </a:r>
          </a:p>
          <a:p>
            <a:pPr marL="1714500" lvl="4" indent="-457200">
              <a:defRPr/>
            </a:pPr>
            <a:r>
              <a:rPr lang="en-US" sz="3200" dirty="0"/>
              <a:t>participation was voluntary</a:t>
            </a:r>
          </a:p>
          <a:p>
            <a:pPr marL="1714500" lvl="4" indent="-457200">
              <a:defRPr/>
            </a:pPr>
            <a:r>
              <a:rPr lang="en-US" sz="3200" dirty="0"/>
              <a:t>confidentiality was respected</a:t>
            </a:r>
          </a:p>
          <a:p>
            <a:pPr marL="1714500" lvl="4" indent="-457200">
              <a:defRPr/>
            </a:pPr>
            <a:r>
              <a:rPr lang="en-US" sz="3200" dirty="0"/>
              <a:t>data was stored by the researcher on a flash drive </a:t>
            </a:r>
          </a:p>
          <a:p>
            <a:pPr marL="1714500" lvl="4" indent="-457200">
              <a:defRPr/>
            </a:pPr>
            <a:r>
              <a:rPr lang="en-US" sz="3200" dirty="0"/>
              <a:t>Will be securely stored for at least three years</a:t>
            </a:r>
          </a:p>
          <a:p>
            <a:pPr marL="0" lvl="0" indent="0">
              <a:buNone/>
              <a:defRPr/>
            </a:pPr>
            <a:r>
              <a:rPr lang="en-US" dirty="0"/>
              <a:t>		</a:t>
            </a:r>
          </a:p>
          <a:p>
            <a:pPr marL="228600" marR="0" lvl="0" indent="-2286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endParaRPr kumimoji="0" lang="en-US" sz="36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p:txBody>
      </p:sp>
    </p:spTree>
    <p:extLst>
      <p:ext uri="{BB962C8B-B14F-4D97-AF65-F5344CB8AC3E}">
        <p14:creationId xmlns:p14="http://schemas.microsoft.com/office/powerpoint/2010/main" val="17291374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F3510D-0B78-41C1-8762-D8B0804D9483}"/>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FINDINGS</a:t>
            </a:r>
          </a:p>
        </p:txBody>
      </p:sp>
      <p:sp>
        <p:nvSpPr>
          <p:cNvPr id="3" name="Text Placeholder 2">
            <a:extLst>
              <a:ext uri="{FF2B5EF4-FFF2-40B4-BE49-F238E27FC236}">
                <a16:creationId xmlns:a16="http://schemas.microsoft.com/office/drawing/2014/main" id="{1A46A11A-181A-473C-AC49-A8CED5375F21}"/>
              </a:ext>
            </a:extLst>
          </p:cNvPr>
          <p:cNvSpPr txBox="1">
            <a:spLocks/>
          </p:cNvSpPr>
          <p:nvPr/>
        </p:nvSpPr>
        <p:spPr>
          <a:xfrm>
            <a:off x="621615" y="1284554"/>
            <a:ext cx="10903367"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4000" b="1" i="1" dirty="0"/>
              <a:t>Four Final Themes were Developed to Answer the Research Questions</a:t>
            </a:r>
            <a:endParaRPr lang="en-US" sz="4000" dirty="0"/>
          </a:p>
          <a:p>
            <a:pPr marL="0" lvl="0" indent="0">
              <a:buNone/>
            </a:pPr>
            <a:r>
              <a:rPr lang="en-US" sz="2400" dirty="0"/>
              <a:t>	</a:t>
            </a:r>
          </a:p>
          <a:p>
            <a:pPr lvl="0"/>
            <a:r>
              <a:rPr lang="en-US" dirty="0"/>
              <a:t>Technology-Enhanced Personalized Learning</a:t>
            </a:r>
          </a:p>
          <a:p>
            <a:pPr lvl="0"/>
            <a:r>
              <a:rPr lang="en-US" dirty="0"/>
              <a:t>Student Engagement &amp; Collaboration</a:t>
            </a:r>
          </a:p>
          <a:p>
            <a:pPr lvl="0"/>
            <a:r>
              <a:rPr lang="en-US" dirty="0"/>
              <a:t>Classroom Management &amp; Social-Emotional Well-being</a:t>
            </a:r>
          </a:p>
          <a:p>
            <a:pPr lvl="0"/>
            <a:r>
              <a:rPr lang="en-US" dirty="0"/>
              <a:t>Assessment, Reflection, &amp; Real-World Connections                                                                                             </a:t>
            </a:r>
          </a:p>
          <a:p>
            <a:pPr marL="0" indent="0">
              <a:buNone/>
            </a:pPr>
            <a:endParaRPr lang="en-US" sz="2400" dirty="0"/>
          </a:p>
        </p:txBody>
      </p:sp>
    </p:spTree>
    <p:extLst>
      <p:ext uri="{BB962C8B-B14F-4D97-AF65-F5344CB8AC3E}">
        <p14:creationId xmlns:p14="http://schemas.microsoft.com/office/powerpoint/2010/main" val="2756863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C015991-E20A-64C0-2DF3-1380557A1E14}"/>
              </a:ext>
            </a:extLst>
          </p:cNvPr>
          <p:cNvSpPr txBox="1"/>
          <p:nvPr/>
        </p:nvSpPr>
        <p:spPr>
          <a:xfrm>
            <a:off x="742365" y="1124982"/>
            <a:ext cx="10707270" cy="4339650"/>
          </a:xfrm>
          <a:prstGeom prst="rect">
            <a:avLst/>
          </a:prstGeom>
          <a:noFill/>
        </p:spPr>
        <p:txBody>
          <a:bodyPr wrap="square">
            <a:spAutoFit/>
          </a:bodyPr>
          <a:lstStyle/>
          <a:p>
            <a:pPr marL="457200" indent="-457200">
              <a:buFont typeface="Wingdings" panose="05000000000000000000" pitchFamily="2" charset="2"/>
              <a:buChar char="§"/>
            </a:pPr>
            <a:r>
              <a:rPr lang="en-US" sz="2400" dirty="0"/>
              <a:t>March 13, 2020, marked a historic turning point in education </a:t>
            </a:r>
          </a:p>
          <a:p>
            <a:pPr marL="457200" indent="-457200">
              <a:buFont typeface="Wingdings" panose="05000000000000000000" pitchFamily="2" charset="2"/>
              <a:buChar char="§"/>
            </a:pPr>
            <a:r>
              <a:rPr lang="en-US" sz="2400" dirty="0"/>
              <a:t>Youth experienced increased emotional changes</a:t>
            </a:r>
          </a:p>
          <a:p>
            <a:pPr marL="457200" indent="-457200">
              <a:buFont typeface="Wingdings" panose="05000000000000000000" pitchFamily="2" charset="2"/>
              <a:buChar char="§"/>
            </a:pPr>
            <a:r>
              <a:rPr lang="en-US" sz="2400" dirty="0"/>
              <a:t> Technology , social media influences, and lack of urgency in academic work have intensified disengagement.</a:t>
            </a:r>
          </a:p>
          <a:p>
            <a:pPr marL="914400" lvl="1" indent="-457200">
              <a:buFont typeface="Arial" panose="020B0604020202020204" pitchFamily="34" charset="0"/>
              <a:buChar char="•"/>
            </a:pPr>
            <a:r>
              <a:rPr lang="en-US" sz="2000" b="1" dirty="0"/>
              <a:t>Existing research on the topic</a:t>
            </a:r>
            <a:endParaRPr lang="en-US" sz="2000" dirty="0"/>
          </a:p>
          <a:p>
            <a:pPr fontAlgn="base"/>
            <a:r>
              <a:rPr lang="en-US" sz="2000" b="1" dirty="0"/>
              <a:t>		Nickerson &amp; Sulkowski (2021):</a:t>
            </a:r>
            <a:r>
              <a:rPr lang="en-US" sz="2000" dirty="0"/>
              <a:t> Documented widespread school closures, student 		disconnection, and increased emotional and behavioral challenges.</a:t>
            </a:r>
          </a:p>
          <a:p>
            <a:pPr fontAlgn="base"/>
            <a:r>
              <a:rPr lang="en-US" sz="2000" b="1" dirty="0"/>
              <a:t>		Hussong et al. (2021):</a:t>
            </a:r>
            <a:r>
              <a:rPr lang="en-US" sz="2000" dirty="0"/>
              <a:t> Highlighted the long-term developmental impacts of 			COVID-19 and emphasized the need for re-engagement pathways.</a:t>
            </a:r>
          </a:p>
          <a:p>
            <a:pPr fontAlgn="base"/>
            <a:r>
              <a:rPr lang="en-US" sz="2000" b="1" dirty="0"/>
              <a:t>		Hews et al. (2022):</a:t>
            </a:r>
            <a:r>
              <a:rPr lang="en-US" sz="2000" dirty="0"/>
              <a:t> Identified key factors affecting engagement and suggested 		flexible 	learning models and teacher enthusiasm as solutions.</a:t>
            </a:r>
          </a:p>
          <a:p>
            <a:r>
              <a:rPr lang="en-US" sz="2000" b="1" dirty="0"/>
              <a:t>		Rogers et al. (2021):</a:t>
            </a:r>
            <a:r>
              <a:rPr lang="en-US" sz="2000" dirty="0"/>
              <a:t> Found that social support and connectedness are critical to re-		engagement, supporting the use of social emotional learning.</a:t>
            </a:r>
          </a:p>
        </p:txBody>
      </p:sp>
      <p:sp>
        <p:nvSpPr>
          <p:cNvPr id="4" name="TextBox 3">
            <a:extLst>
              <a:ext uri="{FF2B5EF4-FFF2-40B4-BE49-F238E27FC236}">
                <a16:creationId xmlns:a16="http://schemas.microsoft.com/office/drawing/2014/main" id="{68E147C7-91FD-55FB-4ACC-DA52D8C9A733}"/>
              </a:ext>
            </a:extLst>
          </p:cNvPr>
          <p:cNvSpPr txBox="1"/>
          <p:nvPr/>
        </p:nvSpPr>
        <p:spPr>
          <a:xfrm>
            <a:off x="621615" y="494040"/>
            <a:ext cx="8413824" cy="630942"/>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INTRODUCTION</a:t>
            </a:r>
          </a:p>
        </p:txBody>
      </p:sp>
    </p:spTree>
    <p:extLst>
      <p:ext uri="{BB962C8B-B14F-4D97-AF65-F5344CB8AC3E}">
        <p14:creationId xmlns:p14="http://schemas.microsoft.com/office/powerpoint/2010/main" val="39793893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4F3B2D-7D67-BDC2-F655-F4B708920DD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9C03568-79D1-98E9-F353-D696A5A35D79}"/>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FINDINGS</a:t>
            </a:r>
          </a:p>
        </p:txBody>
      </p:sp>
      <p:sp>
        <p:nvSpPr>
          <p:cNvPr id="3" name="Text Placeholder 2">
            <a:extLst>
              <a:ext uri="{FF2B5EF4-FFF2-40B4-BE49-F238E27FC236}">
                <a16:creationId xmlns:a16="http://schemas.microsoft.com/office/drawing/2014/main" id="{26B6D965-97BE-92C1-045E-E4477B966ABF}"/>
              </a:ext>
            </a:extLst>
          </p:cNvPr>
          <p:cNvSpPr txBox="1">
            <a:spLocks/>
          </p:cNvSpPr>
          <p:nvPr/>
        </p:nvSpPr>
        <p:spPr>
          <a:xfrm>
            <a:off x="621615" y="1284554"/>
            <a:ext cx="10903367" cy="4894954"/>
          </a:xfrm>
          <a:prstGeom prst="rect">
            <a:avLst/>
          </a:prstGeom>
        </p:spPr>
        <p:txBody>
          <a:bodyPr vert="horz" lIns="91440" tIns="45720" rIns="91440" bIns="45720" rtlCol="0">
            <a:normAutofit lnSpcReduction="1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a:p>
            <a:pPr marL="0" indent="0">
              <a:buNone/>
            </a:pPr>
            <a:r>
              <a:rPr lang="en-US" dirty="0"/>
              <a:t>RQ #1 What factors do secondary school teachers believe contribute to student disengagement in the post-COVID secondary classroom?</a:t>
            </a:r>
          </a:p>
          <a:p>
            <a:pPr marL="457200" indent="-457200"/>
            <a:endParaRPr lang="en-US" sz="2400" dirty="0"/>
          </a:p>
          <a:p>
            <a:pPr marL="342900" lvl="1" indent="0">
              <a:buNone/>
            </a:pPr>
            <a:r>
              <a:rPr lang="en-US" b="1" dirty="0"/>
              <a:t>Technology-enhanced personalized learning </a:t>
            </a:r>
          </a:p>
          <a:p>
            <a:pPr marL="342900" lvl="1" indent="0">
              <a:buNone/>
            </a:pPr>
            <a:endParaRPr lang="en-US" b="1" dirty="0"/>
          </a:p>
          <a:p>
            <a:pPr marL="800100" lvl="1" indent="-457200"/>
            <a:r>
              <a:rPr lang="en-US" dirty="0"/>
              <a:t>emerged as both a solution and a challenge in addressing student disengagement. </a:t>
            </a:r>
            <a:endParaRPr lang="en-US" sz="2000" dirty="0"/>
          </a:p>
        </p:txBody>
      </p:sp>
    </p:spTree>
    <p:extLst>
      <p:ext uri="{BB962C8B-B14F-4D97-AF65-F5344CB8AC3E}">
        <p14:creationId xmlns:p14="http://schemas.microsoft.com/office/powerpoint/2010/main" val="41571781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53005E-66C2-7B9F-0F1B-C8D48D4000F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7CE35E4-7988-BEC5-1AED-5150654E802E}"/>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FINDINGS</a:t>
            </a:r>
          </a:p>
        </p:txBody>
      </p:sp>
      <p:sp>
        <p:nvSpPr>
          <p:cNvPr id="3" name="Text Placeholder 2">
            <a:extLst>
              <a:ext uri="{FF2B5EF4-FFF2-40B4-BE49-F238E27FC236}">
                <a16:creationId xmlns:a16="http://schemas.microsoft.com/office/drawing/2014/main" id="{499B3EF5-E4F4-2BAC-0888-6918EC084D37}"/>
              </a:ext>
            </a:extLst>
          </p:cNvPr>
          <p:cNvSpPr txBox="1">
            <a:spLocks/>
          </p:cNvSpPr>
          <p:nvPr/>
        </p:nvSpPr>
        <p:spPr>
          <a:xfrm>
            <a:off x="621615" y="1284554"/>
            <a:ext cx="10903367"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a:p>
            <a:pPr marL="0" indent="0">
              <a:buNone/>
            </a:pPr>
            <a:r>
              <a:rPr lang="en-US" b="1" dirty="0"/>
              <a:t>Engagement and collaboration within the classroom</a:t>
            </a:r>
          </a:p>
          <a:p>
            <a:pPr marL="0" indent="0">
              <a:buNone/>
            </a:pPr>
            <a:endParaRPr lang="en-US" sz="2400" dirty="0"/>
          </a:p>
          <a:p>
            <a:pPr marL="800100" lvl="1" indent="-457200"/>
            <a:r>
              <a:rPr lang="en-US" dirty="0"/>
              <a:t>The pandemic disrupted traditional learning structures</a:t>
            </a:r>
          </a:p>
          <a:p>
            <a:pPr marL="800100" lvl="1" indent="-457200"/>
            <a:r>
              <a:rPr lang="en-US" dirty="0"/>
              <a:t>Students struggle to re-engage in group settings</a:t>
            </a:r>
          </a:p>
          <a:p>
            <a:pPr marL="800100" lvl="1" indent="-457200"/>
            <a:r>
              <a:rPr lang="en-US" dirty="0"/>
              <a:t> The lack of in-person interaction led to underdeveloped social skills</a:t>
            </a:r>
            <a:endParaRPr lang="en-US" sz="2000" dirty="0"/>
          </a:p>
        </p:txBody>
      </p:sp>
    </p:spTree>
    <p:extLst>
      <p:ext uri="{BB962C8B-B14F-4D97-AF65-F5344CB8AC3E}">
        <p14:creationId xmlns:p14="http://schemas.microsoft.com/office/powerpoint/2010/main" val="966464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6CB6E4-01BD-AA97-839C-C5AFC46DF686}"/>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7A51B804-FB52-6420-EDEC-02138ED14C0D}"/>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FINDINGS</a:t>
            </a:r>
          </a:p>
        </p:txBody>
      </p:sp>
      <p:sp>
        <p:nvSpPr>
          <p:cNvPr id="3" name="Text Placeholder 2">
            <a:extLst>
              <a:ext uri="{FF2B5EF4-FFF2-40B4-BE49-F238E27FC236}">
                <a16:creationId xmlns:a16="http://schemas.microsoft.com/office/drawing/2014/main" id="{4B316974-B2A5-7B87-BAA7-FF0B749EEB25}"/>
              </a:ext>
            </a:extLst>
          </p:cNvPr>
          <p:cNvSpPr txBox="1">
            <a:spLocks/>
          </p:cNvSpPr>
          <p:nvPr/>
        </p:nvSpPr>
        <p:spPr>
          <a:xfrm>
            <a:off x="621615" y="1284554"/>
            <a:ext cx="10903367" cy="4894954"/>
          </a:xfrm>
          <a:prstGeom prst="rect">
            <a:avLst/>
          </a:prstGeom>
        </p:spPr>
        <p:txBody>
          <a:bodyPr vert="horz" lIns="91440" tIns="45720" rIns="91440" bIns="45720" rtlCol="0">
            <a:normAutofit lnSpcReduction="1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a:p>
            <a:pPr marL="0" lvl="0" indent="0">
              <a:buNone/>
            </a:pPr>
            <a:r>
              <a:rPr lang="en-US" b="1" dirty="0"/>
              <a:t>Classroom Management &amp; Social-Emotional Well-being</a:t>
            </a:r>
          </a:p>
          <a:p>
            <a:pPr marL="0" lvl="0" indent="0">
              <a:buNone/>
            </a:pPr>
            <a:endParaRPr lang="en-US" dirty="0"/>
          </a:p>
          <a:p>
            <a:pPr marL="800100" lvl="1" indent="-457200"/>
            <a:r>
              <a:rPr lang="en-US" dirty="0"/>
              <a:t>Seeing an increase in behavioral issues</a:t>
            </a:r>
          </a:p>
          <a:p>
            <a:pPr marL="800100" lvl="1" indent="-457200"/>
            <a:r>
              <a:rPr lang="en-US" dirty="0"/>
              <a:t>Students have difficulty forming connections with peers and teachers</a:t>
            </a:r>
          </a:p>
          <a:p>
            <a:pPr marL="800100" lvl="1" indent="-457200"/>
            <a:r>
              <a:rPr lang="en-US" dirty="0"/>
              <a:t> The pandemic exacerbated issues such as anxiety, depression, and social isolation</a:t>
            </a:r>
            <a:endParaRPr lang="en-US" sz="2000" dirty="0"/>
          </a:p>
        </p:txBody>
      </p:sp>
    </p:spTree>
    <p:extLst>
      <p:ext uri="{BB962C8B-B14F-4D97-AF65-F5344CB8AC3E}">
        <p14:creationId xmlns:p14="http://schemas.microsoft.com/office/powerpoint/2010/main" val="20361225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D8A004-AF64-AC22-D3E8-2137E03E155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E1F72F9E-BF8A-B4C2-6CDD-956C719D2AE5}"/>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FINDINGS</a:t>
            </a:r>
          </a:p>
        </p:txBody>
      </p:sp>
      <p:sp>
        <p:nvSpPr>
          <p:cNvPr id="3" name="Text Placeholder 2">
            <a:extLst>
              <a:ext uri="{FF2B5EF4-FFF2-40B4-BE49-F238E27FC236}">
                <a16:creationId xmlns:a16="http://schemas.microsoft.com/office/drawing/2014/main" id="{358FDD0E-A3CA-427F-900D-DB0867851A6F}"/>
              </a:ext>
            </a:extLst>
          </p:cNvPr>
          <p:cNvSpPr txBox="1">
            <a:spLocks/>
          </p:cNvSpPr>
          <p:nvPr/>
        </p:nvSpPr>
        <p:spPr>
          <a:xfrm>
            <a:off x="621615" y="1284554"/>
            <a:ext cx="10903367" cy="4894954"/>
          </a:xfrm>
          <a:prstGeom prst="rect">
            <a:avLst/>
          </a:prstGeom>
        </p:spPr>
        <p:txBody>
          <a:bodyPr vert="horz" lIns="91440" tIns="45720" rIns="91440" bIns="45720" rtlCol="0">
            <a:normAutofit lnSpcReduction="1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a:p>
            <a:pPr marL="0" indent="0">
              <a:buNone/>
            </a:pPr>
            <a:r>
              <a:rPr lang="en-US" dirty="0"/>
              <a:t>RQ #2 What strategies do secondary school teachers describe as being effective in re-engaging students in the post-COVID secondary classroom? </a:t>
            </a:r>
          </a:p>
          <a:p>
            <a:pPr marL="0" indent="0">
              <a:buNone/>
            </a:pPr>
            <a:endParaRPr lang="en-US" sz="2400" dirty="0"/>
          </a:p>
          <a:p>
            <a:pPr marL="342900" lvl="1" indent="0">
              <a:buNone/>
            </a:pPr>
            <a:r>
              <a:rPr lang="en-US" b="1" dirty="0"/>
              <a:t>Technology-enhanced personalized learning</a:t>
            </a:r>
          </a:p>
          <a:p>
            <a:pPr marL="800100" lvl="1" indent="-457200"/>
            <a:r>
              <a:rPr lang="en-US" dirty="0"/>
              <a:t>adaptive platforms and digital tools help tailor instruction</a:t>
            </a:r>
          </a:p>
          <a:p>
            <a:pPr marL="800100" lvl="1" indent="-457200"/>
            <a:r>
              <a:rPr lang="en-US" dirty="0"/>
              <a:t>adaptive learning platforms, digital resources, and interactive tools,  </a:t>
            </a:r>
            <a:endParaRPr lang="en-US" sz="2000" dirty="0"/>
          </a:p>
        </p:txBody>
      </p:sp>
    </p:spTree>
    <p:extLst>
      <p:ext uri="{BB962C8B-B14F-4D97-AF65-F5344CB8AC3E}">
        <p14:creationId xmlns:p14="http://schemas.microsoft.com/office/powerpoint/2010/main" val="1508287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8C4AA0-D8FD-A6F7-0071-D113242393E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494BB5F-13D5-4D03-7453-A393007E766C}"/>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FINDINGS</a:t>
            </a:r>
          </a:p>
        </p:txBody>
      </p:sp>
      <p:sp>
        <p:nvSpPr>
          <p:cNvPr id="3" name="Text Placeholder 2">
            <a:extLst>
              <a:ext uri="{FF2B5EF4-FFF2-40B4-BE49-F238E27FC236}">
                <a16:creationId xmlns:a16="http://schemas.microsoft.com/office/drawing/2014/main" id="{294B5C33-ABF1-6951-4192-6EE3C9A540ED}"/>
              </a:ext>
            </a:extLst>
          </p:cNvPr>
          <p:cNvSpPr txBox="1">
            <a:spLocks/>
          </p:cNvSpPr>
          <p:nvPr/>
        </p:nvSpPr>
        <p:spPr>
          <a:xfrm>
            <a:off x="621615" y="1284554"/>
            <a:ext cx="10903367"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buNone/>
            </a:pPr>
            <a:r>
              <a:rPr lang="en-US" sz="4000" b="1" dirty="0"/>
              <a:t>Engagement and Collaboration</a:t>
            </a:r>
          </a:p>
          <a:p>
            <a:pPr marL="0" lvl="0" indent="0">
              <a:buNone/>
            </a:pPr>
            <a:endParaRPr lang="en-US" sz="4000" b="1" dirty="0"/>
          </a:p>
          <a:p>
            <a:pPr marL="800100" lvl="1" indent="-457200"/>
            <a:r>
              <a:rPr lang="en-US" dirty="0"/>
              <a:t>Interactive and cooperative learning experiences</a:t>
            </a:r>
          </a:p>
          <a:p>
            <a:pPr marL="800100" lvl="1" indent="-457200"/>
            <a:r>
              <a:rPr lang="en-US" dirty="0"/>
              <a:t>Shared online documents and discussion boards</a:t>
            </a:r>
          </a:p>
          <a:p>
            <a:pPr marL="800100" lvl="1" indent="-457200"/>
            <a:r>
              <a:rPr lang="en-US" dirty="0"/>
              <a:t> Emphasizing teamwork and real-world problem-solving</a:t>
            </a:r>
            <a:endParaRPr lang="en-US" sz="2000" dirty="0"/>
          </a:p>
        </p:txBody>
      </p:sp>
    </p:spTree>
    <p:extLst>
      <p:ext uri="{BB962C8B-B14F-4D97-AF65-F5344CB8AC3E}">
        <p14:creationId xmlns:p14="http://schemas.microsoft.com/office/powerpoint/2010/main" val="972882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A470DC-2C01-0144-2301-920AD0635A6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78F65972-9004-5F39-8DAB-FDAE4C1F2033}"/>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FINDINGS</a:t>
            </a:r>
          </a:p>
        </p:txBody>
      </p:sp>
      <p:sp>
        <p:nvSpPr>
          <p:cNvPr id="3" name="Text Placeholder 2">
            <a:extLst>
              <a:ext uri="{FF2B5EF4-FFF2-40B4-BE49-F238E27FC236}">
                <a16:creationId xmlns:a16="http://schemas.microsoft.com/office/drawing/2014/main" id="{6B19DD34-4E0D-37FA-70A1-33879657F88B}"/>
              </a:ext>
            </a:extLst>
          </p:cNvPr>
          <p:cNvSpPr txBox="1">
            <a:spLocks/>
          </p:cNvSpPr>
          <p:nvPr/>
        </p:nvSpPr>
        <p:spPr>
          <a:xfrm>
            <a:off x="621615" y="1284554"/>
            <a:ext cx="10903367" cy="4894954"/>
          </a:xfrm>
          <a:prstGeom prst="rect">
            <a:avLst/>
          </a:prstGeom>
        </p:spPr>
        <p:txBody>
          <a:bodyPr vert="horz" lIns="91440" tIns="45720" rIns="91440" bIns="45720" rtlCol="0">
            <a:normAutofit fontScale="925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a:p>
            <a:pPr marL="0" lvl="0" indent="0">
              <a:buNone/>
            </a:pPr>
            <a:r>
              <a:rPr lang="en-US" sz="4000" b="1" dirty="0"/>
              <a:t>Classroom Management &amp; Social-Emotional Well-being</a:t>
            </a:r>
          </a:p>
          <a:p>
            <a:pPr marL="0" lvl="0" indent="0">
              <a:buNone/>
            </a:pPr>
            <a:endParaRPr lang="en-US" dirty="0"/>
          </a:p>
          <a:p>
            <a:pPr marL="800100" lvl="1" indent="-457200"/>
            <a:r>
              <a:rPr lang="en-US" dirty="0"/>
              <a:t>Restorative practices, mindfulness activities, and daily emotional check-ins </a:t>
            </a:r>
          </a:p>
          <a:p>
            <a:pPr marL="800100" lvl="1" indent="-457200"/>
            <a:r>
              <a:rPr lang="en-US" dirty="0"/>
              <a:t>Prioritizing relationships and creating a supportive atmosphere</a:t>
            </a:r>
          </a:p>
          <a:p>
            <a:pPr marL="800100" lvl="1" indent="-457200"/>
            <a:r>
              <a:rPr lang="en-US" dirty="0"/>
              <a:t> Establish consistent routines and positive reinforcement systems </a:t>
            </a:r>
            <a:endParaRPr lang="en-US" sz="2000" dirty="0"/>
          </a:p>
        </p:txBody>
      </p:sp>
    </p:spTree>
    <p:extLst>
      <p:ext uri="{BB962C8B-B14F-4D97-AF65-F5344CB8AC3E}">
        <p14:creationId xmlns:p14="http://schemas.microsoft.com/office/powerpoint/2010/main" val="23759251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D7DA7D-A694-C358-45E6-1C3250FEE65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A981E7C-2724-609E-F188-89967EB403CA}"/>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FINDINGS</a:t>
            </a:r>
          </a:p>
        </p:txBody>
      </p:sp>
      <p:sp>
        <p:nvSpPr>
          <p:cNvPr id="3" name="Text Placeholder 2">
            <a:extLst>
              <a:ext uri="{FF2B5EF4-FFF2-40B4-BE49-F238E27FC236}">
                <a16:creationId xmlns:a16="http://schemas.microsoft.com/office/drawing/2014/main" id="{11E93038-7020-DED7-C0FC-0EC7A885D10D}"/>
              </a:ext>
            </a:extLst>
          </p:cNvPr>
          <p:cNvSpPr txBox="1">
            <a:spLocks/>
          </p:cNvSpPr>
          <p:nvPr/>
        </p:nvSpPr>
        <p:spPr>
          <a:xfrm>
            <a:off x="621615" y="1284554"/>
            <a:ext cx="10903367"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a:p>
            <a:pPr marL="0" lvl="0" indent="0">
              <a:buNone/>
            </a:pPr>
            <a:r>
              <a:rPr lang="en-US" b="1" dirty="0"/>
              <a:t>Assessment, reflection, and real-world connections </a:t>
            </a:r>
          </a:p>
          <a:p>
            <a:pPr marL="0" lvl="0" indent="0">
              <a:buNone/>
            </a:pPr>
            <a:endParaRPr lang="en-US" b="1" dirty="0"/>
          </a:p>
          <a:p>
            <a:pPr marL="800100" lvl="1" indent="-457200"/>
            <a:r>
              <a:rPr lang="en-US" dirty="0"/>
              <a:t>formative assessments, student-led conferences, and self-reflection </a:t>
            </a:r>
          </a:p>
          <a:p>
            <a:pPr marL="800100" lvl="1" indent="-457200"/>
            <a:r>
              <a:rPr lang="en-US" dirty="0"/>
              <a:t>connect academic concepts to real-world applications</a:t>
            </a:r>
          </a:p>
          <a:p>
            <a:pPr marL="800100" lvl="1" indent="-457200"/>
            <a:r>
              <a:rPr lang="en-US" dirty="0"/>
              <a:t> show how education applies beyond the classroom</a:t>
            </a:r>
            <a:endParaRPr lang="en-US" sz="2000" dirty="0"/>
          </a:p>
        </p:txBody>
      </p:sp>
    </p:spTree>
    <p:extLst>
      <p:ext uri="{BB962C8B-B14F-4D97-AF65-F5344CB8AC3E}">
        <p14:creationId xmlns:p14="http://schemas.microsoft.com/office/powerpoint/2010/main" val="33148509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358F98-4637-C67C-A6E9-F50D92DEF9B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4A10CFB-10A2-A5F4-55E7-DA63AD9A1596}"/>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FINDINGS</a:t>
            </a:r>
          </a:p>
        </p:txBody>
      </p:sp>
      <p:sp>
        <p:nvSpPr>
          <p:cNvPr id="3" name="Text Placeholder 2">
            <a:extLst>
              <a:ext uri="{FF2B5EF4-FFF2-40B4-BE49-F238E27FC236}">
                <a16:creationId xmlns:a16="http://schemas.microsoft.com/office/drawing/2014/main" id="{8F99C598-C436-6DD0-10CA-834EADD5FA75}"/>
              </a:ext>
            </a:extLst>
          </p:cNvPr>
          <p:cNvSpPr txBox="1">
            <a:spLocks/>
          </p:cNvSpPr>
          <p:nvPr/>
        </p:nvSpPr>
        <p:spPr>
          <a:xfrm>
            <a:off x="621615" y="1284554"/>
            <a:ext cx="10903367"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a:p>
            <a:pPr marL="0" lvl="0" indent="0" algn="ctr">
              <a:buNone/>
            </a:pPr>
            <a:r>
              <a:rPr lang="en-US" sz="5400" dirty="0"/>
              <a:t>Research Question #2  Big Take Away</a:t>
            </a:r>
          </a:p>
          <a:p>
            <a:pPr marL="0" lvl="0" indent="0" algn="ctr">
              <a:buNone/>
            </a:pPr>
            <a:endParaRPr lang="en-US" sz="5400" dirty="0"/>
          </a:p>
          <a:p>
            <a:pPr marL="0" lvl="0" indent="0" algn="ctr">
              <a:buNone/>
            </a:pPr>
            <a:r>
              <a:rPr lang="en-US" dirty="0"/>
              <a:t>Multi-faceted, student-centered approach is most effective in re-engaging students</a:t>
            </a:r>
            <a:endParaRPr lang="en-US" sz="2000" dirty="0"/>
          </a:p>
          <a:p>
            <a:pPr marL="0" lvl="0" indent="0">
              <a:buNone/>
            </a:pPr>
            <a:endParaRPr lang="en-US" sz="2000" dirty="0"/>
          </a:p>
        </p:txBody>
      </p:sp>
    </p:spTree>
    <p:extLst>
      <p:ext uri="{BB962C8B-B14F-4D97-AF65-F5344CB8AC3E}">
        <p14:creationId xmlns:p14="http://schemas.microsoft.com/office/powerpoint/2010/main" val="18435974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821664-211A-7A57-CCCE-FE24194A4BC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82F6821-4352-9C19-062C-7EF8D3D06191}"/>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FINDINGS</a:t>
            </a:r>
          </a:p>
        </p:txBody>
      </p:sp>
      <p:sp>
        <p:nvSpPr>
          <p:cNvPr id="3" name="Text Placeholder 2">
            <a:extLst>
              <a:ext uri="{FF2B5EF4-FFF2-40B4-BE49-F238E27FC236}">
                <a16:creationId xmlns:a16="http://schemas.microsoft.com/office/drawing/2014/main" id="{40832D6F-19DD-DFEE-E126-D734E3A94151}"/>
              </a:ext>
            </a:extLst>
          </p:cNvPr>
          <p:cNvSpPr txBox="1">
            <a:spLocks/>
          </p:cNvSpPr>
          <p:nvPr/>
        </p:nvSpPr>
        <p:spPr>
          <a:xfrm>
            <a:off x="621615" y="1284554"/>
            <a:ext cx="10903367" cy="4894954"/>
          </a:xfrm>
          <a:prstGeom prst="rect">
            <a:avLst/>
          </a:prstGeom>
        </p:spPr>
        <p:txBody>
          <a:bodyPr vert="horz" lIns="91440" tIns="45720" rIns="91440" bIns="45720" rtlCol="0">
            <a:normAutofit lnSpcReduction="1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a:p>
            <a:pPr marL="0" indent="0">
              <a:buNone/>
            </a:pPr>
            <a:r>
              <a:rPr lang="en-US" dirty="0"/>
              <a:t>RQ #3 What do secondary school teachers believe are the reasons that their strategies to re-engage their students are, or are not, successful?” </a:t>
            </a:r>
            <a:endParaRPr lang="en-US" sz="2400" dirty="0"/>
          </a:p>
          <a:p>
            <a:pPr marL="342900" lvl="1" indent="0">
              <a:buNone/>
            </a:pPr>
            <a:r>
              <a:rPr lang="en-US" b="1" dirty="0"/>
              <a:t>Technology-enhanced personalized learning</a:t>
            </a:r>
          </a:p>
          <a:p>
            <a:pPr marL="800100" lvl="1" indent="-457200"/>
            <a:r>
              <a:rPr lang="en-US" dirty="0"/>
              <a:t>digital tools allow lessons to be tailored to individual student needs</a:t>
            </a:r>
          </a:p>
          <a:p>
            <a:pPr marL="800100" lvl="1" indent="-457200"/>
            <a:r>
              <a:rPr lang="en-US" dirty="0"/>
              <a:t>Struggles with self-regulation in technology-rich environments</a:t>
            </a:r>
            <a:endParaRPr lang="en-US" sz="2000" dirty="0"/>
          </a:p>
        </p:txBody>
      </p:sp>
    </p:spTree>
    <p:extLst>
      <p:ext uri="{BB962C8B-B14F-4D97-AF65-F5344CB8AC3E}">
        <p14:creationId xmlns:p14="http://schemas.microsoft.com/office/powerpoint/2010/main" val="12819965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57CB81-D057-131E-34F3-D9F0CD1DB20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6856E2C-4DDA-8527-1C2F-90D84A8FB32C}"/>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FINDINGS</a:t>
            </a:r>
          </a:p>
        </p:txBody>
      </p:sp>
      <p:sp>
        <p:nvSpPr>
          <p:cNvPr id="3" name="Text Placeholder 2">
            <a:extLst>
              <a:ext uri="{FF2B5EF4-FFF2-40B4-BE49-F238E27FC236}">
                <a16:creationId xmlns:a16="http://schemas.microsoft.com/office/drawing/2014/main" id="{B1D9656D-8465-4BEF-D015-C44759A47EDC}"/>
              </a:ext>
            </a:extLst>
          </p:cNvPr>
          <p:cNvSpPr txBox="1">
            <a:spLocks/>
          </p:cNvSpPr>
          <p:nvPr/>
        </p:nvSpPr>
        <p:spPr>
          <a:xfrm>
            <a:off x="621615" y="1284554"/>
            <a:ext cx="10903367"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lvl="1" indent="0">
              <a:buNone/>
            </a:pPr>
            <a:r>
              <a:rPr lang="en-US" sz="3600" b="1" dirty="0"/>
              <a:t>Student engagement and collaboration </a:t>
            </a:r>
          </a:p>
          <a:p>
            <a:pPr marL="342900" lvl="1" indent="0">
              <a:buNone/>
            </a:pPr>
            <a:endParaRPr lang="en-US" sz="3600" b="1" dirty="0"/>
          </a:p>
          <a:p>
            <a:pPr marL="800100" lvl="1" indent="-457200"/>
            <a:r>
              <a:rPr lang="en-US" dirty="0"/>
              <a:t>group projects, peer discussions, and gamified activities </a:t>
            </a:r>
          </a:p>
          <a:p>
            <a:pPr marL="800100" lvl="1" indent="-457200"/>
            <a:r>
              <a:rPr lang="en-US" dirty="0"/>
              <a:t>Include a balance of group work and individualized support</a:t>
            </a:r>
          </a:p>
          <a:p>
            <a:pPr marL="800100" lvl="1" indent="-457200"/>
            <a:r>
              <a:rPr lang="en-US" dirty="0"/>
              <a:t>Authentic peer interaction and student voice</a:t>
            </a:r>
            <a:endParaRPr lang="en-US" sz="2000" dirty="0"/>
          </a:p>
        </p:txBody>
      </p:sp>
    </p:spTree>
    <p:extLst>
      <p:ext uri="{BB962C8B-B14F-4D97-AF65-F5344CB8AC3E}">
        <p14:creationId xmlns:p14="http://schemas.microsoft.com/office/powerpoint/2010/main" val="1104868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A2329D3-4F9F-4417-B37A-6D0774C91608}"/>
              </a:ext>
            </a:extLst>
          </p:cNvPr>
          <p:cNvSpPr txBox="1"/>
          <p:nvPr/>
        </p:nvSpPr>
        <p:spPr>
          <a:xfrm>
            <a:off x="621615" y="494040"/>
            <a:ext cx="8413824" cy="630942"/>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PROBLEM &amp; PURPOSE STATEMENTS</a:t>
            </a:r>
          </a:p>
        </p:txBody>
      </p:sp>
      <p:sp>
        <p:nvSpPr>
          <p:cNvPr id="7" name="Content Placeholder 2">
            <a:extLst>
              <a:ext uri="{FF2B5EF4-FFF2-40B4-BE49-F238E27FC236}">
                <a16:creationId xmlns:a16="http://schemas.microsoft.com/office/drawing/2014/main" id="{6478FB27-128C-41F1-B314-C8CB5665C7ED}"/>
              </a:ext>
            </a:extLst>
          </p:cNvPr>
          <p:cNvSpPr txBox="1">
            <a:spLocks/>
          </p:cNvSpPr>
          <p:nvPr/>
        </p:nvSpPr>
        <p:spPr>
          <a:xfrm>
            <a:off x="621615" y="1274980"/>
            <a:ext cx="10941708" cy="4894954"/>
          </a:xfrm>
          <a:prstGeom prst="rect">
            <a:avLst/>
          </a:prstGeom>
        </p:spPr>
        <p:txBody>
          <a:bodyPr vert="horz" lIns="91440" tIns="45720" rIns="91440" bIns="45720" rtlCol="0">
            <a:normAutofit lnSpcReduction="1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buNone/>
              <a:defRPr/>
            </a:pPr>
            <a:r>
              <a:rPr lang="en-US" dirty="0"/>
              <a:t>The problem that was addressed in this study was that the COVID-19 pandemic disrupted secondary education in unprecedented ways, and as a result, many students became disengaged. </a:t>
            </a:r>
          </a:p>
          <a:p>
            <a:pPr marL="0" lvl="0" indent="0">
              <a:buNone/>
              <a:defRPr/>
            </a:pPr>
            <a:endParaRPr kumimoji="0" lang="en-US" sz="2800" b="0" i="0" u="none" strike="noStrike" kern="1200" cap="none" spc="0" normalizeH="0" baseline="0" noProof="0" dirty="0">
              <a:ln>
                <a:noFill/>
              </a:ln>
              <a:solidFill>
                <a:sysClr val="windowText" lastClr="000000">
                  <a:lumMod val="85000"/>
                  <a:lumOff val="15000"/>
                </a:sysClr>
              </a:solidFill>
              <a:effectLst/>
              <a:uLnTx/>
              <a:uFillTx/>
              <a:ea typeface="+mn-ea"/>
              <a:cs typeface="+mn-cs"/>
            </a:endParaRPr>
          </a:p>
          <a:p>
            <a:pPr marL="0" lvl="0" indent="0">
              <a:buNone/>
              <a:defRPr/>
            </a:pPr>
            <a:r>
              <a:rPr lang="en-US" dirty="0"/>
              <a:t>The purpose of this qualitative descriptive study was to investigate strategies teachers report as being successful in re-engaging students in the post COVID secondary classroom.</a:t>
            </a:r>
            <a:endParaRPr kumimoji="0" lang="en-US" sz="2800" b="0" i="0" u="none" strike="noStrike" kern="1200" cap="none" spc="0" normalizeH="0" baseline="0" noProof="0" dirty="0">
              <a:ln>
                <a:noFill/>
              </a:ln>
              <a:solidFill>
                <a:sysClr val="windowText" lastClr="000000">
                  <a:lumMod val="85000"/>
                  <a:lumOff val="15000"/>
                </a:sysClr>
              </a:solidFill>
              <a:effectLst/>
              <a:uLnTx/>
              <a:uFillTx/>
              <a:ea typeface="+mn-ea"/>
              <a:cs typeface="+mn-cs"/>
            </a:endParaRPr>
          </a:p>
        </p:txBody>
      </p:sp>
    </p:spTree>
    <p:extLst>
      <p:ext uri="{BB962C8B-B14F-4D97-AF65-F5344CB8AC3E}">
        <p14:creationId xmlns:p14="http://schemas.microsoft.com/office/powerpoint/2010/main" val="29481861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ED344C-C293-5199-DC0E-72435BAC56D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EF19651-3C46-45E3-B01E-17B370B5B672}"/>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FINDINGS</a:t>
            </a:r>
          </a:p>
        </p:txBody>
      </p:sp>
      <p:sp>
        <p:nvSpPr>
          <p:cNvPr id="3" name="Text Placeholder 2">
            <a:extLst>
              <a:ext uri="{FF2B5EF4-FFF2-40B4-BE49-F238E27FC236}">
                <a16:creationId xmlns:a16="http://schemas.microsoft.com/office/drawing/2014/main" id="{87CE6F3B-5C88-AAFA-6142-988770502F0F}"/>
              </a:ext>
            </a:extLst>
          </p:cNvPr>
          <p:cNvSpPr txBox="1">
            <a:spLocks/>
          </p:cNvSpPr>
          <p:nvPr/>
        </p:nvSpPr>
        <p:spPr>
          <a:xfrm>
            <a:off x="621615" y="1284554"/>
            <a:ext cx="10903367"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lvl="1" indent="0">
              <a:buNone/>
            </a:pPr>
            <a:r>
              <a:rPr lang="en-US" sz="3600" b="1" dirty="0"/>
              <a:t>Classroom management and students' social-emotional well-being</a:t>
            </a:r>
          </a:p>
          <a:p>
            <a:pPr marL="342900" lvl="1" indent="0">
              <a:buNone/>
            </a:pPr>
            <a:endParaRPr lang="en-US" sz="3600" b="1" dirty="0"/>
          </a:p>
          <a:p>
            <a:pPr marL="800100" lvl="1" indent="-457200"/>
            <a:r>
              <a:rPr lang="en-US" dirty="0"/>
              <a:t>Assessments are formative, reflective, and linked to real-life applications</a:t>
            </a:r>
          </a:p>
          <a:p>
            <a:pPr marL="800100" lvl="1" indent="-457200"/>
            <a:r>
              <a:rPr lang="en-US" dirty="0"/>
              <a:t>Failure attributed to a focus on high stakes testing</a:t>
            </a:r>
          </a:p>
          <a:p>
            <a:pPr marL="800100" lvl="1" indent="-457200"/>
            <a:r>
              <a:rPr lang="en-US" dirty="0"/>
              <a:t>Post learning objectives and success criteria</a:t>
            </a:r>
          </a:p>
          <a:p>
            <a:pPr marL="800100" lvl="1" indent="-457200"/>
            <a:r>
              <a:rPr lang="en-US" dirty="0"/>
              <a:t>Integration of social-emotional learning </a:t>
            </a:r>
            <a:endParaRPr lang="en-US" sz="2000" dirty="0"/>
          </a:p>
        </p:txBody>
      </p:sp>
    </p:spTree>
    <p:extLst>
      <p:ext uri="{BB962C8B-B14F-4D97-AF65-F5344CB8AC3E}">
        <p14:creationId xmlns:p14="http://schemas.microsoft.com/office/powerpoint/2010/main" val="9849184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5AEE63-09B6-AC36-7141-198533660B2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19B81F0-2047-5F62-DE66-437F8D5CF362}"/>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FINDINGS</a:t>
            </a:r>
          </a:p>
        </p:txBody>
      </p:sp>
      <p:sp>
        <p:nvSpPr>
          <p:cNvPr id="3" name="Text Placeholder 2">
            <a:extLst>
              <a:ext uri="{FF2B5EF4-FFF2-40B4-BE49-F238E27FC236}">
                <a16:creationId xmlns:a16="http://schemas.microsoft.com/office/drawing/2014/main" id="{2C5EB33D-DE3A-A663-87BB-C204A6846726}"/>
              </a:ext>
            </a:extLst>
          </p:cNvPr>
          <p:cNvSpPr txBox="1">
            <a:spLocks/>
          </p:cNvSpPr>
          <p:nvPr/>
        </p:nvSpPr>
        <p:spPr>
          <a:xfrm>
            <a:off x="621615" y="1284554"/>
            <a:ext cx="10903367"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lvl="1" indent="0">
              <a:buNone/>
            </a:pPr>
            <a:r>
              <a:rPr lang="en-US" sz="3600" b="1" dirty="0"/>
              <a:t>Assessment, Reflection, and Real-World Connections</a:t>
            </a:r>
          </a:p>
          <a:p>
            <a:pPr marL="342900" lvl="1" indent="0">
              <a:buNone/>
            </a:pPr>
            <a:endParaRPr lang="en-US" sz="3600" b="1" dirty="0"/>
          </a:p>
          <a:p>
            <a:pPr marL="800100" lvl="1" indent="-457200"/>
            <a:r>
              <a:rPr lang="en-US" dirty="0"/>
              <a:t>Integrating real-world problems, career connections, and student-driven inquiry</a:t>
            </a:r>
          </a:p>
          <a:p>
            <a:pPr marL="800100" lvl="1" indent="-457200"/>
            <a:r>
              <a:rPr lang="en-US" dirty="0"/>
              <a:t>Giving them a voice </a:t>
            </a:r>
          </a:p>
          <a:p>
            <a:pPr marL="800100" lvl="1" indent="-457200"/>
            <a:r>
              <a:rPr lang="en-US" dirty="0"/>
              <a:t>More than content and how students are responding to it</a:t>
            </a:r>
          </a:p>
        </p:txBody>
      </p:sp>
    </p:spTree>
    <p:extLst>
      <p:ext uri="{BB962C8B-B14F-4D97-AF65-F5344CB8AC3E}">
        <p14:creationId xmlns:p14="http://schemas.microsoft.com/office/powerpoint/2010/main" val="28227214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555C56-D713-4D85-260D-97E3C6C3475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2D6E6E8-47C2-F9BD-CFE5-BBBC78B0E2C5}"/>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FINDINGS</a:t>
            </a:r>
          </a:p>
        </p:txBody>
      </p:sp>
      <p:sp>
        <p:nvSpPr>
          <p:cNvPr id="3" name="Text Placeholder 2">
            <a:extLst>
              <a:ext uri="{FF2B5EF4-FFF2-40B4-BE49-F238E27FC236}">
                <a16:creationId xmlns:a16="http://schemas.microsoft.com/office/drawing/2014/main" id="{08E7FDA4-18D8-8ED1-2916-0EA3D5653EAE}"/>
              </a:ext>
            </a:extLst>
          </p:cNvPr>
          <p:cNvSpPr txBox="1">
            <a:spLocks/>
          </p:cNvSpPr>
          <p:nvPr/>
        </p:nvSpPr>
        <p:spPr>
          <a:xfrm>
            <a:off x="621615" y="1284554"/>
            <a:ext cx="10903367"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a:p>
            <a:pPr marL="0" lvl="0" indent="0" algn="ctr">
              <a:buNone/>
            </a:pPr>
            <a:r>
              <a:rPr lang="en-US" sz="5400" dirty="0"/>
              <a:t>Research Question #3  Big Take Away</a:t>
            </a:r>
          </a:p>
          <a:p>
            <a:pPr marL="0" lvl="0" indent="0" algn="ctr">
              <a:buNone/>
            </a:pPr>
            <a:endParaRPr lang="en-US" sz="5400" dirty="0"/>
          </a:p>
          <a:p>
            <a:pPr marL="0" lvl="0" indent="0" algn="ctr">
              <a:buNone/>
            </a:pPr>
            <a:r>
              <a:rPr lang="en-US" dirty="0"/>
              <a:t>The success of re-engagement strategies depends on a combination of personalized learning, interactive engagement, classroom support, and meaningful assessments</a:t>
            </a:r>
            <a:endParaRPr lang="en-US" sz="2000" dirty="0"/>
          </a:p>
        </p:txBody>
      </p:sp>
    </p:spTree>
    <p:extLst>
      <p:ext uri="{BB962C8B-B14F-4D97-AF65-F5344CB8AC3E}">
        <p14:creationId xmlns:p14="http://schemas.microsoft.com/office/powerpoint/2010/main" val="34583773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7B3EDD8-08A7-4C8E-92E0-28ED77F980AA}"/>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RECOMMENDATIONS (PRACTICAL APPLICATION)</a:t>
            </a:r>
          </a:p>
        </p:txBody>
      </p:sp>
      <p:sp>
        <p:nvSpPr>
          <p:cNvPr id="3" name="Content Placeholder 2">
            <a:extLst>
              <a:ext uri="{FF2B5EF4-FFF2-40B4-BE49-F238E27FC236}">
                <a16:creationId xmlns:a16="http://schemas.microsoft.com/office/drawing/2014/main" id="{ACE82055-B315-46FE-90C1-36DDCB835971}"/>
              </a:ext>
            </a:extLst>
          </p:cNvPr>
          <p:cNvSpPr txBox="1">
            <a:spLocks/>
          </p:cNvSpPr>
          <p:nvPr/>
        </p:nvSpPr>
        <p:spPr>
          <a:xfrm>
            <a:off x="621615" y="1290369"/>
            <a:ext cx="10971044" cy="4609653"/>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0" indent="-457200">
              <a:defRPr/>
            </a:pPr>
            <a:r>
              <a:rPr lang="en-US" dirty="0"/>
              <a:t>Can help schools refine professional development programs and instructional approaches</a:t>
            </a:r>
          </a:p>
          <a:p>
            <a:pPr marL="457200" lvl="0" indent="-457200">
              <a:defRPr/>
            </a:pPr>
            <a:r>
              <a:rPr lang="en-US" dirty="0"/>
              <a:t>Can inform school policies</a:t>
            </a:r>
          </a:p>
          <a:p>
            <a:pPr marL="457200" lvl="0" indent="-457200">
              <a:defRPr/>
            </a:pPr>
            <a:r>
              <a:rPr lang="en-US" dirty="0"/>
              <a:t>Bridge the gap between research and classroom practice </a:t>
            </a:r>
          </a:p>
          <a:p>
            <a:pPr marL="457200" lvl="0" indent="-457200">
              <a:defRPr/>
            </a:pPr>
            <a:r>
              <a:rPr lang="en-US" dirty="0"/>
              <a:t>Advocate for systemic changes</a:t>
            </a:r>
          </a:p>
          <a:p>
            <a:pPr marL="457200" lvl="0" indent="-457200">
              <a:defRPr/>
            </a:pPr>
            <a:endParaRPr kumimoji="0" lang="en-US" sz="28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p:txBody>
      </p:sp>
    </p:spTree>
    <p:extLst>
      <p:ext uri="{BB962C8B-B14F-4D97-AF65-F5344CB8AC3E}">
        <p14:creationId xmlns:p14="http://schemas.microsoft.com/office/powerpoint/2010/main" val="35439849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7B48A6-27B5-40FA-A8ED-1882BA0BF42E}"/>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COMPARISON OF RESULTS TO THE LITERATURE</a:t>
            </a:r>
          </a:p>
        </p:txBody>
      </p:sp>
      <p:sp>
        <p:nvSpPr>
          <p:cNvPr id="3" name="Content Placeholder 2">
            <a:extLst>
              <a:ext uri="{FF2B5EF4-FFF2-40B4-BE49-F238E27FC236}">
                <a16:creationId xmlns:a16="http://schemas.microsoft.com/office/drawing/2014/main" id="{837FE250-7DE3-4059-8E48-F638723CF5BC}"/>
              </a:ext>
            </a:extLst>
          </p:cNvPr>
          <p:cNvSpPr txBox="1">
            <a:spLocks/>
          </p:cNvSpPr>
          <p:nvPr/>
        </p:nvSpPr>
        <p:spPr>
          <a:xfrm>
            <a:off x="621614" y="1284554"/>
            <a:ext cx="10948771"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800" b="1" dirty="0"/>
              <a:t>    Research Question # 1</a:t>
            </a:r>
          </a:p>
          <a:p>
            <a:pPr marL="747713" lvl="2" indent="-457200">
              <a:buFont typeface="Arial" panose="020B0604020202020204" pitchFamily="34" charset="0"/>
              <a:buChar char="•"/>
            </a:pPr>
            <a:r>
              <a:rPr lang="en-US" dirty="0"/>
              <a:t>Reinforces the widespread nature of post-COVID disengagement (Dorn et al. 2021 )</a:t>
            </a:r>
          </a:p>
          <a:p>
            <a:pPr marL="747713" lvl="2" indent="-457200">
              <a:buFont typeface="Arial" panose="020B0604020202020204" pitchFamily="34" charset="0"/>
              <a:buChar char="•"/>
            </a:pPr>
            <a:r>
              <a:rPr lang="en-US" dirty="0"/>
              <a:t>Validates the need for targeted interventions (Duncan et al. 2016 and Hews et al. 2020)</a:t>
            </a:r>
          </a:p>
          <a:p>
            <a:pPr marL="747713" lvl="2" indent="-457200">
              <a:buFont typeface="Arial" panose="020B0604020202020204" pitchFamily="34" charset="0"/>
              <a:buChar char="•"/>
            </a:pPr>
            <a:r>
              <a:rPr lang="en-US" dirty="0"/>
              <a:t>The role of teacher-student relationships, classroom environment, and instructional strategies (Smith, 2020))</a:t>
            </a:r>
          </a:p>
          <a:p>
            <a:pPr marL="290513" lvl="2" indent="0">
              <a:buNone/>
            </a:pPr>
            <a:r>
              <a:rPr lang="en-US" b="1" dirty="0"/>
              <a:t>Research Question # 1 Contradictions</a:t>
            </a:r>
          </a:p>
          <a:p>
            <a:pPr marL="747713" lvl="2" indent="-457200"/>
            <a:r>
              <a:rPr lang="en-US" dirty="0"/>
              <a:t>Technology (Dorn et al., 2021), </a:t>
            </a:r>
          </a:p>
          <a:p>
            <a:pPr marL="747713" lvl="2" indent="-457200"/>
            <a:r>
              <a:rPr lang="en-US" dirty="0"/>
              <a:t>Social interactions (</a:t>
            </a:r>
            <a:r>
              <a:rPr lang="en-US" dirty="0" err="1"/>
              <a:t>Kuhfeld</a:t>
            </a:r>
            <a:r>
              <a:rPr lang="en-US" dirty="0"/>
              <a:t> et al., 2022)</a:t>
            </a:r>
            <a:endParaRPr lang="en-US" b="1" dirty="0"/>
          </a:p>
          <a:p>
            <a:pPr marL="290513" lvl="2" indent="0">
              <a:buNone/>
            </a:pPr>
            <a:endParaRPr lang="en-US" dirty="0"/>
          </a:p>
        </p:txBody>
      </p:sp>
    </p:spTree>
    <p:extLst>
      <p:ext uri="{BB962C8B-B14F-4D97-AF65-F5344CB8AC3E}">
        <p14:creationId xmlns:p14="http://schemas.microsoft.com/office/powerpoint/2010/main" val="37788929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06CB9A-921B-5A00-F281-610ECCE0F90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74469E6D-83AE-346B-25BB-A2822775E94C}"/>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COMPARISON OF RESULTS TO THE LITERATURE</a:t>
            </a:r>
          </a:p>
        </p:txBody>
      </p:sp>
      <p:sp>
        <p:nvSpPr>
          <p:cNvPr id="3" name="Content Placeholder 2">
            <a:extLst>
              <a:ext uri="{FF2B5EF4-FFF2-40B4-BE49-F238E27FC236}">
                <a16:creationId xmlns:a16="http://schemas.microsoft.com/office/drawing/2014/main" id="{700626D4-ACE0-A183-A904-D1687DCFF918}"/>
              </a:ext>
            </a:extLst>
          </p:cNvPr>
          <p:cNvSpPr txBox="1">
            <a:spLocks/>
          </p:cNvSpPr>
          <p:nvPr/>
        </p:nvSpPr>
        <p:spPr>
          <a:xfrm>
            <a:off x="621614" y="1284554"/>
            <a:ext cx="10948771" cy="4894954"/>
          </a:xfrm>
          <a:prstGeom prst="rect">
            <a:avLst/>
          </a:prstGeom>
        </p:spPr>
        <p:txBody>
          <a:bodyPr vert="horz" lIns="91440" tIns="45720" rIns="91440" bIns="45720" rtlCol="0">
            <a:normAutofit fontScale="925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800" b="1" dirty="0"/>
              <a:t>    Research Question # 2</a:t>
            </a:r>
          </a:p>
          <a:p>
            <a:pPr marL="747713" lvl="2" indent="-457200">
              <a:buFont typeface="Arial" panose="020B0604020202020204" pitchFamily="34" charset="0"/>
              <a:buChar char="•"/>
            </a:pPr>
            <a:r>
              <a:rPr lang="en-US" dirty="0"/>
              <a:t>Emphasized the importance of fostering strong teacher-student relationships (Zhao et al., 2021). </a:t>
            </a:r>
          </a:p>
          <a:p>
            <a:pPr marL="747713" lvl="2" indent="-457200">
              <a:buFont typeface="Arial" panose="020B0604020202020204" pitchFamily="34" charset="0"/>
              <a:buChar char="•"/>
            </a:pPr>
            <a:r>
              <a:rPr lang="en-US" dirty="0"/>
              <a:t>Effectiveness of social-emotional learning (SEL) in addressing students' mental health challenges and improving classroom participation  (Durlak et al., 2015).  </a:t>
            </a:r>
          </a:p>
          <a:p>
            <a:pPr marL="747713" lvl="2" indent="-457200">
              <a:buFont typeface="Arial" panose="020B0604020202020204" pitchFamily="34" charset="0"/>
              <a:buChar char="•"/>
            </a:pPr>
            <a:r>
              <a:rPr lang="en-US" dirty="0"/>
              <a:t>Supports the use of interactive and student-centered instructional methods (Bernacki et al., 2021).  </a:t>
            </a:r>
          </a:p>
          <a:p>
            <a:pPr marL="290513" lvl="2" indent="0">
              <a:buNone/>
            </a:pPr>
            <a:endParaRPr lang="en-US" b="1" dirty="0"/>
          </a:p>
          <a:p>
            <a:pPr marL="290513" lvl="2" indent="0">
              <a:buNone/>
            </a:pPr>
            <a:r>
              <a:rPr lang="en-US" b="1" dirty="0"/>
              <a:t>Research Question # 2 Contradictions</a:t>
            </a:r>
          </a:p>
          <a:p>
            <a:pPr marL="747713" lvl="2" indent="-457200"/>
            <a:r>
              <a:rPr lang="en-US" dirty="0"/>
              <a:t>Technology (Bond et al., 2021). </a:t>
            </a:r>
          </a:p>
          <a:p>
            <a:pPr marL="747713" lvl="2" indent="-457200"/>
            <a:r>
              <a:rPr lang="en-US" dirty="0"/>
              <a:t>student autonomy and self-directed learning (Brookhart, 2019). </a:t>
            </a:r>
          </a:p>
        </p:txBody>
      </p:sp>
    </p:spTree>
    <p:extLst>
      <p:ext uri="{BB962C8B-B14F-4D97-AF65-F5344CB8AC3E}">
        <p14:creationId xmlns:p14="http://schemas.microsoft.com/office/powerpoint/2010/main" val="4711974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09FD57-FAA8-B89C-E787-0CD6EE83297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AC784DF-5053-7FF6-D333-7AE6C68102FE}"/>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COMPARISON OF RESULTS TO THE LITERATURE</a:t>
            </a:r>
          </a:p>
        </p:txBody>
      </p:sp>
      <p:sp>
        <p:nvSpPr>
          <p:cNvPr id="3" name="Content Placeholder 2">
            <a:extLst>
              <a:ext uri="{FF2B5EF4-FFF2-40B4-BE49-F238E27FC236}">
                <a16:creationId xmlns:a16="http://schemas.microsoft.com/office/drawing/2014/main" id="{A25B8AA2-5136-BFEC-4D05-A42917C491F9}"/>
              </a:ext>
            </a:extLst>
          </p:cNvPr>
          <p:cNvSpPr txBox="1">
            <a:spLocks/>
          </p:cNvSpPr>
          <p:nvPr/>
        </p:nvSpPr>
        <p:spPr>
          <a:xfrm>
            <a:off x="621614" y="1284554"/>
            <a:ext cx="10948771" cy="4894954"/>
          </a:xfrm>
          <a:prstGeom prst="rect">
            <a:avLst/>
          </a:prstGeom>
        </p:spPr>
        <p:txBody>
          <a:bodyPr vert="horz" lIns="91440" tIns="45720" rIns="91440" bIns="45720" rtlCol="0">
            <a:normAutofit lnSpcReduction="1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800" b="1" dirty="0"/>
              <a:t>    Research Question # 3</a:t>
            </a:r>
          </a:p>
          <a:p>
            <a:pPr marL="747713" lvl="2" indent="-457200">
              <a:buFont typeface="Arial" panose="020B0604020202020204" pitchFamily="34" charset="0"/>
              <a:buChar char="•"/>
            </a:pPr>
            <a:r>
              <a:rPr lang="en-US" dirty="0"/>
              <a:t>Need for professional development to effectively implement personalized learning tools  (Manca &amp; </a:t>
            </a:r>
            <a:r>
              <a:rPr lang="en-US" dirty="0" err="1"/>
              <a:t>Meluzzi</a:t>
            </a:r>
            <a:r>
              <a:rPr lang="en-US" dirty="0"/>
              <a:t>, 2022). </a:t>
            </a:r>
          </a:p>
          <a:p>
            <a:pPr marL="747713" lvl="2" indent="-457200">
              <a:buFont typeface="Arial" panose="020B0604020202020204" pitchFamily="34" charset="0"/>
              <a:buChar char="•"/>
            </a:pPr>
            <a:r>
              <a:rPr lang="en-US" dirty="0"/>
              <a:t> Engagement and collaboration (Sinatra et al., 2015). </a:t>
            </a:r>
          </a:p>
          <a:p>
            <a:pPr marL="747713" lvl="2" indent="-457200">
              <a:buFont typeface="Arial" panose="020B0604020202020204" pitchFamily="34" charset="0"/>
              <a:buChar char="•"/>
            </a:pPr>
            <a:r>
              <a:rPr lang="en-US" dirty="0"/>
              <a:t>Implementation of informed practices, social-emotional learning (SEL) programs, and restorative discipline approaches (Durlak et al., 2015). </a:t>
            </a:r>
            <a:endParaRPr lang="en-US" b="1" dirty="0"/>
          </a:p>
          <a:p>
            <a:pPr marL="290513" lvl="2" indent="0">
              <a:buNone/>
            </a:pPr>
            <a:r>
              <a:rPr lang="en-US" b="1" dirty="0"/>
              <a:t>Research Question # 3 Contradictions</a:t>
            </a:r>
          </a:p>
          <a:p>
            <a:pPr marL="747713" lvl="2" indent="-457200"/>
            <a:r>
              <a:rPr lang="en-US" dirty="0"/>
              <a:t>Skepticism about the long-term effectiveness of social-emotional learning (SEL) programs (Durlak et al., 2022). </a:t>
            </a:r>
          </a:p>
          <a:p>
            <a:pPr marL="747713" lvl="2" indent="-457200"/>
            <a:r>
              <a:rPr lang="en-US" dirty="0"/>
              <a:t>Academic expectations (Eccles &amp; Roeser, 2019). </a:t>
            </a:r>
          </a:p>
        </p:txBody>
      </p:sp>
    </p:spTree>
    <p:extLst>
      <p:ext uri="{BB962C8B-B14F-4D97-AF65-F5344CB8AC3E}">
        <p14:creationId xmlns:p14="http://schemas.microsoft.com/office/powerpoint/2010/main" val="4005825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F5D3B74-DE8F-4853-BC96-499608C35916}"/>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RECOMMENDATIONS (FUTURE RESEARCH)</a:t>
            </a:r>
          </a:p>
        </p:txBody>
      </p:sp>
      <p:sp>
        <p:nvSpPr>
          <p:cNvPr id="3" name="Content Placeholder 2">
            <a:extLst>
              <a:ext uri="{FF2B5EF4-FFF2-40B4-BE49-F238E27FC236}">
                <a16:creationId xmlns:a16="http://schemas.microsoft.com/office/drawing/2014/main" id="{7BC8364D-E71F-4E83-AF9E-ABAE4DD56FB4}"/>
              </a:ext>
            </a:extLst>
          </p:cNvPr>
          <p:cNvSpPr txBox="1">
            <a:spLocks/>
          </p:cNvSpPr>
          <p:nvPr/>
        </p:nvSpPr>
        <p:spPr>
          <a:xfrm>
            <a:off x="621614" y="1284861"/>
            <a:ext cx="10661573" cy="4609653"/>
          </a:xfrm>
          <a:prstGeom prst="rect">
            <a:avLst/>
          </a:prstGeom>
        </p:spPr>
        <p:txBody>
          <a:bodyPr vert="horz" lIns="91440" tIns="45720" rIns="91440" bIns="45720" rtlCol="0">
            <a:normAutofit fontScale="92500" lnSpcReduction="1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dirty="0"/>
              <a:t>Include a more diverse range of participants </a:t>
            </a:r>
          </a:p>
          <a:p>
            <a:pPr marL="457200" indent="-457200"/>
            <a:r>
              <a:rPr lang="en-US" dirty="0"/>
              <a:t>Employ a mixed-methods approach</a:t>
            </a:r>
            <a:r>
              <a:rPr lang="en-US" sz="2800" dirty="0"/>
              <a:t> </a:t>
            </a:r>
          </a:p>
          <a:p>
            <a:pPr marL="457200" indent="-457200"/>
            <a:r>
              <a:rPr lang="en-US" sz="2800" dirty="0"/>
              <a:t>E</a:t>
            </a:r>
            <a:r>
              <a:rPr lang="en-US" dirty="0"/>
              <a:t>xplore the role of external factors</a:t>
            </a:r>
          </a:p>
          <a:p>
            <a:pPr marL="457200" indent="-457200"/>
            <a:r>
              <a:rPr lang="en-US" dirty="0"/>
              <a:t>Examine teacher training and professional development </a:t>
            </a:r>
          </a:p>
          <a:p>
            <a:pPr marL="457200" indent="-457200"/>
            <a:r>
              <a:rPr lang="en-US" dirty="0"/>
              <a:t>Investigate how school leadership supports or hinders re-engagement efforts </a:t>
            </a:r>
          </a:p>
          <a:p>
            <a:pPr marL="457200" indent="-457200"/>
            <a:r>
              <a:rPr lang="en-US" dirty="0"/>
              <a:t>Explore technology integrations influence on  student engagement </a:t>
            </a:r>
            <a:endParaRPr kumimoji="0" lang="en-US" sz="28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a:p>
            <a:pPr marL="571500" marR="0" lvl="1" indent="-280988" algn="l" defTabSz="457200" rtl="0" eaLnBrk="1" fontAlgn="auto" latinLnBrk="0" hangingPunct="1">
              <a:lnSpc>
                <a:spcPct val="100000"/>
              </a:lnSpc>
              <a:spcBef>
                <a:spcPct val="20000"/>
              </a:spcBef>
              <a:spcAft>
                <a:spcPts val="0"/>
              </a:spcAft>
              <a:buClrTx/>
              <a:buSzTx/>
              <a:buFont typeface="Wingdings 3" panose="05040102010807070707" pitchFamily="18" charset="2"/>
              <a:buChar char="&quot;"/>
              <a:tabLst/>
              <a:defRPr/>
            </a:pPr>
            <a:endParaRPr kumimoji="0" lang="en-US" sz="28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p:txBody>
      </p:sp>
    </p:spTree>
    <p:extLst>
      <p:ext uri="{BB962C8B-B14F-4D97-AF65-F5344CB8AC3E}">
        <p14:creationId xmlns:p14="http://schemas.microsoft.com/office/powerpoint/2010/main" val="23688302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19D795-71A9-43C9-A595-25C87D53BE35}"/>
              </a:ext>
            </a:extLst>
          </p:cNvPr>
          <p:cNvSpPr txBox="1"/>
          <p:nvPr/>
        </p:nvSpPr>
        <p:spPr>
          <a:xfrm>
            <a:off x="621614"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CONCLUSIONS</a:t>
            </a:r>
          </a:p>
        </p:txBody>
      </p:sp>
      <p:sp>
        <p:nvSpPr>
          <p:cNvPr id="3" name="Content Placeholder 2">
            <a:extLst>
              <a:ext uri="{FF2B5EF4-FFF2-40B4-BE49-F238E27FC236}">
                <a16:creationId xmlns:a16="http://schemas.microsoft.com/office/drawing/2014/main" id="{928CF80A-EE9F-4B04-9001-8386924984E4}"/>
              </a:ext>
            </a:extLst>
          </p:cNvPr>
          <p:cNvSpPr txBox="1">
            <a:spLocks/>
          </p:cNvSpPr>
          <p:nvPr/>
        </p:nvSpPr>
        <p:spPr>
          <a:xfrm>
            <a:off x="621615" y="1251717"/>
            <a:ext cx="11202523"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dirty="0"/>
              <a:t>Clear and comprehensive account Recommendations were practical and feasible, and provided clear guidance on how to address the issues </a:t>
            </a:r>
          </a:p>
          <a:p>
            <a:pPr marL="457200" indent="-457200"/>
            <a:r>
              <a:rPr lang="en-US"/>
              <a:t>Multifaceted </a:t>
            </a:r>
            <a:r>
              <a:rPr lang="en-US" dirty="0"/>
              <a:t>approach</a:t>
            </a:r>
          </a:p>
          <a:p>
            <a:pPr marL="457200" indent="-457200"/>
            <a:r>
              <a:rPr lang="en-US" dirty="0"/>
              <a:t>Successful re-engagement strategies prioritize relationships, adaptability, and support systems that recognize the diverse challenges students face</a:t>
            </a:r>
            <a:r>
              <a:rPr lang="en-US" sz="2800" dirty="0"/>
              <a:t>. </a:t>
            </a:r>
          </a:p>
        </p:txBody>
      </p:sp>
    </p:spTree>
    <p:extLst>
      <p:ext uri="{BB962C8B-B14F-4D97-AF65-F5344CB8AC3E}">
        <p14:creationId xmlns:p14="http://schemas.microsoft.com/office/powerpoint/2010/main" val="42427691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EE859F8-7F5D-4F32-8513-DC74D4391B0F}"/>
              </a:ext>
            </a:extLst>
          </p:cNvPr>
          <p:cNvSpPr txBox="1"/>
          <p:nvPr/>
        </p:nvSpPr>
        <p:spPr>
          <a:xfrm>
            <a:off x="413472" y="494040"/>
            <a:ext cx="11451514" cy="646331"/>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THANK YOU</a:t>
            </a:r>
          </a:p>
        </p:txBody>
      </p:sp>
      <p:sp>
        <p:nvSpPr>
          <p:cNvPr id="3" name="Content Placeholder 2">
            <a:extLst>
              <a:ext uri="{FF2B5EF4-FFF2-40B4-BE49-F238E27FC236}">
                <a16:creationId xmlns:a16="http://schemas.microsoft.com/office/drawing/2014/main" id="{5DC004CF-6793-435C-B3BF-AF9E1F77FDE8}"/>
              </a:ext>
            </a:extLst>
          </p:cNvPr>
          <p:cNvSpPr txBox="1">
            <a:spLocks/>
          </p:cNvSpPr>
          <p:nvPr/>
        </p:nvSpPr>
        <p:spPr>
          <a:xfrm>
            <a:off x="621615" y="1251717"/>
            <a:ext cx="11498582" cy="4894954"/>
          </a:xfrm>
          <a:prstGeom prst="rect">
            <a:avLst/>
          </a:prstGeom>
        </p:spPr>
        <p:txBody>
          <a:bodyPr vert="horz" lIns="91440" tIns="45720" rIns="91440" bIns="45720" rtlCol="0" anchor="t">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a:t>Thank you for your attention.</a:t>
            </a:r>
          </a:p>
          <a:p>
            <a:pPr marL="822960" lvl="2" indent="-274320">
              <a:buFont typeface="Arial" panose="020B0604020202020204" pitchFamily="34" charset="0"/>
              <a:buChar char="•"/>
            </a:pPr>
            <a:r>
              <a:rPr lang="en-US" dirty="0"/>
              <a:t>Are there any questions?</a:t>
            </a:r>
          </a:p>
        </p:txBody>
      </p:sp>
    </p:spTree>
    <p:extLst>
      <p:ext uri="{BB962C8B-B14F-4D97-AF65-F5344CB8AC3E}">
        <p14:creationId xmlns:p14="http://schemas.microsoft.com/office/powerpoint/2010/main" val="827695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7B45E25-F7AE-4E8E-A288-C7CE9574E59C}"/>
              </a:ext>
            </a:extLst>
          </p:cNvPr>
          <p:cNvSpPr txBox="1"/>
          <p:nvPr/>
        </p:nvSpPr>
        <p:spPr>
          <a:xfrm>
            <a:off x="621614" y="494040"/>
            <a:ext cx="11166433" cy="630942"/>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RESEARCH QUESTIONS</a:t>
            </a:r>
          </a:p>
        </p:txBody>
      </p:sp>
      <p:sp>
        <p:nvSpPr>
          <p:cNvPr id="5" name="Content Placeholder 2">
            <a:extLst>
              <a:ext uri="{FF2B5EF4-FFF2-40B4-BE49-F238E27FC236}">
                <a16:creationId xmlns:a16="http://schemas.microsoft.com/office/drawing/2014/main" id="{8DBA5DAC-EF2B-4991-8535-A69C9A96B3F2}"/>
              </a:ext>
            </a:extLst>
          </p:cNvPr>
          <p:cNvSpPr txBox="1">
            <a:spLocks/>
          </p:cNvSpPr>
          <p:nvPr/>
        </p:nvSpPr>
        <p:spPr>
          <a:xfrm>
            <a:off x="621615" y="1385332"/>
            <a:ext cx="11035229" cy="38778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600" dirty="0"/>
          </a:p>
        </p:txBody>
      </p:sp>
      <p:sp>
        <p:nvSpPr>
          <p:cNvPr id="8" name="Content Placeholder 2">
            <a:extLst>
              <a:ext uri="{FF2B5EF4-FFF2-40B4-BE49-F238E27FC236}">
                <a16:creationId xmlns:a16="http://schemas.microsoft.com/office/drawing/2014/main" id="{E0B00C9B-278A-4C01-8516-E2BC920B46CB}"/>
              </a:ext>
            </a:extLst>
          </p:cNvPr>
          <p:cNvSpPr txBox="1">
            <a:spLocks/>
          </p:cNvSpPr>
          <p:nvPr/>
        </p:nvSpPr>
        <p:spPr>
          <a:xfrm>
            <a:off x="621615" y="1251717"/>
            <a:ext cx="10984196" cy="4894954"/>
          </a:xfrm>
          <a:prstGeom prst="rect">
            <a:avLst/>
          </a:prstGeom>
        </p:spPr>
        <p:txBody>
          <a:bodyPr vert="horz" lIns="91440" tIns="45720" rIns="91440" bIns="45720" rtlCol="0">
            <a:normAutofit fontScale="775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7600" b="1" dirty="0"/>
              <a:t>RQ1</a:t>
            </a:r>
            <a:r>
              <a:rPr lang="en-US" sz="7600" dirty="0"/>
              <a:t>. What factors do secondary educators believe contribute to student disengagement in the post-COVID secondary classroom? </a:t>
            </a:r>
          </a:p>
          <a:p>
            <a:pPr marL="0" indent="0">
              <a:buNone/>
            </a:pPr>
            <a:r>
              <a:rPr lang="en-US" sz="4500" dirty="0"/>
              <a:t> </a:t>
            </a:r>
          </a:p>
          <a:p>
            <a:pPr marL="0" indent="0">
              <a:buNone/>
            </a:pPr>
            <a:r>
              <a:rPr lang="en-US" sz="2800" dirty="0"/>
              <a:t>  </a:t>
            </a:r>
            <a:endParaRPr lang="en-US" sz="2800" b="1" baseline="-25000" dirty="0"/>
          </a:p>
          <a:p>
            <a:pPr marL="0" indent="0">
              <a:buNone/>
            </a:pPr>
            <a:endParaRPr lang="en-US" sz="2800" b="1" dirty="0"/>
          </a:p>
          <a:p>
            <a:pPr marL="457200" indent="-457200"/>
            <a:endParaRPr lang="en-US" sz="2800" b="1" dirty="0"/>
          </a:p>
          <a:p>
            <a:pPr marL="0" indent="0">
              <a:buNone/>
            </a:pPr>
            <a:endParaRPr lang="en-US" sz="2800" b="1" dirty="0"/>
          </a:p>
        </p:txBody>
      </p:sp>
    </p:spTree>
    <p:extLst>
      <p:ext uri="{BB962C8B-B14F-4D97-AF65-F5344CB8AC3E}">
        <p14:creationId xmlns:p14="http://schemas.microsoft.com/office/powerpoint/2010/main" val="117861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B181CAE-6D3D-63DD-58F7-02E5B20D8353}"/>
              </a:ext>
            </a:extLst>
          </p:cNvPr>
          <p:cNvSpPr txBox="1"/>
          <p:nvPr/>
        </p:nvSpPr>
        <p:spPr>
          <a:xfrm>
            <a:off x="917713" y="536713"/>
            <a:ext cx="10356574" cy="9694962"/>
          </a:xfrm>
          <a:prstGeom prst="rect">
            <a:avLst/>
          </a:prstGeom>
          <a:noFill/>
        </p:spPr>
        <p:txBody>
          <a:bodyPr wrap="square" rtlCol="0">
            <a:spAutoFit/>
          </a:bodyPr>
          <a:lstStyle/>
          <a:p>
            <a:r>
              <a:rPr lang="en-US" sz="6000" b="1" dirty="0"/>
              <a:t>RQ2. </a:t>
            </a:r>
            <a:r>
              <a:rPr lang="en-US" sz="6000" dirty="0"/>
              <a:t>What strategies do secondary school teachers describe as being effective in re-engaging students in the post-COVID secondary classroom? </a:t>
            </a:r>
          </a:p>
          <a:p>
            <a:endParaRPr lang="en-US" dirty="0"/>
          </a:p>
          <a:p>
            <a:endParaRPr lang="en-US" sz="3600" dirty="0"/>
          </a:p>
          <a:p>
            <a:endParaRPr lang="en-US" sz="3600" dirty="0"/>
          </a:p>
          <a:p>
            <a:endParaRPr lang="en-US" sz="3600" dirty="0"/>
          </a:p>
          <a:p>
            <a:endParaRPr lang="en-US" sz="3600" dirty="0"/>
          </a:p>
          <a:p>
            <a:endParaRPr lang="en-US" sz="3600" dirty="0"/>
          </a:p>
          <a:p>
            <a:endParaRPr lang="en-US" sz="3600" dirty="0"/>
          </a:p>
          <a:p>
            <a:endParaRPr lang="en-US" sz="3600" dirty="0"/>
          </a:p>
          <a:p>
            <a:r>
              <a:rPr lang="en-US" sz="3600" dirty="0"/>
              <a:t> </a:t>
            </a:r>
          </a:p>
          <a:p>
            <a:endParaRPr lang="en-US" dirty="0"/>
          </a:p>
        </p:txBody>
      </p:sp>
    </p:spTree>
    <p:extLst>
      <p:ext uri="{BB962C8B-B14F-4D97-AF65-F5344CB8AC3E}">
        <p14:creationId xmlns:p14="http://schemas.microsoft.com/office/powerpoint/2010/main" val="3160280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48D968-B51C-DB46-A874-C25C07103165}"/>
              </a:ext>
            </a:extLst>
          </p:cNvPr>
          <p:cNvSpPr txBox="1"/>
          <p:nvPr/>
        </p:nvSpPr>
        <p:spPr>
          <a:xfrm>
            <a:off x="1093304" y="1073426"/>
            <a:ext cx="10098157" cy="4985980"/>
          </a:xfrm>
          <a:prstGeom prst="rect">
            <a:avLst/>
          </a:prstGeom>
          <a:noFill/>
        </p:spPr>
        <p:txBody>
          <a:bodyPr wrap="square" rtlCol="0">
            <a:spAutoFit/>
          </a:bodyPr>
          <a:lstStyle/>
          <a:p>
            <a:r>
              <a:rPr lang="en-US" sz="6000" b="1" dirty="0"/>
              <a:t>RQ3. </a:t>
            </a:r>
            <a:r>
              <a:rPr lang="en-US" sz="6000" dirty="0"/>
              <a:t>What do secondary school educators believe are the reasons that strategies to re-engage their students are, or are not, successful? </a:t>
            </a:r>
          </a:p>
          <a:p>
            <a:endParaRPr lang="en-US" dirty="0"/>
          </a:p>
        </p:txBody>
      </p:sp>
    </p:spTree>
    <p:extLst>
      <p:ext uri="{BB962C8B-B14F-4D97-AF65-F5344CB8AC3E}">
        <p14:creationId xmlns:p14="http://schemas.microsoft.com/office/powerpoint/2010/main" val="2565487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455E48-AC35-4512-9853-517C76454931}"/>
              </a:ext>
            </a:extLst>
          </p:cNvPr>
          <p:cNvSpPr txBox="1"/>
          <p:nvPr/>
        </p:nvSpPr>
        <p:spPr>
          <a:xfrm>
            <a:off x="621614" y="494040"/>
            <a:ext cx="11166433" cy="630942"/>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FRAMEWORK</a:t>
            </a:r>
          </a:p>
        </p:txBody>
      </p:sp>
      <p:sp>
        <p:nvSpPr>
          <p:cNvPr id="3" name="Rectangle 2">
            <a:extLst>
              <a:ext uri="{FF2B5EF4-FFF2-40B4-BE49-F238E27FC236}">
                <a16:creationId xmlns:a16="http://schemas.microsoft.com/office/drawing/2014/main" id="{9D7D3653-9B3B-4232-96CD-E174B2007D80}"/>
              </a:ext>
            </a:extLst>
          </p:cNvPr>
          <p:cNvSpPr/>
          <p:nvPr/>
        </p:nvSpPr>
        <p:spPr>
          <a:xfrm>
            <a:off x="621615" y="1274980"/>
            <a:ext cx="10954678" cy="5262979"/>
          </a:xfrm>
          <a:prstGeom prst="rect">
            <a:avLst/>
          </a:prstGeom>
        </p:spPr>
        <p:txBody>
          <a:bodyPr wrap="square">
            <a:spAutoFit/>
          </a:bodyPr>
          <a:lstStyle/>
          <a:p>
            <a:pPr marL="457200" indent="-457200">
              <a:buFont typeface="Wingdings" panose="05000000000000000000" pitchFamily="2" charset="2"/>
              <a:buChar char="§"/>
            </a:pPr>
            <a:r>
              <a:rPr lang="en-US" sz="2800" dirty="0"/>
              <a:t>Behavioral Learning Theory</a:t>
            </a:r>
          </a:p>
          <a:p>
            <a:r>
              <a:rPr lang="en-US" sz="2800" dirty="0"/>
              <a:t>	Focuses on how students learn. </a:t>
            </a:r>
          </a:p>
          <a:p>
            <a:pPr marL="457200" indent="-457200">
              <a:buFont typeface="Wingdings" panose="05000000000000000000" pitchFamily="2" charset="2"/>
              <a:buChar char="§"/>
            </a:pPr>
            <a:r>
              <a:rPr lang="en-US" sz="2800" dirty="0"/>
              <a:t>The Theory of Planned Behavior Framework </a:t>
            </a:r>
          </a:p>
          <a:p>
            <a:pPr lvl="1"/>
            <a:r>
              <a:rPr lang="en-US" sz="2800" dirty="0"/>
              <a:t>	Predicts an individual's intention to engage in a behavior at a 	specific time and place</a:t>
            </a:r>
          </a:p>
          <a:p>
            <a:endParaRPr lang="en-US" sz="2800" dirty="0"/>
          </a:p>
          <a:p>
            <a:pPr marL="290512" marR="0" lvl="1" defTabSz="457200" eaLnBrk="1" fontAlgn="auto" latinLnBrk="0" hangingPunct="1">
              <a:lnSpc>
                <a:spcPct val="100000"/>
              </a:lnSpc>
              <a:spcBef>
                <a:spcPct val="20000"/>
              </a:spcBef>
              <a:spcAft>
                <a:spcPts val="0"/>
              </a:spcAft>
              <a:buClrTx/>
              <a:buSzTx/>
              <a:tabLst/>
              <a:defRPr/>
            </a:pPr>
            <a:endParaRPr kumimoji="0" lang="en-US" sz="2800" b="0" i="0" u="none" strike="noStrike" kern="0" cap="none" spc="0" normalizeH="0" baseline="0" noProof="0" dirty="0">
              <a:ln>
                <a:noFill/>
              </a:ln>
              <a:solidFill>
                <a:prstClr val="black">
                  <a:lumMod val="85000"/>
                  <a:lumOff val="15000"/>
                </a:prstClr>
              </a:solidFill>
              <a:effectLst/>
              <a:uLnTx/>
              <a:uFillTx/>
            </a:endParaRPr>
          </a:p>
          <a:p>
            <a:pPr marL="290512" lvl="1" defTabSz="457200">
              <a:spcBef>
                <a:spcPct val="20000"/>
              </a:spcBef>
              <a:defRPr/>
            </a:pPr>
            <a:r>
              <a:rPr lang="en-US" sz="2800" i="1" dirty="0"/>
              <a:t>Model of the </a:t>
            </a:r>
          </a:p>
          <a:p>
            <a:pPr marL="290512" lvl="1" defTabSz="457200">
              <a:spcBef>
                <a:spcPct val="20000"/>
              </a:spcBef>
              <a:defRPr/>
            </a:pPr>
            <a:r>
              <a:rPr lang="en-US" sz="2800" i="1" dirty="0"/>
              <a:t>Behavioral </a:t>
            </a:r>
          </a:p>
          <a:p>
            <a:pPr marL="290512" lvl="1" defTabSz="457200">
              <a:spcBef>
                <a:spcPct val="20000"/>
              </a:spcBef>
              <a:defRPr/>
            </a:pPr>
            <a:r>
              <a:rPr lang="en-US" sz="2800" i="1" dirty="0"/>
              <a:t>Learning Theory</a:t>
            </a:r>
            <a:endParaRPr lang="en-US" sz="2800" dirty="0"/>
          </a:p>
          <a:p>
            <a:pPr marL="290512" marR="0" lvl="1" defTabSz="457200" eaLnBrk="1" fontAlgn="auto" latinLnBrk="0" hangingPunct="1">
              <a:lnSpc>
                <a:spcPct val="100000"/>
              </a:lnSpc>
              <a:spcBef>
                <a:spcPct val="20000"/>
              </a:spcBef>
              <a:spcAft>
                <a:spcPts val="0"/>
              </a:spcAft>
              <a:buClrTx/>
              <a:buSzTx/>
              <a:tabLst/>
              <a:defRPr/>
            </a:pPr>
            <a:endParaRPr kumimoji="0" lang="en-US" sz="2800" b="0" i="0" u="none" strike="noStrike" kern="0" cap="none" spc="0" normalizeH="0" baseline="0" noProof="0" dirty="0">
              <a:ln>
                <a:noFill/>
              </a:ln>
              <a:solidFill>
                <a:prstClr val="black">
                  <a:lumMod val="85000"/>
                  <a:lumOff val="15000"/>
                </a:prstClr>
              </a:solidFill>
              <a:effectLst/>
              <a:uLnTx/>
              <a:uFillTx/>
            </a:endParaRPr>
          </a:p>
        </p:txBody>
      </p:sp>
      <p:pic>
        <p:nvPicPr>
          <p:cNvPr id="4" name="Picture 3">
            <a:extLst>
              <a:ext uri="{FF2B5EF4-FFF2-40B4-BE49-F238E27FC236}">
                <a16:creationId xmlns:a16="http://schemas.microsoft.com/office/drawing/2014/main" id="{267777CD-B3DB-6587-5A48-5BD21959C07A}"/>
              </a:ext>
            </a:extLst>
          </p:cNvPr>
          <p:cNvPicPr>
            <a:picLocks noChangeAspect="1"/>
          </p:cNvPicPr>
          <p:nvPr/>
        </p:nvPicPr>
        <p:blipFill>
          <a:blip r:embed="rId3" cstate="print">
            <a:grayscl/>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4192587" y="3578087"/>
            <a:ext cx="4445037" cy="2624759"/>
          </a:xfrm>
          <a:prstGeom prst="rect">
            <a:avLst/>
          </a:prstGeom>
          <a:noFill/>
          <a:ln>
            <a:noFill/>
          </a:ln>
        </p:spPr>
      </p:pic>
    </p:spTree>
    <p:extLst>
      <p:ext uri="{BB962C8B-B14F-4D97-AF65-F5344CB8AC3E}">
        <p14:creationId xmlns:p14="http://schemas.microsoft.com/office/powerpoint/2010/main" val="36208128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9F21C05-5651-4DE4-8EA8-5767B0EA3A4E}"/>
              </a:ext>
            </a:extLst>
          </p:cNvPr>
          <p:cNvSpPr txBox="1"/>
          <p:nvPr/>
        </p:nvSpPr>
        <p:spPr>
          <a:xfrm>
            <a:off x="621614" y="494040"/>
            <a:ext cx="11166433" cy="630942"/>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REVIEW OF THE LITERATURE</a:t>
            </a:r>
          </a:p>
        </p:txBody>
      </p:sp>
      <p:sp>
        <p:nvSpPr>
          <p:cNvPr id="3" name="Content Placeholder 2">
            <a:extLst>
              <a:ext uri="{FF2B5EF4-FFF2-40B4-BE49-F238E27FC236}">
                <a16:creationId xmlns:a16="http://schemas.microsoft.com/office/drawing/2014/main" id="{65092119-8CB3-4E76-B7EF-0D3151B3D623}"/>
              </a:ext>
            </a:extLst>
          </p:cNvPr>
          <p:cNvSpPr txBox="1">
            <a:spLocks/>
          </p:cNvSpPr>
          <p:nvPr/>
        </p:nvSpPr>
        <p:spPr>
          <a:xfrm>
            <a:off x="621615" y="1385332"/>
            <a:ext cx="11035229" cy="38778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600" dirty="0"/>
          </a:p>
        </p:txBody>
      </p:sp>
      <p:sp>
        <p:nvSpPr>
          <p:cNvPr id="4" name="Text Placeholder 2">
            <a:extLst>
              <a:ext uri="{FF2B5EF4-FFF2-40B4-BE49-F238E27FC236}">
                <a16:creationId xmlns:a16="http://schemas.microsoft.com/office/drawing/2014/main" id="{9363D748-6604-472B-8974-CF152F9C547A}"/>
              </a:ext>
            </a:extLst>
          </p:cNvPr>
          <p:cNvSpPr txBox="1">
            <a:spLocks/>
          </p:cNvSpPr>
          <p:nvPr/>
        </p:nvSpPr>
        <p:spPr>
          <a:xfrm>
            <a:off x="601536" y="1274980"/>
            <a:ext cx="11090590" cy="4525963"/>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i="1" dirty="0"/>
              <a:t>Factors Influencing Student Engagement</a:t>
            </a:r>
          </a:p>
          <a:p>
            <a:pPr marL="0" lvl="0" indent="0">
              <a:buNone/>
              <a:defRPr/>
            </a:pPr>
            <a:r>
              <a:rPr kumimoji="0" lang="en-US" sz="28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rPr>
              <a:t>		</a:t>
            </a:r>
            <a:r>
              <a:rPr lang="en-US" dirty="0"/>
              <a:t>Claessens, et al discussed the relationship between 		student and teacher.</a:t>
            </a:r>
          </a:p>
          <a:p>
            <a:pPr marL="0" lvl="0" indent="0">
              <a:buNone/>
              <a:defRPr/>
            </a:pPr>
            <a:endParaRPr kumimoji="0" lang="en-US" sz="28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a:p>
            <a:pPr marL="0" lvl="0" indent="0">
              <a:buNone/>
              <a:defRPr/>
            </a:pPr>
            <a:r>
              <a:rPr lang="en-US" sz="2800" dirty="0">
                <a:solidFill>
                  <a:sysClr val="windowText" lastClr="000000">
                    <a:lumMod val="85000"/>
                    <a:lumOff val="15000"/>
                  </a:sysClr>
                </a:solidFill>
                <a:latin typeface="Calibri"/>
              </a:rPr>
              <a:t>		</a:t>
            </a:r>
            <a:r>
              <a:rPr lang="en-US" dirty="0"/>
              <a:t>Cavanagh discussed how engaging students in active 		learning experiences promotes engagement </a:t>
            </a:r>
            <a:endParaRPr kumimoji="0" lang="en-US" sz="28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p:txBody>
      </p:sp>
    </p:spTree>
    <p:extLst>
      <p:ext uri="{BB962C8B-B14F-4D97-AF65-F5344CB8AC3E}">
        <p14:creationId xmlns:p14="http://schemas.microsoft.com/office/powerpoint/2010/main" val="996385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11F17D3-7EB8-EA0D-A0F9-0977556524AF}"/>
              </a:ext>
            </a:extLst>
          </p:cNvPr>
          <p:cNvSpPr txBox="1"/>
          <p:nvPr/>
        </p:nvSpPr>
        <p:spPr>
          <a:xfrm>
            <a:off x="675861" y="616226"/>
            <a:ext cx="10774017" cy="5632311"/>
          </a:xfrm>
          <a:prstGeom prst="rect">
            <a:avLst/>
          </a:prstGeom>
          <a:noFill/>
        </p:spPr>
        <p:txBody>
          <a:bodyPr wrap="square" rtlCol="0">
            <a:spAutoFit/>
          </a:bodyPr>
          <a:lstStyle/>
          <a:p>
            <a:pPr marL="571500" indent="-571500">
              <a:buFont typeface="Arial" panose="020B0604020202020204" pitchFamily="34" charset="0"/>
              <a:buChar char="•"/>
            </a:pPr>
            <a:r>
              <a:rPr lang="en-US" sz="3600" b="1" i="1" dirty="0"/>
              <a:t>Strategies for Promoting Student Engagement</a:t>
            </a:r>
          </a:p>
          <a:p>
            <a:pPr lvl="1"/>
            <a:r>
              <a:rPr lang="en-US" sz="3600" b="1" i="1" dirty="0"/>
              <a:t>		</a:t>
            </a:r>
            <a:r>
              <a:rPr lang="en-US" sz="3600" dirty="0"/>
              <a:t>Brown, et al. discussed how assigning a 			diverse range of teaching methodologies 			can captivate students' curiosity and 				motivation to learn </a:t>
            </a:r>
          </a:p>
          <a:p>
            <a:pPr lvl="1"/>
            <a:endParaRPr lang="en-US" sz="3600" b="1" i="1" dirty="0"/>
          </a:p>
          <a:p>
            <a:pPr lvl="1"/>
            <a:r>
              <a:rPr lang="en-US" sz="3600" b="1" i="1" dirty="0"/>
              <a:t>		</a:t>
            </a:r>
            <a:r>
              <a:rPr lang="en-US" sz="3600" dirty="0"/>
              <a:t>Kim and Song studied how inquiry-based 			learning creates engaging learning 				and empowers students to become active 			participants in their education.</a:t>
            </a:r>
            <a:endParaRPr lang="en-US" sz="3600" b="1" i="1" dirty="0"/>
          </a:p>
        </p:txBody>
      </p:sp>
    </p:spTree>
    <p:extLst>
      <p:ext uri="{BB962C8B-B14F-4D97-AF65-F5344CB8AC3E}">
        <p14:creationId xmlns:p14="http://schemas.microsoft.com/office/powerpoint/2010/main" val="2103030514"/>
      </p:ext>
    </p:extLst>
  </p:cSld>
  <p:clrMapOvr>
    <a:masterClrMapping/>
  </p:clrMapOvr>
</p:sld>
</file>

<file path=ppt/theme/theme1.xml><?xml version="1.0" encoding="utf-8"?>
<a:theme xmlns:a="http://schemas.openxmlformats.org/drawingml/2006/main" name="1_Office Theme">
  <a:themeElements>
    <a:clrScheme name="NU">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NU">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A55164F702D52469DBC5D2E39B3942F" ma:contentTypeVersion="12" ma:contentTypeDescription="Create a new document." ma:contentTypeScope="" ma:versionID="cbc41a9e8d58082553f6ae8bc0badde3">
  <xsd:schema xmlns:xsd="http://www.w3.org/2001/XMLSchema" xmlns:xs="http://www.w3.org/2001/XMLSchema" xmlns:p="http://schemas.microsoft.com/office/2006/metadata/properties" xmlns:ns3="ca4b4328-7d9c-4568-98d7-da25ace00c25" xmlns:ns4="9b305561-bda2-4ae2-ab55-fc0380c3c446" targetNamespace="http://schemas.microsoft.com/office/2006/metadata/properties" ma:root="true" ma:fieldsID="e0d11431dbcd266f4e9819e704223c7d" ns3:_="" ns4:_="">
    <xsd:import namespace="ca4b4328-7d9c-4568-98d7-da25ace00c25"/>
    <xsd:import namespace="9b305561-bda2-4ae2-ab55-fc0380c3c44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DateTaken"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4b4328-7d9c-4568-98d7-da25ace00c25"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b305561-bda2-4ae2-ab55-fc0380c3c44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8179E5A-85BA-4F81-8420-B825176D1041}">
  <ds:schemaRefs>
    <ds:schemaRef ds:uri="http://schemas.microsoft.com/office/2006/documentManagement/types"/>
    <ds:schemaRef ds:uri="http://schemas.microsoft.com/office/infopath/2007/PartnerControls"/>
    <ds:schemaRef ds:uri="http://www.w3.org/XML/1998/namespace"/>
    <ds:schemaRef ds:uri="http://purl.org/dc/elements/1.1/"/>
    <ds:schemaRef ds:uri="9b305561-bda2-4ae2-ab55-fc0380c3c446"/>
    <ds:schemaRef ds:uri="http://purl.org/dc/dcmitype/"/>
    <ds:schemaRef ds:uri="http://schemas.microsoft.com/office/2006/metadata/properties"/>
    <ds:schemaRef ds:uri="http://schemas.openxmlformats.org/package/2006/metadata/core-properties"/>
    <ds:schemaRef ds:uri="ca4b4328-7d9c-4568-98d7-da25ace00c25"/>
    <ds:schemaRef ds:uri="http://purl.org/dc/terms/"/>
  </ds:schemaRefs>
</ds:datastoreItem>
</file>

<file path=customXml/itemProps2.xml><?xml version="1.0" encoding="utf-8"?>
<ds:datastoreItem xmlns:ds="http://schemas.openxmlformats.org/officeDocument/2006/customXml" ds:itemID="{A7FB6A8C-EA41-4260-8AD5-C1AF705DE010}">
  <ds:schemaRefs>
    <ds:schemaRef ds:uri="http://schemas.microsoft.com/sharepoint/v3/contenttype/forms"/>
  </ds:schemaRefs>
</ds:datastoreItem>
</file>

<file path=customXml/itemProps3.xml><?xml version="1.0" encoding="utf-8"?>
<ds:datastoreItem xmlns:ds="http://schemas.openxmlformats.org/officeDocument/2006/customXml" ds:itemID="{32119C87-5605-4120-AF75-E58AD669E6C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4b4328-7d9c-4568-98d7-da25ace00c25"/>
    <ds:schemaRef ds:uri="9b305561-bda2-4ae2-ab55-fc0380c3c44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18165</TotalTime>
  <Words>4448</Words>
  <Application>Microsoft Office PowerPoint</Application>
  <PresentationFormat>Widescreen</PresentationFormat>
  <Paragraphs>564</Paragraphs>
  <Slides>39</Slides>
  <Notes>34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39</vt:i4>
      </vt:variant>
    </vt:vector>
  </HeadingPairs>
  <TitlesOfParts>
    <vt:vector size="47" baseType="lpstr">
      <vt:lpstr>Arial</vt:lpstr>
      <vt:lpstr>Calibri</vt:lpstr>
      <vt:lpstr>Open Sans</vt:lpstr>
      <vt:lpstr>Times</vt:lpstr>
      <vt:lpstr>Wingdings</vt:lpstr>
      <vt:lpstr>Wingdings 3</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CityU</dc:title>
  <dc:creator>Nicole Kitchen</dc:creator>
  <cp:lastModifiedBy>Sarah Graf</cp:lastModifiedBy>
  <cp:revision>368</cp:revision>
  <cp:lastPrinted>2019-09-23T21:40:40Z</cp:lastPrinted>
  <dcterms:created xsi:type="dcterms:W3CDTF">2018-10-02T19:30:51Z</dcterms:created>
  <dcterms:modified xsi:type="dcterms:W3CDTF">2025-12-02T19:45:02Z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0x010100EA55164F702D52469DBC5D2E39B3942F</vt:lpwstr>
  </property>
  <property fmtid="{D5CDD505-2E9C-101B-9397-08002B2CF9AE}" pid="3" name="_dlc_DocIdItemGuid">
    <vt:lpwstr>d3c5a25f-dffc-4ea6-a6f0-04cb3c0228f4</vt:lpwstr>
  </property>
  <property fmtid="{D5CDD505-2E9C-101B-9397-08002B2CF9AE}" pid="4" name="_dlc_DocId">
    <vt:lpwstr>JMU6HW5CN4KV-1644203685-20</vt:lpwstr>
  </property>
  <property fmtid="{D5CDD505-2E9C-101B-9397-08002B2CF9AE}" pid="5" name="_dlc_DocIdUrl">
    <vt:lpwstr>https://home.cityu.edu/Marketing/_layouts/15/DocIdRedir.aspx?ID=JMU6HW5CN4KV-1644203685-20, JMU6HW5CN4KV-1644203685-20</vt:lpwstr>
  </property>
  <property fmtid="{D5CDD505-2E9C-101B-9397-08002B2CF9AE}" pid="6" name="eea04e22b91843438d12fac5e9c4afc3">
    <vt:lpwstr/>
  </property>
  <property fmtid="{D5CDD505-2E9C-101B-9397-08002B2CF9AE}" pid="7" name="TermStoreOwningGroup">
    <vt:lpwstr/>
  </property>
  <property fmtid="{D5CDD505-2E9C-101B-9397-08002B2CF9AE}" pid="8" name="TermStoreBusinessCategory">
    <vt:lpwstr/>
  </property>
  <property fmtid="{D5CDD505-2E9C-101B-9397-08002B2CF9AE}" pid="9" name="Owning Dept">
    <vt:lpwstr/>
  </property>
</Properties>
</file>