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7" r:id="rId2"/>
    <p:sldId id="259" r:id="rId3"/>
    <p:sldId id="269" r:id="rId4"/>
    <p:sldId id="266" r:id="rId5"/>
    <p:sldId id="263" r:id="rId6"/>
    <p:sldId id="264" r:id="rId7"/>
    <p:sldId id="271" r:id="rId8"/>
    <p:sldId id="268" r:id="rId9"/>
    <p:sldId id="273" r:id="rId10"/>
    <p:sldId id="274" r:id="rId11"/>
    <p:sldId id="276" r:id="rId12"/>
    <p:sldId id="277" r:id="rId13"/>
    <p:sldId id="278" r:id="rId14"/>
    <p:sldId id="275" r:id="rId15"/>
    <p:sldId id="267" r:id="rId16"/>
    <p:sldId id="279" r:id="rId1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BABD"/>
    <a:srgbClr val="9D1B1B"/>
    <a:srgbClr val="C8C8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2442" autoAdjust="0"/>
  </p:normalViewPr>
  <p:slideViewPr>
    <p:cSldViewPr snapToGrid="0">
      <p:cViewPr varScale="1">
        <p:scale>
          <a:sx n="60" d="100"/>
          <a:sy n="60" d="100"/>
        </p:scale>
        <p:origin x="249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526CD24B-250E-4636-B422-0D71739A27C1}" type="datetimeFigureOut">
              <a:rPr lang="en-US" smtClean="0"/>
              <a:t>3/26/2018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882CC934-153A-409F-B453-A7EAC61CF1A5}" type="slidenum">
              <a:rPr lang="en-US" smtClean="0"/>
              <a:t>‹#›</a:t>
            </a:fld>
            <a:endParaRPr lang="en-US"/>
          </a:p>
        </p:txBody>
      </p:sp>
    </p:spTree>
    <p:extLst>
      <p:ext uri="{BB962C8B-B14F-4D97-AF65-F5344CB8AC3E}">
        <p14:creationId xmlns:p14="http://schemas.microsoft.com/office/powerpoint/2010/main" val="672083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5A491759-4922-48C7-B1E9-770E8B94AB97}" type="datetimeFigureOut">
              <a:rPr lang="en-US" smtClean="0"/>
              <a:t>3/26/2018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0E0691E-7785-413E-8E54-D5F3191B49F0}" type="slidenum">
              <a:rPr lang="en-US" smtClean="0"/>
              <a:t>‹#›</a:t>
            </a:fld>
            <a:endParaRPr lang="en-US"/>
          </a:p>
        </p:txBody>
      </p:sp>
    </p:spTree>
    <p:extLst>
      <p:ext uri="{BB962C8B-B14F-4D97-AF65-F5344CB8AC3E}">
        <p14:creationId xmlns:p14="http://schemas.microsoft.com/office/powerpoint/2010/main" val="1057259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 my name is Mary Mara and I am the director of City University</a:t>
            </a:r>
            <a:r>
              <a:rPr lang="en-US" baseline="0" dirty="0" smtClean="0"/>
              <a:t> of Seattle’s Library &amp; Learning Resource Center. I have a masters in library and information science from the University of Washington’s Information School, and I have worked within CityU’s library for nearly 15 years. My team has a strong history of collaborating with faculty to support student learning. Most recently we have been actively involved with CityU’s eLearning team and course managers on the development of exemplary online courses at CityU. </a:t>
            </a:r>
          </a:p>
          <a:p>
            <a:endParaRPr lang="en-US" dirty="0"/>
          </a:p>
        </p:txBody>
      </p:sp>
      <p:sp>
        <p:nvSpPr>
          <p:cNvPr id="4" name="Slide Number Placeholder 3"/>
          <p:cNvSpPr>
            <a:spLocks noGrp="1"/>
          </p:cNvSpPr>
          <p:nvPr>
            <p:ph type="sldNum" sz="quarter" idx="10"/>
          </p:nvPr>
        </p:nvSpPr>
        <p:spPr/>
        <p:txBody>
          <a:bodyPr/>
          <a:lstStyle/>
          <a:p>
            <a:fld id="{40E0691E-7785-413E-8E54-D5F3191B49F0}" type="slidenum">
              <a:rPr lang="en-US" smtClean="0"/>
              <a:t>1</a:t>
            </a:fld>
            <a:endParaRPr lang="en-US"/>
          </a:p>
        </p:txBody>
      </p:sp>
    </p:spTree>
    <p:extLst>
      <p:ext uri="{BB962C8B-B14F-4D97-AF65-F5344CB8AC3E}">
        <p14:creationId xmlns:p14="http://schemas.microsoft.com/office/powerpoint/2010/main" val="3686643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smtClean="0"/>
              <a:t>Students responded with enthusiasm</a:t>
            </a:r>
            <a:r>
              <a:rPr lang="en-US" i="0" baseline="0" dirty="0" smtClean="0"/>
              <a:t> and engagement to the review of the framework, despite the fact that I forgot to assign them a specific concept to begin their discussion board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This slide shows you the concepts students identified as ones that they wished to develop further throughout the course.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You can see that “Authority is constructed and contextual”, and “Searching as strategic exploration” were the most frequently selected concepts</a:t>
            </a:r>
            <a:r>
              <a:rPr lang="en-US" i="0" baseline="0" dirty="0" smtClean="0"/>
              <a:t>. Most concepts were selected by at least one student.</a:t>
            </a:r>
            <a:endParaRPr lang="en-US" i="0" dirty="0" smtClean="0"/>
          </a:p>
          <a:p>
            <a:endParaRPr lang="en-US" dirty="0"/>
          </a:p>
        </p:txBody>
      </p:sp>
      <p:sp>
        <p:nvSpPr>
          <p:cNvPr id="4" name="Slide Number Placeholder 3"/>
          <p:cNvSpPr>
            <a:spLocks noGrp="1"/>
          </p:cNvSpPr>
          <p:nvPr>
            <p:ph type="sldNum" sz="quarter" idx="10"/>
          </p:nvPr>
        </p:nvSpPr>
        <p:spPr/>
        <p:txBody>
          <a:bodyPr/>
          <a:lstStyle/>
          <a:p>
            <a:fld id="{40E0691E-7785-413E-8E54-D5F3191B49F0}" type="slidenum">
              <a:rPr lang="en-US" smtClean="0"/>
              <a:t>10</a:t>
            </a:fld>
            <a:endParaRPr lang="en-US"/>
          </a:p>
        </p:txBody>
      </p:sp>
    </p:spTree>
    <p:extLst>
      <p:ext uri="{BB962C8B-B14F-4D97-AF65-F5344CB8AC3E}">
        <p14:creationId xmlns:p14="http://schemas.microsoft.com/office/powerpoint/2010/main" val="33594846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using a Collaborate pool, it’s your turn to identify a knowledge</a:t>
            </a:r>
            <a:r>
              <a:rPr lang="en-US" baseline="0" dirty="0" smtClean="0"/>
              <a:t> practice and disposition from the framework that you would like to develop further. I’ve picked one of the concepts that the students identified as an area of interest to share with you today.</a:t>
            </a:r>
          </a:p>
          <a:p>
            <a:endParaRPr lang="en-US" baseline="0" dirty="0" smtClean="0"/>
          </a:p>
          <a:p>
            <a:r>
              <a:rPr lang="en-US" baseline="0" dirty="0" smtClean="0"/>
              <a:t>Take a moment or two to read through the knowledge practices on this slide for the concept Searching as Strategic Exploration. We will bring up the polling tool after you’ve had time to read through these knowledge practices and then you can select the one you’d like to learn more about.</a:t>
            </a:r>
          </a:p>
          <a:p>
            <a:endParaRPr lang="en-US" baseline="0" dirty="0" smtClean="0"/>
          </a:p>
          <a:p>
            <a:r>
              <a:rPr lang="en-US" baseline="0" dirty="0" smtClean="0"/>
              <a:t>[Summarize answers</a:t>
            </a:r>
            <a:r>
              <a:rPr lang="en-US" baseline="0" dirty="0" smtClean="0"/>
              <a:t>]</a:t>
            </a:r>
          </a:p>
          <a:p>
            <a:r>
              <a:rPr lang="en-US" baseline="0" dirty="0" smtClean="0"/>
              <a:t>Faculty selected selections across 2 presentations are reflected on this slide.</a:t>
            </a:r>
            <a:endParaRPr lang="en-US" dirty="0"/>
          </a:p>
        </p:txBody>
      </p:sp>
      <p:sp>
        <p:nvSpPr>
          <p:cNvPr id="4" name="Slide Number Placeholder 3"/>
          <p:cNvSpPr>
            <a:spLocks noGrp="1"/>
          </p:cNvSpPr>
          <p:nvPr>
            <p:ph type="sldNum" sz="quarter" idx="10"/>
          </p:nvPr>
        </p:nvSpPr>
        <p:spPr/>
        <p:txBody>
          <a:bodyPr/>
          <a:lstStyle/>
          <a:p>
            <a:fld id="{40E0691E-7785-413E-8E54-D5F3191B49F0}" type="slidenum">
              <a:rPr lang="en-US" smtClean="0"/>
              <a:t>11</a:t>
            </a:fld>
            <a:endParaRPr lang="en-US"/>
          </a:p>
        </p:txBody>
      </p:sp>
    </p:spTree>
    <p:extLst>
      <p:ext uri="{BB962C8B-B14F-4D97-AF65-F5344CB8AC3E}">
        <p14:creationId xmlns:p14="http://schemas.microsoft.com/office/powerpoint/2010/main" val="3677955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 We are going to repeat</a:t>
            </a:r>
            <a:r>
              <a:rPr lang="en-US" baseline="0" dirty="0" smtClean="0"/>
              <a:t> our poll for the concept Searching as Strategic Exploration, but this time you will select one of the dispositions for the concept that you wish to explore further.</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[wait for poll to be completed; briefly summarize findings]</a:t>
            </a:r>
            <a:endParaRPr lang="en-US" dirty="0" smtClean="0"/>
          </a:p>
          <a:p>
            <a:endParaRPr lang="en-US" dirty="0" smtClean="0"/>
          </a:p>
          <a:p>
            <a:r>
              <a:rPr lang="en-US" dirty="0" smtClean="0"/>
              <a:t>Thank you for participating in these</a:t>
            </a:r>
            <a:r>
              <a:rPr lang="en-US" baseline="0" dirty="0" smtClean="0"/>
              <a:t> polls. If you’d like to chat about ways that you or your students could develop these concepts further, feel free to reach out to me or to the librarian listed in your CityU Blackboard courses under Faculty Information. My contact information is listed at the end of this presentation.</a:t>
            </a:r>
          </a:p>
          <a:p>
            <a:endParaRPr lang="en-US" baseline="0" dirty="0" smtClean="0"/>
          </a:p>
          <a:p>
            <a:r>
              <a:rPr lang="en-US" baseline="0" dirty="0" smtClean="0"/>
              <a:t>[Summarize answers]</a:t>
            </a:r>
          </a:p>
          <a:p>
            <a:r>
              <a:rPr lang="en-US" baseline="0" dirty="0" smtClean="0"/>
              <a:t>Faculty selected selections across 1 presentation is reflected on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40E0691E-7785-413E-8E54-D5F3191B49F0}" type="slidenum">
              <a:rPr lang="en-US" smtClean="0"/>
              <a:t>12</a:t>
            </a:fld>
            <a:endParaRPr lang="en-US"/>
          </a:p>
        </p:txBody>
      </p:sp>
    </p:spTree>
    <p:extLst>
      <p:ext uri="{BB962C8B-B14F-4D97-AF65-F5344CB8AC3E}">
        <p14:creationId xmlns:p14="http://schemas.microsoft.com/office/powerpoint/2010/main" val="515089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have a few more examples of ways the framework is integrated into this course to share with you. </a:t>
            </a:r>
          </a:p>
          <a:p>
            <a:endParaRPr lang="en-US" baseline="0" dirty="0" smtClean="0"/>
          </a:p>
          <a:p>
            <a:r>
              <a:rPr lang="en-US" baseline="0" dirty="0" smtClean="0"/>
              <a:t>Week 2’s activities focus on the concepts of research as inquiry, and scholarship as conversation. They are designed to push the students a bit further in developing their skills identifying topics and locating relevant information, and to prepare them for the assignment due in Week 3. They receive detailed feedback from the instructor on the draft topic they select, including tips on where to locate relevant information through the library’s collection or online. </a:t>
            </a:r>
          </a:p>
          <a:p>
            <a:endParaRPr lang="en-US" baseline="0" dirty="0"/>
          </a:p>
          <a:p>
            <a:r>
              <a:rPr lang="en-US" baseline="0" dirty="0" smtClean="0"/>
              <a:t>While this course is all about adult education, the settings in which students wish to apply their knowledge vary widely. I’ve had students in both sections tell me that there is no information on their topic, whether that be working with ELL adults, incarcerated adults, or coaching adults on college and career options. In these cases, I’ve been able to direct them to a body of research from within the TESOL, criminal justice, or Counseling disciplines where they’ve found a rich body of knowledge to inform their learning and their course work. </a:t>
            </a:r>
          </a:p>
          <a:p>
            <a:endParaRPr lang="en-US" baseline="0" dirty="0" smtClean="0"/>
          </a:p>
          <a:p>
            <a:r>
              <a:rPr lang="en-US" baseline="0" dirty="0" smtClean="0"/>
              <a:t>The Wiki activity for week 2 is designed to draw out patterns for the students – patterns of who the experts are that are writing about adult education – patterns of where those experts are publishing their work – and at the same time provide them with more practice writing a summary of a research article while formatting APA in-text citations and references. </a:t>
            </a:r>
          </a:p>
          <a:p>
            <a:endParaRPr lang="en-US" baseline="0" dirty="0" smtClean="0"/>
          </a:p>
          <a:p>
            <a:r>
              <a:rPr lang="en-US" baseline="0" dirty="0" smtClean="0"/>
              <a:t>The wiki is also a “take away” item from this course that students can return to for foundational readings about the characteristics, roles, and goals of adult learners.</a:t>
            </a:r>
          </a:p>
        </p:txBody>
      </p:sp>
      <p:sp>
        <p:nvSpPr>
          <p:cNvPr id="4" name="Slide Number Placeholder 3"/>
          <p:cNvSpPr>
            <a:spLocks noGrp="1"/>
          </p:cNvSpPr>
          <p:nvPr>
            <p:ph type="sldNum" sz="quarter" idx="10"/>
          </p:nvPr>
        </p:nvSpPr>
        <p:spPr/>
        <p:txBody>
          <a:bodyPr/>
          <a:lstStyle/>
          <a:p>
            <a:fld id="{40E0691E-7785-413E-8E54-D5F3191B49F0}" type="slidenum">
              <a:rPr lang="en-US" smtClean="0"/>
              <a:t>13</a:t>
            </a:fld>
            <a:endParaRPr lang="en-US"/>
          </a:p>
        </p:txBody>
      </p:sp>
    </p:spTree>
    <p:extLst>
      <p:ext uri="{BB962C8B-B14F-4D97-AF65-F5344CB8AC3E}">
        <p14:creationId xmlns:p14="http://schemas.microsoft.com/office/powerpoint/2010/main" val="1139882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Just</a:t>
            </a:r>
            <a:r>
              <a:rPr lang="en-US" baseline="0" dirty="0" smtClean="0"/>
              <a:t> a</a:t>
            </a:r>
            <a:r>
              <a:rPr lang="en-US" dirty="0" smtClean="0"/>
              <a:t>s</a:t>
            </a:r>
            <a:r>
              <a:rPr lang="en-US" baseline="0" dirty="0" smtClean="0"/>
              <a:t> the activities from weeks 1 and 2 led to the assignment due in week 3, the activities for weeks 4 and 5 help students develop the skills they need to complete a literature review due in week 6.  Framework concepts that are addressed include: Information creation as a process, research as inquiry, and scholarship as conversation.</a:t>
            </a:r>
          </a:p>
          <a:p>
            <a:endParaRPr lang="en-US" baseline="0" dirty="0" smtClean="0"/>
          </a:p>
          <a:p>
            <a:r>
              <a:rPr lang="en-US" baseline="0" dirty="0" smtClean="0"/>
              <a:t>Through week 4’s activity, I continue to assess whether or not the students are successfully locating the type of peer-reviewed articles that provide a rich source of information for their literature reviews. If they are continuing to struggle, they receive more coaching and feedback. </a:t>
            </a:r>
          </a:p>
          <a:p>
            <a:endParaRPr lang="en-US" baseline="0" dirty="0" smtClean="0"/>
          </a:p>
          <a:p>
            <a:r>
              <a:rPr lang="en-US" baseline="0" dirty="0" smtClean="0"/>
              <a:t>The first discussion board activity for week 5 introduces a concrete example of the concept of scholarship as conversation. The online debate format, where students take a position as to whether andragogy is a stand-alone theory or whether it falls within pedagogy, is intended to highlight that even as students they can be scholars engaged in the conversations taking place within their disciplines.</a:t>
            </a:r>
          </a:p>
          <a:p>
            <a:endParaRPr lang="en-US" baseline="0" dirty="0" smtClean="0"/>
          </a:p>
          <a:p>
            <a:r>
              <a:rPr lang="en-US" baseline="0" dirty="0" smtClean="0"/>
              <a:t>The second activity provides practice identifying themes across research articles that may help them organize their literature review.  Students summarize 1-2 themes for their peers. They also turn in the research matrix and receive feedback and coaching on their work prior to completing the literature review due in week 6. </a:t>
            </a:r>
            <a:endParaRPr lang="en-US" dirty="0"/>
          </a:p>
        </p:txBody>
      </p:sp>
      <p:sp>
        <p:nvSpPr>
          <p:cNvPr id="4" name="Slide Number Placeholder 3"/>
          <p:cNvSpPr>
            <a:spLocks noGrp="1"/>
          </p:cNvSpPr>
          <p:nvPr>
            <p:ph type="sldNum" sz="quarter" idx="10"/>
          </p:nvPr>
        </p:nvSpPr>
        <p:spPr/>
        <p:txBody>
          <a:bodyPr/>
          <a:lstStyle/>
          <a:p>
            <a:fld id="{40E0691E-7785-413E-8E54-D5F3191B49F0}" type="slidenum">
              <a:rPr lang="en-US" smtClean="0"/>
              <a:t>14</a:t>
            </a:fld>
            <a:endParaRPr lang="en-US"/>
          </a:p>
        </p:txBody>
      </p:sp>
    </p:spTree>
    <p:extLst>
      <p:ext uri="{BB962C8B-B14F-4D97-AF65-F5344CB8AC3E}">
        <p14:creationId xmlns:p14="http://schemas.microsoft.com/office/powerpoint/2010/main" val="3562746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like</a:t>
            </a:r>
            <a:r>
              <a:rPr lang="en-US" baseline="0" dirty="0" smtClean="0"/>
              <a:t> to leave you with these two thoughts. </a:t>
            </a:r>
          </a:p>
          <a:p>
            <a:endParaRPr lang="en-US" baseline="0" dirty="0" smtClean="0"/>
          </a:p>
          <a:p>
            <a:r>
              <a:rPr lang="en-US" baseline="0" dirty="0" smtClean="0"/>
              <a:t>Questions?</a:t>
            </a:r>
          </a:p>
          <a:p>
            <a:endParaRPr lang="en-US" baseline="0" dirty="0" smtClean="0"/>
          </a:p>
        </p:txBody>
      </p:sp>
      <p:sp>
        <p:nvSpPr>
          <p:cNvPr id="4" name="Slide Number Placeholder 3"/>
          <p:cNvSpPr>
            <a:spLocks noGrp="1"/>
          </p:cNvSpPr>
          <p:nvPr>
            <p:ph type="sldNum" sz="quarter" idx="10"/>
          </p:nvPr>
        </p:nvSpPr>
        <p:spPr/>
        <p:txBody>
          <a:bodyPr/>
          <a:lstStyle/>
          <a:p>
            <a:fld id="{40E0691E-7785-413E-8E54-D5F3191B49F0}" type="slidenum">
              <a:rPr lang="en-US" smtClean="0"/>
              <a:t>15</a:t>
            </a:fld>
            <a:endParaRPr lang="en-US"/>
          </a:p>
        </p:txBody>
      </p:sp>
    </p:spTree>
    <p:extLst>
      <p:ext uri="{BB962C8B-B14F-4D97-AF65-F5344CB8AC3E}">
        <p14:creationId xmlns:p14="http://schemas.microsoft.com/office/powerpoint/2010/main" val="10011589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E0691E-7785-413E-8E54-D5F3191B49F0}" type="slidenum">
              <a:rPr lang="en-US" smtClean="0"/>
              <a:t>16</a:t>
            </a:fld>
            <a:endParaRPr lang="en-US"/>
          </a:p>
        </p:txBody>
      </p:sp>
    </p:spTree>
    <p:extLst>
      <p:ext uri="{BB962C8B-B14F-4D97-AF65-F5344CB8AC3E}">
        <p14:creationId xmlns:p14="http://schemas.microsoft.com/office/powerpoint/2010/main" val="729630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focus of today’s presentation is this: How can faculty help to increase students’ critical consumption of information?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 we move through today’s</a:t>
            </a:r>
            <a:r>
              <a:rPr lang="en-US" baseline="0" dirty="0" smtClean="0"/>
              <a:t> presentation</a:t>
            </a:r>
            <a:r>
              <a:rPr lang="en-US" dirty="0" smtClean="0"/>
              <a:t>, I will provide a brief </a:t>
            </a:r>
            <a:r>
              <a:rPr lang="en-US" baseline="0" dirty="0" smtClean="0"/>
              <a:t>overview of CityU’s approach to ensuring our graduates are information literate.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 will lead you through a comparison of the ACRL information literacy standards versus the updated information literacy framework. ACRL, by the way, is the Association of College and Research Libraries and is a division of the American Library Association.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last, but not least, I will share a few examples of ways in which the ACRL framework is being used to support student learning and critical consumption of information in EAD 505 – CityU’s online course on adult learning theories and research in the MEd in Adult Education.</a:t>
            </a:r>
            <a:endParaRPr lang="en-US" dirty="0" smtClean="0"/>
          </a:p>
        </p:txBody>
      </p:sp>
      <p:sp>
        <p:nvSpPr>
          <p:cNvPr id="4" name="Slide Number Placeholder 3"/>
          <p:cNvSpPr>
            <a:spLocks noGrp="1"/>
          </p:cNvSpPr>
          <p:nvPr>
            <p:ph type="sldNum" sz="quarter" idx="10"/>
          </p:nvPr>
        </p:nvSpPr>
        <p:spPr/>
        <p:txBody>
          <a:bodyPr/>
          <a:lstStyle/>
          <a:p>
            <a:fld id="{40E0691E-7785-413E-8E54-D5F3191B49F0}" type="slidenum">
              <a:rPr lang="en-US" smtClean="0"/>
              <a:t>2</a:t>
            </a:fld>
            <a:endParaRPr lang="en-US"/>
          </a:p>
        </p:txBody>
      </p:sp>
    </p:spTree>
    <p:extLst>
      <p:ext uri="{BB962C8B-B14F-4D97-AF65-F5344CB8AC3E}">
        <p14:creationId xmlns:p14="http://schemas.microsoft.com/office/powerpoint/2010/main" val="1975453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As we progress through this session, keep these questions in mind:</a:t>
            </a:r>
          </a:p>
          <a:p>
            <a:pPr marL="0" indent="0" algn="ctr">
              <a:buNone/>
            </a:pPr>
            <a:endParaRPr lang="en-US" sz="1200" b="0" dirty="0" smtClean="0"/>
          </a:p>
          <a:p>
            <a:pPr marL="0" indent="0" algn="l">
              <a:buNone/>
            </a:pPr>
            <a:r>
              <a:rPr lang="en-US" sz="1200" b="0" dirty="0" smtClean="0"/>
              <a:t>What types of information do students or graduates in your field need to know how to access, evaluate, and apply in order to solve</a:t>
            </a:r>
            <a:r>
              <a:rPr lang="en-US" sz="1200" b="0" baseline="0" dirty="0" smtClean="0"/>
              <a:t> problems, and </a:t>
            </a:r>
            <a:r>
              <a:rPr lang="en-US" sz="1200" b="0" dirty="0" smtClean="0"/>
              <a:t>to be effective in the workplace? </a:t>
            </a:r>
          </a:p>
          <a:p>
            <a:pPr marL="0" indent="0" algn="l">
              <a:buNone/>
            </a:pPr>
            <a:endParaRPr lang="en-US" sz="1200" b="0" dirty="0" smtClean="0"/>
          </a:p>
          <a:p>
            <a:pPr marL="0" indent="0" algn="l">
              <a:buNone/>
            </a:pPr>
            <a:r>
              <a:rPr lang="en-US" sz="1200" b="0" dirty="0" smtClean="0"/>
              <a:t>How do students develop these skills?</a:t>
            </a:r>
          </a:p>
          <a:p>
            <a:pPr marL="0" indent="0" algn="l">
              <a:buNone/>
            </a:pPr>
            <a:endParaRPr lang="en-US" sz="1200" b="0" dirty="0" smtClean="0"/>
          </a:p>
          <a:p>
            <a:pPr marL="0" indent="0" algn="l">
              <a:buNone/>
            </a:pPr>
            <a:r>
              <a:rPr lang="en-US" sz="1200" b="0" dirty="0" smtClean="0"/>
              <a:t>EAD</a:t>
            </a:r>
            <a:r>
              <a:rPr lang="en-US" sz="1200" b="0" baseline="0" dirty="0" smtClean="0"/>
              <a:t> 505 is designed with these questions in mind, with support for students woven throughout the course.</a:t>
            </a:r>
            <a:endParaRPr lang="en-US" sz="1200" b="0" dirty="0" smtClean="0"/>
          </a:p>
        </p:txBody>
      </p:sp>
      <p:sp>
        <p:nvSpPr>
          <p:cNvPr id="4" name="Slide Number Placeholder 3"/>
          <p:cNvSpPr>
            <a:spLocks noGrp="1"/>
          </p:cNvSpPr>
          <p:nvPr>
            <p:ph type="sldNum" sz="quarter" idx="10"/>
          </p:nvPr>
        </p:nvSpPr>
        <p:spPr/>
        <p:txBody>
          <a:bodyPr/>
          <a:lstStyle/>
          <a:p>
            <a:fld id="{40E0691E-7785-413E-8E54-D5F3191B49F0}" type="slidenum">
              <a:rPr lang="en-US" smtClean="0"/>
              <a:t>3</a:t>
            </a:fld>
            <a:endParaRPr lang="en-US"/>
          </a:p>
        </p:txBody>
      </p:sp>
    </p:spTree>
    <p:extLst>
      <p:ext uri="{BB962C8B-B14F-4D97-AF65-F5344CB8AC3E}">
        <p14:creationId xmlns:p14="http://schemas.microsoft.com/office/powerpoint/2010/main" val="1378035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smtClean="0"/>
              <a:t>Around </a:t>
            </a:r>
            <a:r>
              <a:rPr lang="en-US" i="0" dirty="0" smtClean="0"/>
              <a:t>2004, CityU adopted</a:t>
            </a:r>
            <a:r>
              <a:rPr lang="en-US" i="0" baseline="0" dirty="0" smtClean="0"/>
              <a:t> an information literacy learning goal for all students that states our graduates will be able to find, access, evaluate, and use information to solve problems.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From the beginning, academic and library leaders collaborated to develop and implement the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The work involved a major paradigm shift from one-shot orientations and bibliographic sessions, thinly tied to required assignments, to an integrated program at students’ point-of-need.</a:t>
            </a:r>
            <a:endParaRPr lang="en-US" i="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t>Over time the program evolved into 3 levels of student support: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baseline="0" dirty="0" smtClean="0"/>
              <a:t>level 1 includes contact information for the program librarian in the Blackboard shell;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baseline="0" dirty="0" smtClean="0"/>
              <a:t>level 2 adds to the contact information through tutorials or how-to-guides that students may access on demand as they feel is needed;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baseline="0" dirty="0" smtClean="0"/>
              <a:t>and level 3 includes required instruction developed collaboratively with course managers that may be led by the program librarian or an instructor who feels confident with the activities designed and integrated into Blackboard.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baseline="0" dirty="0" smtClean="0"/>
          </a:p>
        </p:txBody>
      </p:sp>
      <p:sp>
        <p:nvSpPr>
          <p:cNvPr id="4" name="Slide Number Placeholder 3"/>
          <p:cNvSpPr>
            <a:spLocks noGrp="1"/>
          </p:cNvSpPr>
          <p:nvPr>
            <p:ph type="sldNum" sz="quarter" idx="10"/>
          </p:nvPr>
        </p:nvSpPr>
        <p:spPr/>
        <p:txBody>
          <a:bodyPr/>
          <a:lstStyle/>
          <a:p>
            <a:fld id="{40E0691E-7785-413E-8E54-D5F3191B49F0}" type="slidenum">
              <a:rPr lang="en-US" smtClean="0"/>
              <a:t>4</a:t>
            </a:fld>
            <a:endParaRPr lang="en-US"/>
          </a:p>
        </p:txBody>
      </p:sp>
    </p:spTree>
    <p:extLst>
      <p:ext uri="{BB962C8B-B14F-4D97-AF65-F5344CB8AC3E}">
        <p14:creationId xmlns:p14="http://schemas.microsoft.com/office/powerpoint/2010/main" val="2185048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CityU’s program was grounded in ACRL’s 5 standards for information literacy. While the standards provided a good starting point for revising CityU’s approach, in many ways they continued to emphasize skill development over the application of concepts in what is an increasingly complex information environment. </a:t>
            </a:r>
          </a:p>
          <a:p>
            <a:endParaRPr lang="en-US" baseline="0" dirty="0" smtClean="0"/>
          </a:p>
          <a:p>
            <a:r>
              <a:rPr lang="en-US" baseline="0" dirty="0" smtClean="0"/>
              <a:t>On this slide, you can see one example of the skill-based focus of these standards.</a:t>
            </a:r>
          </a:p>
          <a:p>
            <a:endParaRPr lang="en-US" baseline="0" dirty="0" smtClean="0"/>
          </a:p>
          <a:p>
            <a:r>
              <a:rPr lang="en-US" b="0" baseline="0" dirty="0" smtClean="0"/>
              <a:t>We continued to notice that students believed they already had developed the skills necessary to locate and evaluate the information they needed, and that some faculty felt these skills should be acquired outside of course work. </a:t>
            </a:r>
          </a:p>
          <a:p>
            <a:endParaRPr lang="en-US" b="0" baseline="0" dirty="0" smtClean="0"/>
          </a:p>
          <a:p>
            <a:r>
              <a:rPr lang="en-US" b="0" baseline="0" dirty="0" smtClean="0"/>
              <a:t>At the same time, we heard that instructors were frustrated by the lack of quality information students used to support their work.</a:t>
            </a:r>
          </a:p>
          <a:p>
            <a:endParaRPr lang="en-US" b="0" baseline="0" dirty="0" smtClean="0"/>
          </a:p>
          <a:p>
            <a:r>
              <a:rPr lang="en-US" baseline="0" dirty="0" smtClean="0"/>
              <a:t>Five Standards: </a:t>
            </a:r>
          </a:p>
          <a:p>
            <a:pPr marL="171450" indent="-171450">
              <a:buFont typeface="Arial" panose="020B0604020202020204" pitchFamily="34" charset="0"/>
              <a:buChar char="•"/>
            </a:pPr>
            <a:r>
              <a:rPr lang="en-US" baseline="0" dirty="0" smtClean="0"/>
              <a:t>Determine the nature and extent of their information need</a:t>
            </a:r>
          </a:p>
          <a:p>
            <a:pPr marL="171450" indent="-171450">
              <a:buFont typeface="Arial" panose="020B0604020202020204" pitchFamily="34" charset="0"/>
              <a:buChar char="•"/>
            </a:pPr>
            <a:r>
              <a:rPr lang="en-US" baseline="0" dirty="0" smtClean="0"/>
              <a:t>Access the information effectively and efficiently,</a:t>
            </a:r>
          </a:p>
          <a:p>
            <a:pPr marL="171450" indent="-171450">
              <a:buFont typeface="Arial" panose="020B0604020202020204" pitchFamily="34" charset="0"/>
              <a:buChar char="•"/>
            </a:pPr>
            <a:r>
              <a:rPr lang="en-US" baseline="0" dirty="0" smtClean="0"/>
              <a:t>Implement effective search strategies</a:t>
            </a:r>
          </a:p>
          <a:p>
            <a:pPr marL="171450" indent="-171450">
              <a:buFont typeface="Arial" panose="020B0604020202020204" pitchFamily="34" charset="0"/>
              <a:buChar char="•"/>
            </a:pPr>
            <a:r>
              <a:rPr lang="en-US" baseline="0" dirty="0" smtClean="0"/>
              <a:t>Evaluate information and its sources critically, incorporating selected information into his or her knowledge base and value system</a:t>
            </a:r>
          </a:p>
          <a:p>
            <a:pPr marL="171450" indent="-171450">
              <a:buFont typeface="Arial" panose="020B0604020202020204" pitchFamily="34" charset="0"/>
              <a:buChar char="•"/>
            </a:pPr>
            <a:r>
              <a:rPr lang="en-US" baseline="0" dirty="0" smtClean="0"/>
              <a:t>Understand the economic, legal, and social issues surrounding access to information, and using information ethically and legally</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baseline="0" dirty="0" smtClean="0"/>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40E0691E-7785-413E-8E54-D5F3191B49F0}" type="slidenum">
              <a:rPr lang="en-US" smtClean="0"/>
              <a:t>5</a:t>
            </a:fld>
            <a:endParaRPr lang="en-US"/>
          </a:p>
        </p:txBody>
      </p:sp>
    </p:spTree>
    <p:extLst>
      <p:ext uri="{BB962C8B-B14F-4D97-AF65-F5344CB8AC3E}">
        <p14:creationId xmlns:p14="http://schemas.microsoft.com/office/powerpoint/2010/main" val="2021256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smtClean="0"/>
              <a:t>In 2016, ACRL moved away</a:t>
            </a:r>
            <a:r>
              <a:rPr lang="en-US" i="0" baseline="0" dirty="0" smtClean="0"/>
              <a:t> from the standards and adopted the Information Literacy Framework for  Higher Education.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The framework is based on a cluster of interconnected core concepts, with flexible options for implementation, rather than on a set of standards or learning outcomes with a prescriptive list of skills to be developed.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This change is reflected in the updated definition for information literacy listed here that accompanies the framework.</a:t>
            </a:r>
          </a:p>
          <a:p>
            <a:pPr marL="0" lvl="0" indent="0">
              <a:buFont typeface="Arial" panose="020B0604020202020204" pitchFamily="34" charset="0"/>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40E0691E-7785-413E-8E54-D5F3191B49F0}" type="slidenum">
              <a:rPr lang="en-US" smtClean="0"/>
              <a:t>6</a:t>
            </a:fld>
            <a:endParaRPr lang="en-US"/>
          </a:p>
        </p:txBody>
      </p:sp>
    </p:spTree>
    <p:extLst>
      <p:ext uri="{BB962C8B-B14F-4D97-AF65-F5344CB8AC3E}">
        <p14:creationId xmlns:p14="http://schemas.microsoft.com/office/powerpoint/2010/main" val="222264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The framework is organized around 6 threshold concepts that you see listed here in alphabetical order.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Each concept includes an introductory paragraph, along with a list of knowledge practices, or demonstrations of ways in which learners can increase their understanding.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Each concept also includes a list of dispositions which describe the ways in which to address the affective, attitudinal, or valuing dimensions of learning.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baseline="0" dirty="0" smtClean="0"/>
              <a:t>The framework depends upon the idea </a:t>
            </a:r>
            <a:r>
              <a:rPr lang="en-US" b="1" i="0" u="none" baseline="0" dirty="0" smtClean="0"/>
              <a:t>that</a:t>
            </a:r>
            <a:r>
              <a:rPr lang="en-US" b="1" i="0" u="sng" baseline="0" dirty="0" smtClean="0"/>
              <a:t> self-direction in a rapidly changing information environment is essential</a:t>
            </a:r>
            <a:r>
              <a:rPr lang="en-US" b="1" i="0"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One aspect of the framework that I particularly like is that the framework is relevant for research novices as well as experts.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I have been working as a professional in the field of information science for 15 years, and there are still  knowledge practices and dispositions which I personally feel I can continue to develop in.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smtClean="0"/>
          </a:p>
          <a:p>
            <a:endParaRPr lang="en-US" dirty="0"/>
          </a:p>
        </p:txBody>
      </p:sp>
      <p:sp>
        <p:nvSpPr>
          <p:cNvPr id="4" name="Slide Number Placeholder 3"/>
          <p:cNvSpPr>
            <a:spLocks noGrp="1"/>
          </p:cNvSpPr>
          <p:nvPr>
            <p:ph type="sldNum" sz="quarter" idx="10"/>
          </p:nvPr>
        </p:nvSpPr>
        <p:spPr/>
        <p:txBody>
          <a:bodyPr/>
          <a:lstStyle/>
          <a:p>
            <a:fld id="{40E0691E-7785-413E-8E54-D5F3191B49F0}" type="slidenum">
              <a:rPr lang="en-US" smtClean="0"/>
              <a:t>7</a:t>
            </a:fld>
            <a:endParaRPr lang="en-US"/>
          </a:p>
        </p:txBody>
      </p:sp>
    </p:spTree>
    <p:extLst>
      <p:ext uri="{BB962C8B-B14F-4D97-AF65-F5344CB8AC3E}">
        <p14:creationId xmlns:p14="http://schemas.microsoft.com/office/powerpoint/2010/main" val="2395947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EAD 505 is one of 5 courses designed to meet exemplary standards established by the School of Applied Leadership. It is a 6 credit graduate course in the Master of Education in Adult Education program. EAD 505 is designed</a:t>
            </a:r>
            <a:r>
              <a:rPr lang="en-US" baseline="0" dirty="0" smtClean="0"/>
              <a:t> to provide </a:t>
            </a:r>
            <a:r>
              <a:rPr lang="en-US" dirty="0" smtClean="0"/>
              <a:t>a foundation</a:t>
            </a:r>
            <a:r>
              <a:rPr lang="en-US" baseline="0" dirty="0" smtClean="0"/>
              <a:t> for students in adult learning theory and research skills and methods. It is one of the first classes students in this degree are expected to complete.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revised course was first taught without explicit integration of the ACRL Framework in Spring of 2017.  I noticed that the s</a:t>
            </a:r>
            <a:r>
              <a:rPr lang="en-US" dirty="0" smtClean="0"/>
              <a:t>tudents really struggled with evaluating information sources. While they could repeat core concepts</a:t>
            </a:r>
            <a:r>
              <a:rPr lang="en-US" baseline="0" dirty="0" smtClean="0"/>
              <a:t> of </a:t>
            </a:r>
            <a:r>
              <a:rPr lang="en-US" dirty="0" smtClean="0"/>
              <a:t>what they should look for in a quality source, based on materials provided in the course, they were not effectively applying</a:t>
            </a:r>
            <a:r>
              <a:rPr lang="en-US" baseline="0" dirty="0" smtClean="0"/>
              <a:t> the concepts</a:t>
            </a:r>
            <a:r>
              <a:rPr lang="en-US" dirty="0" smtClean="0"/>
              <a:t> to the sources they selected</a:t>
            </a:r>
            <a:r>
              <a:rPr lang="en-US" baseline="0" dirty="0" smtClean="0"/>
              <a:t> for the weekly activities or for their written assignments.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What this suggested to me was that while the students believed they knew what to do, and were trying to apply the basic skills outlined in course tutorials, the online information environment they were searching in was more complex than they realized</a:t>
            </a:r>
            <a:r>
              <a:rPr lang="en-US" baseline="0" dirty="0" smtClean="0"/>
              <a:t> and they were not able to effectively transfer their learning.</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a:t>
            </a:r>
            <a:r>
              <a:rPr lang="en-US" baseline="0" dirty="0" smtClean="0"/>
              <a:t> when it came time to teach the course in Fall of 2017, one of the first changes made was to explicitly integrate the ACRL framework, its knowledge practices, and its dispositions, throughout the course. My intention was to help students recognize potential gaps in their learning by directly sharing all the details of the framework with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 use a variety of strategies for doing this. To begin with, I draw attention to which framework is addressed each week by including it in the Course Schedule as a tip for the week.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 also reference the relevant concept in weekly announcements introducing the week’s outcomes and activities, and in the wrap-up announcements reminding students of key takeaways from the week’s activities.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40E0691E-7785-413E-8E54-D5F3191B49F0}" type="slidenum">
              <a:rPr lang="en-US" smtClean="0"/>
              <a:t>8</a:t>
            </a:fld>
            <a:endParaRPr lang="en-US"/>
          </a:p>
        </p:txBody>
      </p:sp>
    </p:spTree>
    <p:extLst>
      <p:ext uri="{BB962C8B-B14F-4D97-AF65-F5344CB8AC3E}">
        <p14:creationId xmlns:p14="http://schemas.microsoft.com/office/powerpoint/2010/main" val="1279173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More</a:t>
            </a:r>
            <a:r>
              <a:rPr lang="en-US" baseline="0" dirty="0" smtClean="0"/>
              <a:t> directly, I include weekly activities that required students to reflect on and apply the framework. These activities provide me with rich feedback for each student so that I can more accurately gauge the type of coaching and support they need to be successful in the class and program.  At the same time, the activities are designed to prepare the students for success as they complete required course project.</a:t>
            </a:r>
          </a:p>
          <a:p>
            <a:endParaRPr lang="en-US" baseline="0" dirty="0" smtClean="0"/>
          </a:p>
          <a:p>
            <a:r>
              <a:rPr lang="en-US" baseline="0" dirty="0" smtClean="0"/>
              <a:t>Week 1’s required resources introduce students to challenges college students face when locating information for projects, and to </a:t>
            </a:r>
            <a:r>
              <a:rPr lang="en-US" baseline="0" dirty="0" err="1" smtClean="0"/>
              <a:t>Kuhlthau’s</a:t>
            </a:r>
            <a:r>
              <a:rPr lang="en-US" baseline="0" dirty="0" smtClean="0"/>
              <a:t> </a:t>
            </a:r>
            <a:r>
              <a:rPr lang="en-US" baseline="0" dirty="0" smtClean="0"/>
              <a:t>Information Seeking Model which </a:t>
            </a:r>
            <a:r>
              <a:rPr lang="en-US" baseline="0" dirty="0" smtClean="0"/>
              <a:t>includes an affective dimension. The required resources also include skill-based tutorials on how to use the library’s tools and how to format APA in-text citations and references. </a:t>
            </a:r>
          </a:p>
          <a:p>
            <a:endParaRPr lang="en-US" baseline="0" dirty="0" smtClean="0"/>
          </a:p>
          <a:p>
            <a:r>
              <a:rPr lang="en-US" baseline="0" dirty="0" smtClean="0"/>
              <a:t>For the week’s discussion board, each student locates 2 articles on a topic of interest to them found through a CityU library database. This activity is designed to provide them with hands-on practice using library tools. It also helps me understand their area of interest in adult education more fully and provides their first practice using APA formatting.</a:t>
            </a:r>
          </a:p>
          <a:p>
            <a:endParaRPr lang="en-US" baseline="0" dirty="0" smtClean="0"/>
          </a:p>
          <a:p>
            <a:r>
              <a:rPr lang="en-US" baseline="0" dirty="0" smtClean="0"/>
              <a:t>Each student is also assigned one threshold concept from the ACRL framework and must select one knowledge practice and one disposition that they wish to improve upon during the quarter. They then reply to at least 2 of their classmates who were assigned 2 different concepts.  This encourages the students to engage with 3 concepts in more depth.</a:t>
            </a:r>
          </a:p>
          <a:p>
            <a:endParaRPr lang="en-US" baseline="0" dirty="0" smtClean="0"/>
          </a:p>
          <a:p>
            <a:r>
              <a:rPr lang="en-US" b="1" baseline="0" dirty="0" smtClean="0"/>
              <a:t>[10 minute / half-way point]</a:t>
            </a:r>
          </a:p>
          <a:p>
            <a:endParaRPr lang="en-US" baseline="0" dirty="0" smtClean="0"/>
          </a:p>
        </p:txBody>
      </p:sp>
      <p:sp>
        <p:nvSpPr>
          <p:cNvPr id="4" name="Slide Number Placeholder 3"/>
          <p:cNvSpPr>
            <a:spLocks noGrp="1"/>
          </p:cNvSpPr>
          <p:nvPr>
            <p:ph type="sldNum" sz="quarter" idx="10"/>
          </p:nvPr>
        </p:nvSpPr>
        <p:spPr/>
        <p:txBody>
          <a:bodyPr/>
          <a:lstStyle/>
          <a:p>
            <a:fld id="{40E0691E-7785-413E-8E54-D5F3191B49F0}" type="slidenum">
              <a:rPr lang="en-US" smtClean="0"/>
              <a:t>9</a:t>
            </a:fld>
            <a:endParaRPr lang="en-US"/>
          </a:p>
        </p:txBody>
      </p:sp>
    </p:spTree>
    <p:extLst>
      <p:ext uri="{BB962C8B-B14F-4D97-AF65-F5344CB8AC3E}">
        <p14:creationId xmlns:p14="http://schemas.microsoft.com/office/powerpoint/2010/main" val="237765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4488D1-13F6-4F52-A830-91AE6A3F0C54}"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206735630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05E7BB-DEBF-4C2A-9EE4-DD65804AA770}"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3234417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A0F9DC-224A-40ED-BB4C-558EA892CF10}"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39581017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C6ECA3-B390-42B5-B6E3-8A46014A8E73}" type="datetime1">
              <a:rPr lang="en-US" smtClean="0"/>
              <a:t>3/26/2018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20823352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38318F-4E70-4058-8D27-AD5FB54FC966}" type="datetime1">
              <a:rPr lang="en-US" smtClean="0"/>
              <a:t>3/26/2018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28699169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BF2ABF-7F9B-4942-A31B-02009493388F}" type="datetime1">
              <a:rPr lang="en-US" smtClean="0"/>
              <a:t>3/26/2018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58219167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3F1E6E-45E2-4CF1-8603-5014FB64FFEF}" type="datetime1">
              <a:rPr lang="en-US" smtClean="0"/>
              <a:t>3/26/2018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1021458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D9C568-00E7-4335-9579-59C9F36420A3}" type="datetime1">
              <a:rPr lang="en-US" smtClean="0"/>
              <a:t>3/26/2018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101336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69D043-147E-4558-A645-361D83C3EE4F}" type="datetime1">
              <a:rPr lang="en-US" smtClean="0"/>
              <a:t>3/26/2018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1285732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FB522D-3BC4-4AA4-BAC5-F2F768E141B7}"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438B54-7C6C-4F30-AAC5-724344B0E79B}" type="slidenum">
              <a:rPr lang="en-US" smtClean="0"/>
              <a:t>‹#›</a:t>
            </a:fld>
            <a:endParaRPr lang="en-US"/>
          </a:p>
        </p:txBody>
      </p:sp>
    </p:spTree>
    <p:extLst>
      <p:ext uri="{BB962C8B-B14F-4D97-AF65-F5344CB8AC3E}">
        <p14:creationId xmlns:p14="http://schemas.microsoft.com/office/powerpoint/2010/main" val="3017098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0"/>
                <a:lumOff val="100000"/>
              </a:schemeClr>
            </a:gs>
            <a:gs pos="11000">
              <a:srgbClr val="3BBABD">
                <a:alpha val="59000"/>
              </a:srgbClr>
            </a:gs>
            <a:gs pos="38000">
              <a:srgbClr val="3BBABD"/>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E27486-05D7-4B3A-A5B2-DC0F3EE7D698}" type="datetime1">
              <a:rPr lang="en-US" smtClean="0"/>
              <a:t>3/26/2018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438B54-7C6C-4F30-AAC5-724344B0E79B}" type="slidenum">
              <a:rPr lang="en-US" smtClean="0"/>
              <a:t>‹#›</a:t>
            </a:fld>
            <a:endParaRPr lang="en-US"/>
          </a:p>
        </p:txBody>
      </p:sp>
      <p:pic>
        <p:nvPicPr>
          <p:cNvPr id="7" name="Picture 6"/>
          <p:cNvPicPr>
            <a:picLocks noChangeAspect="1"/>
          </p:cNvPicPr>
          <p:nvPr userDrawn="1"/>
        </p:nvPicPr>
        <p:blipFill>
          <a:blip r:embed="rId12"/>
          <a:stretch>
            <a:fillRect/>
          </a:stretch>
        </p:blipFill>
        <p:spPr>
          <a:xfrm>
            <a:off x="-1904" y="5505450"/>
            <a:ext cx="2419350" cy="1352550"/>
          </a:xfrm>
          <a:prstGeom prst="rect">
            <a:avLst/>
          </a:prstGeom>
        </p:spPr>
      </p:pic>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477224" y="5791528"/>
            <a:ext cx="1237551" cy="747384"/>
          </a:xfrm>
          <a:prstGeom prst="rect">
            <a:avLst/>
          </a:prstGeom>
        </p:spPr>
      </p:pic>
    </p:spTree>
    <p:extLst>
      <p:ext uri="{BB962C8B-B14F-4D97-AF65-F5344CB8AC3E}">
        <p14:creationId xmlns:p14="http://schemas.microsoft.com/office/powerpoint/2010/main" val="1643119049"/>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mara@cityu.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www.ala.org/acrl/sites/ala.org.acrl/files/content/issues/infolit/Framework_ILHE.pdf" TargetMode="External"/><Relationship Id="rId4" Type="http://schemas.openxmlformats.org/officeDocument/2006/relationships/hyperlink" Target="mailto:mmara@cit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hdl.handle.net/20.500.11803/72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hyperlink" Target="http://www.ala.org/Template.cfm?Section=Home&amp;template=/ContentManagement/ContentDisplay.cfm&amp;ContentID=3355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www.ala.org/acrl/sites/ala.org.acrl/files/content/issues/infolit/Framework_ILHE.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720974"/>
          </a:xfrm>
        </p:spPr>
        <p:txBody>
          <a:bodyPr>
            <a:normAutofit/>
          </a:bodyPr>
          <a:lstStyle/>
          <a:p>
            <a:pPr algn="ctr"/>
            <a:r>
              <a:rPr lang="en-US" b="1" dirty="0" smtClean="0"/>
              <a:t>Supporting Student Learning </a:t>
            </a:r>
            <a:br>
              <a:rPr lang="en-US" b="1" dirty="0" smtClean="0"/>
            </a:br>
            <a:r>
              <a:rPr lang="en-US" b="1" dirty="0" smtClean="0"/>
              <a:t>with the </a:t>
            </a:r>
            <a:br>
              <a:rPr lang="en-US" b="1" dirty="0" smtClean="0"/>
            </a:br>
            <a:r>
              <a:rPr lang="en-US" b="1" dirty="0" smtClean="0"/>
              <a:t>Framework for Information Literacy</a:t>
            </a:r>
            <a:endParaRPr lang="en-US" b="1" dirty="0"/>
          </a:p>
        </p:txBody>
      </p:sp>
      <p:sp>
        <p:nvSpPr>
          <p:cNvPr id="3" name="Content Placeholder 2"/>
          <p:cNvSpPr>
            <a:spLocks noGrp="1"/>
          </p:cNvSpPr>
          <p:nvPr>
            <p:ph idx="1"/>
          </p:nvPr>
        </p:nvSpPr>
        <p:spPr>
          <a:xfrm>
            <a:off x="7543800" y="3086100"/>
            <a:ext cx="4210050" cy="3133726"/>
          </a:xfrm>
        </p:spPr>
        <p:txBody>
          <a:bodyPr>
            <a:normAutofit/>
          </a:bodyPr>
          <a:lstStyle/>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r>
              <a:rPr lang="en-US" sz="2400" b="1" dirty="0" smtClean="0"/>
              <a:t>With Mary Mara, MLIS</a:t>
            </a:r>
          </a:p>
          <a:p>
            <a:pPr marL="0" indent="0">
              <a:buNone/>
            </a:pPr>
            <a:r>
              <a:rPr lang="en-US" sz="2400" b="1" dirty="0" smtClean="0"/>
              <a:t>Director of Library &amp; Learning Resource Center</a:t>
            </a:r>
          </a:p>
          <a:p>
            <a:pPr marL="0" indent="0">
              <a:buNone/>
            </a:pPr>
            <a:r>
              <a:rPr lang="en-US" sz="2400" b="1" dirty="0" smtClean="0">
                <a:hlinkClick r:id="rId3"/>
              </a:rPr>
              <a:t>mmara@cityu.edu</a:t>
            </a:r>
            <a:r>
              <a:rPr lang="en-US" sz="2400" b="1" dirty="0" smtClean="0"/>
              <a:t> </a:t>
            </a:r>
            <a:endParaRPr lang="en-US" sz="2400" b="1" dirty="0"/>
          </a:p>
        </p:txBody>
      </p:sp>
      <p:sp>
        <p:nvSpPr>
          <p:cNvPr id="4" name="Title 1"/>
          <p:cNvSpPr txBox="1">
            <a:spLocks/>
          </p:cNvSpPr>
          <p:nvPr/>
        </p:nvSpPr>
        <p:spPr>
          <a:xfrm>
            <a:off x="838200" y="2854325"/>
            <a:ext cx="6572250" cy="4953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5000"/>
              </a:lnSpc>
            </a:pPr>
            <a:endParaRPr lang="en-US" sz="1800" dirty="0" smtClean="0"/>
          </a:p>
          <a:p>
            <a:pPr>
              <a:lnSpc>
                <a:spcPts val="5000"/>
              </a:lnSpc>
            </a:pPr>
            <a:endParaRPr lang="en-US" sz="1800" dirty="0"/>
          </a:p>
          <a:p>
            <a:pPr>
              <a:lnSpc>
                <a:spcPts val="5000"/>
              </a:lnSpc>
            </a:pPr>
            <a:endParaRPr lang="en-US" sz="1800"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7281" y="2955924"/>
            <a:ext cx="2357438" cy="2619375"/>
          </a:xfrm>
          <a:prstGeom prst="rect">
            <a:avLst/>
          </a:prstGeom>
        </p:spPr>
      </p:pic>
    </p:spTree>
    <p:extLst>
      <p:ext uri="{BB962C8B-B14F-4D97-AF65-F5344CB8AC3E}">
        <p14:creationId xmlns:p14="http://schemas.microsoft.com/office/powerpoint/2010/main" val="1260856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nSpc>
                <a:spcPts val="5000"/>
              </a:lnSpc>
            </a:pPr>
            <a:r>
              <a:rPr lang="en-US" sz="4800" b="1" dirty="0" smtClean="0">
                <a:latin typeface="+mn-lt"/>
              </a:rPr>
              <a:t>ACRL Information Literacy Framework</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1702128" y="2521694"/>
            <a:ext cx="8193505" cy="3640980"/>
          </a:xfrm>
        </p:spPr>
        <p:txBody>
          <a:bodyPr>
            <a:normAutofit/>
          </a:bodyPr>
          <a:lstStyle/>
          <a:p>
            <a:pPr marL="514350" indent="-514350">
              <a:buFont typeface="+mj-lt"/>
              <a:buAutoNum type="arabicPeriod"/>
            </a:pPr>
            <a:r>
              <a:rPr lang="en-US" dirty="0" smtClean="0"/>
              <a:t>Authority is constructed and contextual (4)</a:t>
            </a:r>
          </a:p>
          <a:p>
            <a:pPr marL="514350" indent="-514350">
              <a:buFont typeface="+mj-lt"/>
              <a:buAutoNum type="arabicPeriod"/>
            </a:pPr>
            <a:r>
              <a:rPr lang="en-US" dirty="0" smtClean="0"/>
              <a:t>Information creation as a process</a:t>
            </a:r>
          </a:p>
          <a:p>
            <a:pPr marL="514350" indent="-514350">
              <a:buFont typeface="+mj-lt"/>
              <a:buAutoNum type="arabicPeriod"/>
            </a:pPr>
            <a:r>
              <a:rPr lang="en-US" dirty="0" smtClean="0"/>
              <a:t>Information has value (3)</a:t>
            </a:r>
          </a:p>
          <a:p>
            <a:pPr marL="514350" indent="-514350">
              <a:buFont typeface="+mj-lt"/>
              <a:buAutoNum type="arabicPeriod"/>
            </a:pPr>
            <a:r>
              <a:rPr lang="en-US" dirty="0" smtClean="0"/>
              <a:t>Research as inquiry (1)</a:t>
            </a:r>
          </a:p>
          <a:p>
            <a:pPr marL="514350" indent="-514350">
              <a:buFont typeface="+mj-lt"/>
              <a:buAutoNum type="arabicPeriod"/>
            </a:pPr>
            <a:r>
              <a:rPr lang="en-US" dirty="0" smtClean="0"/>
              <a:t>Scholarship as conversation (2)</a:t>
            </a:r>
          </a:p>
          <a:p>
            <a:pPr marL="514350" indent="-514350">
              <a:buFont typeface="+mj-lt"/>
              <a:buAutoNum type="arabicPeriod"/>
            </a:pPr>
            <a:r>
              <a:rPr lang="en-US" dirty="0" smtClean="0"/>
              <a:t>Searching as strategic exploration (4)</a:t>
            </a:r>
            <a:endParaRPr lang="en-US" dirty="0"/>
          </a:p>
        </p:txBody>
      </p:sp>
    </p:spTree>
    <p:extLst>
      <p:ext uri="{BB962C8B-B14F-4D97-AF65-F5344CB8AC3E}">
        <p14:creationId xmlns:p14="http://schemas.microsoft.com/office/powerpoint/2010/main" val="23918561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nSpc>
                <a:spcPts val="5000"/>
              </a:lnSpc>
            </a:pPr>
            <a:r>
              <a:rPr lang="en-US" sz="4800" b="1" dirty="0" smtClean="0">
                <a:latin typeface="+mn-lt"/>
              </a:rPr>
              <a:t>Searching as Strategic Exploration (KP)</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838200" y="1780674"/>
            <a:ext cx="10515600" cy="4652209"/>
          </a:xfrm>
        </p:spPr>
        <p:txBody>
          <a:bodyPr>
            <a:normAutofit/>
          </a:bodyPr>
          <a:lstStyle/>
          <a:p>
            <a:pPr marL="514350" indent="-514350">
              <a:buFont typeface="+mj-lt"/>
              <a:buAutoNum type="arabicPeriod"/>
            </a:pPr>
            <a:r>
              <a:rPr lang="en-US" dirty="0" smtClean="0"/>
              <a:t>Determine the initial scope of the task required to meet your information </a:t>
            </a:r>
            <a:r>
              <a:rPr lang="en-US" dirty="0" smtClean="0"/>
              <a:t>need (2)</a:t>
            </a:r>
            <a:endParaRPr lang="en-US" dirty="0" smtClean="0"/>
          </a:p>
          <a:p>
            <a:pPr marL="514350" indent="-514350">
              <a:buFont typeface="+mj-lt"/>
              <a:buAutoNum type="arabicPeriod"/>
            </a:pPr>
            <a:r>
              <a:rPr lang="en-US" dirty="0" smtClean="0"/>
              <a:t>Identify interested parties who might produce information, and how to access it (1)</a:t>
            </a:r>
          </a:p>
          <a:p>
            <a:pPr marL="514350" indent="-514350">
              <a:buFont typeface="+mj-lt"/>
              <a:buAutoNum type="arabicPeriod"/>
            </a:pPr>
            <a:r>
              <a:rPr lang="en-US" dirty="0" smtClean="0"/>
              <a:t>Utilize divergent (brainstorming) and convergent (selecting best source) thinking when searching</a:t>
            </a:r>
          </a:p>
          <a:p>
            <a:pPr marL="514350" indent="-514350">
              <a:buFont typeface="+mj-lt"/>
              <a:buAutoNum type="arabicPeriod"/>
            </a:pPr>
            <a:r>
              <a:rPr lang="en-US" dirty="0" smtClean="0"/>
              <a:t>Design and refine needs and search strategies as necessary, based on results </a:t>
            </a:r>
            <a:r>
              <a:rPr lang="en-US" dirty="0" smtClean="0"/>
              <a:t>(3)</a:t>
            </a:r>
            <a:endParaRPr lang="en-US" dirty="0" smtClean="0"/>
          </a:p>
          <a:p>
            <a:pPr marL="514350" indent="-514350">
              <a:buFont typeface="+mj-lt"/>
              <a:buAutoNum type="arabicPeriod"/>
            </a:pPr>
            <a:r>
              <a:rPr lang="en-US" dirty="0" smtClean="0"/>
              <a:t>Understand how information systems are organized in order to access relevant information (1)</a:t>
            </a:r>
          </a:p>
          <a:p>
            <a:pPr marL="514350" indent="-514350">
              <a:buFont typeface="+mj-lt"/>
              <a:buAutoNum type="arabicPeriod"/>
            </a:pPr>
            <a:endParaRPr lang="en-US" dirty="0" smtClean="0"/>
          </a:p>
        </p:txBody>
      </p:sp>
    </p:spTree>
    <p:extLst>
      <p:ext uri="{BB962C8B-B14F-4D97-AF65-F5344CB8AC3E}">
        <p14:creationId xmlns:p14="http://schemas.microsoft.com/office/powerpoint/2010/main" val="24776642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nSpc>
                <a:spcPts val="5000"/>
              </a:lnSpc>
            </a:pPr>
            <a:r>
              <a:rPr lang="en-US" sz="4800" b="1" dirty="0" smtClean="0">
                <a:latin typeface="+mn-lt"/>
              </a:rPr>
              <a:t>Searching as Strategic Exploration (D)</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838200" y="1780674"/>
            <a:ext cx="10515600" cy="4652209"/>
          </a:xfrm>
        </p:spPr>
        <p:txBody>
          <a:bodyPr>
            <a:normAutofit lnSpcReduction="10000"/>
          </a:bodyPr>
          <a:lstStyle/>
          <a:p>
            <a:pPr marL="514350" indent="-514350">
              <a:buFont typeface="+mj-lt"/>
              <a:buAutoNum type="arabicPeriod"/>
            </a:pPr>
            <a:r>
              <a:rPr lang="en-US" dirty="0" smtClean="0"/>
              <a:t>Understand that first attempts at searching do not always produce adequate results</a:t>
            </a:r>
          </a:p>
          <a:p>
            <a:pPr marL="514350" indent="-514350">
              <a:buFont typeface="+mj-lt"/>
              <a:buAutoNum type="arabicPeriod"/>
            </a:pPr>
            <a:r>
              <a:rPr lang="en-US" dirty="0" smtClean="0"/>
              <a:t>Realize that information sources vary greatly in content and format and have varying relevance and value depending on the needs and nature of the </a:t>
            </a:r>
            <a:r>
              <a:rPr lang="en-US" dirty="0" smtClean="0"/>
              <a:t>search (2)</a:t>
            </a:r>
            <a:endParaRPr lang="en-US" dirty="0" smtClean="0"/>
          </a:p>
          <a:p>
            <a:pPr marL="514350" indent="-514350">
              <a:buFont typeface="+mj-lt"/>
              <a:buAutoNum type="arabicPeriod"/>
            </a:pPr>
            <a:r>
              <a:rPr lang="en-US" dirty="0" smtClean="0"/>
              <a:t>Recognize the value of browsing and other serendipitous methods of information gathering</a:t>
            </a:r>
          </a:p>
          <a:p>
            <a:pPr marL="514350" indent="-514350">
              <a:buFont typeface="+mj-lt"/>
              <a:buAutoNum type="arabicPeriod"/>
            </a:pPr>
            <a:r>
              <a:rPr lang="en-US" dirty="0" smtClean="0"/>
              <a:t>Seek guidance from experts, such as librarians, researchers, instructors, and professionals</a:t>
            </a:r>
          </a:p>
          <a:p>
            <a:pPr marL="514350" indent="-514350">
              <a:buFont typeface="+mj-lt"/>
              <a:buAutoNum type="arabicPeriod"/>
            </a:pPr>
            <a:r>
              <a:rPr lang="en-US" dirty="0" smtClean="0"/>
              <a:t>Persist in the face of search challenges, and know when you have enough information to complete your </a:t>
            </a:r>
            <a:r>
              <a:rPr lang="en-US" dirty="0" smtClean="0"/>
              <a:t>task (1)</a:t>
            </a:r>
            <a:endParaRPr lang="en-US" dirty="0" smtClean="0"/>
          </a:p>
          <a:p>
            <a:pPr marL="514350" indent="-514350">
              <a:buFont typeface="+mj-lt"/>
              <a:buAutoNum type="arabicPeriod"/>
            </a:pPr>
            <a:endParaRPr lang="en-US" dirty="0" smtClean="0"/>
          </a:p>
        </p:txBody>
      </p:sp>
    </p:spTree>
    <p:extLst>
      <p:ext uri="{BB962C8B-B14F-4D97-AF65-F5344CB8AC3E}">
        <p14:creationId xmlns:p14="http://schemas.microsoft.com/office/powerpoint/2010/main" val="3369372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nSpc>
                <a:spcPts val="5000"/>
              </a:lnSpc>
            </a:pPr>
            <a:r>
              <a:rPr lang="en-US" sz="4800" b="1" dirty="0" smtClean="0">
                <a:latin typeface="+mn-lt"/>
              </a:rPr>
              <a:t>EAD 505 Adult Learning Theory</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838199" y="2118136"/>
            <a:ext cx="10515600" cy="2601451"/>
          </a:xfrm>
        </p:spPr>
        <p:txBody>
          <a:bodyPr>
            <a:normAutofit/>
          </a:bodyPr>
          <a:lstStyle/>
          <a:p>
            <a:r>
              <a:rPr lang="en-US" dirty="0" smtClean="0"/>
              <a:t>Week 2: </a:t>
            </a:r>
          </a:p>
          <a:p>
            <a:pPr lvl="1"/>
            <a:r>
              <a:rPr lang="en-US" dirty="0" smtClean="0"/>
              <a:t>Discussion Board – Draft a research topic on adult learning characteristics and motivations for the paper due in week 3 </a:t>
            </a:r>
          </a:p>
          <a:p>
            <a:pPr marL="457200" lvl="1" indent="0">
              <a:buNone/>
            </a:pPr>
            <a:endParaRPr lang="en-US" dirty="0" smtClean="0"/>
          </a:p>
          <a:p>
            <a:pPr lvl="1"/>
            <a:r>
              <a:rPr lang="en-US" dirty="0" smtClean="0"/>
              <a:t>Wiki – Contribute 3 resources to the annotated bibliography on adult learner characteristics, goals, and motivations </a:t>
            </a:r>
          </a:p>
          <a:p>
            <a:pPr marL="0" indent="0">
              <a:buNone/>
            </a:pPr>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4437" y="4454980"/>
            <a:ext cx="2143125" cy="2177087"/>
          </a:xfrm>
          <a:prstGeom prst="rect">
            <a:avLst/>
          </a:prstGeom>
        </p:spPr>
      </p:pic>
    </p:spTree>
    <p:extLst>
      <p:ext uri="{BB962C8B-B14F-4D97-AF65-F5344CB8AC3E}">
        <p14:creationId xmlns:p14="http://schemas.microsoft.com/office/powerpoint/2010/main" val="33041558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nSpc>
                <a:spcPts val="5000"/>
              </a:lnSpc>
            </a:pPr>
            <a:r>
              <a:rPr lang="en-US" sz="4800" b="1" dirty="0" smtClean="0">
                <a:latin typeface="+mn-lt"/>
              </a:rPr>
              <a:t>EAD 505 Adult Learning Theory</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p:txBody>
          <a:bodyPr>
            <a:normAutofit lnSpcReduction="10000"/>
          </a:bodyPr>
          <a:lstStyle/>
          <a:p>
            <a:r>
              <a:rPr lang="en-US" dirty="0" smtClean="0"/>
              <a:t>Week 4:</a:t>
            </a:r>
          </a:p>
          <a:p>
            <a:pPr lvl="1"/>
            <a:r>
              <a:rPr lang="en-US" dirty="0" smtClean="0"/>
              <a:t>Discussion Board –Identify 2 potential scholarly articles on your topic for the Lit Review due in week 6</a:t>
            </a:r>
          </a:p>
          <a:p>
            <a:r>
              <a:rPr lang="en-US" dirty="0" smtClean="0"/>
              <a:t>Week 5: </a:t>
            </a:r>
          </a:p>
          <a:p>
            <a:pPr lvl="1"/>
            <a:r>
              <a:rPr lang="en-US" dirty="0" smtClean="0"/>
              <a:t>Discussion Board 1 – Recall that scholarship is a conversation that takes place over time and results in varied perspectives and interpretations. With regard to andragogy there is disagreement as to whether it is a unique theory or whether it falls within pedagogy. Write a post defending your position on this debate.</a:t>
            </a:r>
          </a:p>
          <a:p>
            <a:pPr lvl="1"/>
            <a:r>
              <a:rPr lang="en-US" dirty="0" smtClean="0"/>
              <a:t>Discussion Board 2 - Practice synthesizing research findings from 4 scholarly research articles using a matrix template. Share 1-2 themes encountered in the articles you’ve selected.</a:t>
            </a:r>
          </a:p>
          <a:p>
            <a:pPr marL="0" indent="0">
              <a:buNone/>
            </a:pPr>
            <a:endParaRPr lang="en-US" dirty="0"/>
          </a:p>
        </p:txBody>
      </p:sp>
    </p:spTree>
    <p:extLst>
      <p:ext uri="{BB962C8B-B14F-4D97-AF65-F5344CB8AC3E}">
        <p14:creationId xmlns:p14="http://schemas.microsoft.com/office/powerpoint/2010/main" val="19290422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gn="ctr">
              <a:lnSpc>
                <a:spcPts val="5000"/>
              </a:lnSpc>
            </a:pPr>
            <a:r>
              <a:rPr lang="en-US" sz="4800" b="1" dirty="0" smtClean="0">
                <a:latin typeface="+mn-lt"/>
              </a:rPr>
              <a:t>Questions?</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557123" y="2395952"/>
            <a:ext cx="10515600" cy="3495182"/>
          </a:xfrm>
        </p:spPr>
        <p:txBody>
          <a:bodyPr>
            <a:normAutofit fontScale="92500" lnSpcReduction="20000"/>
          </a:bodyPr>
          <a:lstStyle/>
          <a:p>
            <a:r>
              <a:rPr lang="en-US" dirty="0" smtClean="0"/>
              <a:t>The best learning is grounded in the best resources. Learning how to connect to information is fundamental, even critical, to good academic and professional work.  Librarians help students connect to good information (more quickly than they might do on their own).</a:t>
            </a:r>
            <a:br>
              <a:rPr lang="en-US" dirty="0" smtClean="0"/>
            </a:br>
            <a:endParaRPr lang="en-US" dirty="0" smtClean="0"/>
          </a:p>
          <a:p>
            <a:r>
              <a:rPr lang="en-US" dirty="0" smtClean="0"/>
              <a:t>The best schools know what their students’ needs are and are focused on meeting those needs. In the library, we are focused on students’ information needs and finding ways to meet them in collaboration with faculty.</a:t>
            </a:r>
            <a:endParaRPr lang="en-US" dirty="0"/>
          </a:p>
          <a:p>
            <a:pPr marL="0" indent="0">
              <a:buNone/>
            </a:pPr>
            <a:r>
              <a:rPr lang="en-US" dirty="0" smtClean="0"/>
              <a:t/>
            </a:r>
            <a:br>
              <a:rPr lang="en-US" dirty="0" smtClean="0"/>
            </a:br>
            <a:endParaRPr lang="en-US" dirty="0"/>
          </a:p>
        </p:txBody>
      </p:sp>
    </p:spTree>
    <p:extLst>
      <p:ext uri="{BB962C8B-B14F-4D97-AF65-F5344CB8AC3E}">
        <p14:creationId xmlns:p14="http://schemas.microsoft.com/office/powerpoint/2010/main" val="25842137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gn="ctr">
              <a:lnSpc>
                <a:spcPts val="5000"/>
              </a:lnSpc>
            </a:pPr>
            <a:r>
              <a:rPr lang="en-US" sz="4800" b="1" dirty="0" smtClean="0">
                <a:latin typeface="+mn-lt"/>
              </a:rPr>
              <a:t>Contact / Framework</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557123" y="2395952"/>
            <a:ext cx="10515600" cy="3495182"/>
          </a:xfrm>
        </p:spPr>
        <p:txBody>
          <a:bodyPr>
            <a:normAutofit/>
          </a:bodyPr>
          <a:lstStyle/>
          <a:p>
            <a:pPr marL="0" indent="0">
              <a:buNone/>
            </a:pPr>
            <a:r>
              <a:rPr lang="en-US" dirty="0"/>
              <a:t>Contact: </a:t>
            </a:r>
            <a:r>
              <a:rPr lang="en-US" dirty="0">
                <a:hlinkClick r:id="rId4"/>
              </a:rPr>
              <a:t>mmara@cityu.edu</a:t>
            </a:r>
            <a:r>
              <a:rPr lang="en-US"/>
              <a:t>, </a:t>
            </a:r>
            <a:r>
              <a:rPr lang="en-US" smtClean="0"/>
              <a:t>206-239-4550</a:t>
            </a:r>
            <a:br>
              <a:rPr lang="en-US" smtClean="0"/>
            </a:br>
            <a:endParaRPr lang="en-US" dirty="0"/>
          </a:p>
          <a:p>
            <a:pPr marL="0" indent="0">
              <a:buNone/>
            </a:pPr>
            <a:r>
              <a:rPr lang="en-US" dirty="0"/>
              <a:t>Association of College &amp; Research Libraries (2016). </a:t>
            </a:r>
            <a:r>
              <a:rPr lang="en-US" i="1" dirty="0"/>
              <a:t>Framework for information literacy for higher education. </a:t>
            </a:r>
            <a:r>
              <a:rPr lang="en-US" dirty="0"/>
              <a:t>Retrieved from </a:t>
            </a:r>
            <a:r>
              <a:rPr lang="en-US" dirty="0">
                <a:hlinkClick r:id="rId5"/>
              </a:rPr>
              <a:t>http://www.ala.org/acrl/sites/ala.org.acrl/files/content/issues/infolit/Framework_ILHE.pdf</a:t>
            </a:r>
            <a:r>
              <a:rPr lang="en-US" dirty="0"/>
              <a:t> </a:t>
            </a:r>
          </a:p>
          <a:p>
            <a:pPr marL="0" indent="0">
              <a:buNone/>
            </a:pPr>
            <a:r>
              <a:rPr lang="en-US" dirty="0" smtClean="0"/>
              <a:t/>
            </a:r>
            <a:br>
              <a:rPr lang="en-US" dirty="0" smtClean="0"/>
            </a:br>
            <a:endParaRPr lang="en-US" dirty="0"/>
          </a:p>
        </p:txBody>
      </p:sp>
    </p:spTree>
    <p:extLst>
      <p:ext uri="{BB962C8B-B14F-4D97-AF65-F5344CB8AC3E}">
        <p14:creationId xmlns:p14="http://schemas.microsoft.com/office/powerpoint/2010/main" val="3840705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8046" y="545431"/>
            <a:ext cx="10005204" cy="2149643"/>
          </a:xfrm>
        </p:spPr>
        <p:txBody>
          <a:bodyPr>
            <a:noAutofit/>
          </a:bodyPr>
          <a:lstStyle/>
          <a:p>
            <a:pPr algn="ctr">
              <a:lnSpc>
                <a:spcPts val="5000"/>
              </a:lnSpc>
            </a:pPr>
            <a:r>
              <a:rPr lang="en-US" sz="4800" b="1" dirty="0" smtClean="0"/>
              <a:t>How can faculty increase students’ critical consumption of information?</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2320596" y="2695074"/>
            <a:ext cx="7160104" cy="2313573"/>
          </a:xfrm>
        </p:spPr>
        <p:txBody>
          <a:bodyPr>
            <a:normAutofit fontScale="92500" lnSpcReduction="20000"/>
          </a:bodyPr>
          <a:lstStyle/>
          <a:p>
            <a:r>
              <a:rPr lang="en-US" dirty="0" smtClean="0"/>
              <a:t>Review CityU’s information literacy learning goal</a:t>
            </a:r>
            <a:br>
              <a:rPr lang="en-US" dirty="0" smtClean="0"/>
            </a:br>
            <a:endParaRPr lang="en-US" dirty="0" smtClean="0"/>
          </a:p>
          <a:p>
            <a:r>
              <a:rPr lang="en-US" dirty="0" smtClean="0"/>
              <a:t>Briefly compare ACRL IL standards versus framework</a:t>
            </a:r>
            <a:br>
              <a:rPr lang="en-US" dirty="0" smtClean="0"/>
            </a:br>
            <a:endParaRPr lang="en-US" dirty="0" smtClean="0"/>
          </a:p>
          <a:p>
            <a:r>
              <a:rPr lang="en-US" dirty="0" smtClean="0"/>
              <a:t>Share examples of ACRL framework integration in EAD 505: Adult Learning Theory</a:t>
            </a:r>
            <a:endParaRPr lang="en-US" dirty="0"/>
          </a:p>
        </p:txBody>
      </p:sp>
    </p:spTree>
    <p:extLst>
      <p:ext uri="{BB962C8B-B14F-4D97-AF65-F5344CB8AC3E}">
        <p14:creationId xmlns:p14="http://schemas.microsoft.com/office/powerpoint/2010/main" val="217121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1977"/>
          </a:xfrm>
        </p:spPr>
        <p:txBody>
          <a:bodyPr>
            <a:noAutofit/>
          </a:bodyPr>
          <a:lstStyle/>
          <a:p>
            <a:pPr algn="ctr">
              <a:lnSpc>
                <a:spcPts val="5000"/>
              </a:lnSpc>
            </a:pPr>
            <a:r>
              <a:rPr lang="en-US" sz="4800" b="1" u="sng" dirty="0" smtClean="0">
                <a:latin typeface="Calibri" panose="020F0502020204030204" pitchFamily="34" charset="0"/>
              </a:rPr>
              <a:t>Questions</a:t>
            </a:r>
            <a:endParaRPr lang="en-US" sz="4800" b="1" u="sng" dirty="0">
              <a:latin typeface="Calibri" panose="020F0502020204030204"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812321" y="2114549"/>
            <a:ext cx="10515600" cy="4048125"/>
          </a:xfrm>
        </p:spPr>
        <p:txBody>
          <a:bodyPr>
            <a:normAutofit/>
          </a:bodyPr>
          <a:lstStyle/>
          <a:p>
            <a:pPr marL="0" indent="0" algn="ctr">
              <a:buNone/>
            </a:pPr>
            <a:r>
              <a:rPr lang="en-US" sz="4000" b="1" dirty="0" smtClean="0"/>
              <a:t>What types of information do students or graduates in your field need to know how to access, evaluate, and apply in order to solve problems and to be effective in the workplace? </a:t>
            </a:r>
          </a:p>
          <a:p>
            <a:pPr marL="0" indent="0" algn="ctr">
              <a:buNone/>
            </a:pPr>
            <a:endParaRPr lang="en-US" sz="4000" b="1" dirty="0" smtClean="0"/>
          </a:p>
          <a:p>
            <a:pPr marL="0" indent="0" algn="ctr">
              <a:buNone/>
            </a:pPr>
            <a:r>
              <a:rPr lang="en-US" sz="4000" b="1" dirty="0" smtClean="0"/>
              <a:t>How do students develop these skills?</a:t>
            </a:r>
            <a:endParaRPr lang="en-US" sz="4000" dirty="0"/>
          </a:p>
        </p:txBody>
      </p:sp>
    </p:spTree>
    <p:extLst>
      <p:ext uri="{BB962C8B-B14F-4D97-AF65-F5344CB8AC3E}">
        <p14:creationId xmlns:p14="http://schemas.microsoft.com/office/powerpoint/2010/main" val="28314698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gn="ctr">
              <a:lnSpc>
                <a:spcPts val="5000"/>
              </a:lnSpc>
            </a:pPr>
            <a:r>
              <a:rPr lang="en-US" sz="4000" b="1" dirty="0" smtClean="0">
                <a:latin typeface="+mn-lt"/>
              </a:rPr>
              <a:t>CityU Learning Goals (CULG3B):</a:t>
            </a:r>
            <a:br>
              <a:rPr lang="en-US" sz="4000" b="1" dirty="0" smtClean="0">
                <a:latin typeface="+mn-lt"/>
              </a:rPr>
            </a:br>
            <a:r>
              <a:rPr lang="en-US" sz="2400" b="1" dirty="0" smtClean="0">
                <a:latin typeface="+mn-lt"/>
              </a:rPr>
              <a:t>CityU graduates are able to find, access, evaluate and use information</a:t>
            </a:r>
            <a:br>
              <a:rPr lang="en-US" sz="2400" b="1" dirty="0" smtClean="0">
                <a:latin typeface="+mn-lt"/>
              </a:rPr>
            </a:br>
            <a:endParaRPr lang="en-US" sz="24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557123" y="2386011"/>
            <a:ext cx="10515600" cy="3776663"/>
          </a:xfrm>
        </p:spPr>
        <p:txBody>
          <a:bodyPr>
            <a:normAutofit/>
          </a:bodyPr>
          <a:lstStyle/>
          <a:p>
            <a:r>
              <a:rPr lang="en-US" dirty="0" smtClean="0"/>
              <a:t>Based in research on best practices for student learning – at point of need and in context</a:t>
            </a:r>
          </a:p>
          <a:p>
            <a:r>
              <a:rPr lang="en-US" dirty="0" smtClean="0"/>
              <a:t>Collaborative endeavor between course managers, CityU librarians, and instructors</a:t>
            </a:r>
          </a:p>
          <a:p>
            <a:r>
              <a:rPr lang="en-US" dirty="0" smtClean="0"/>
              <a:t>3 levels of integrated support and instruction at CityU</a:t>
            </a:r>
          </a:p>
          <a:p>
            <a:r>
              <a:rPr lang="en-US" dirty="0" smtClean="0"/>
              <a:t>Commendations from NWCCU for CityU’s collaborative and integrated information literacy program</a:t>
            </a:r>
            <a:endParaRPr lang="en-US" dirty="0"/>
          </a:p>
        </p:txBody>
      </p:sp>
      <p:sp>
        <p:nvSpPr>
          <p:cNvPr id="3" name="TextBox 2"/>
          <p:cNvSpPr txBox="1"/>
          <p:nvPr/>
        </p:nvSpPr>
        <p:spPr>
          <a:xfrm>
            <a:off x="557123" y="6022616"/>
            <a:ext cx="9263921" cy="461665"/>
          </a:xfrm>
          <a:prstGeom prst="rect">
            <a:avLst/>
          </a:prstGeom>
          <a:noFill/>
        </p:spPr>
        <p:txBody>
          <a:bodyPr wrap="square" rtlCol="0">
            <a:spAutoFit/>
          </a:bodyPr>
          <a:lstStyle/>
          <a:p>
            <a:r>
              <a:rPr lang="en-US" sz="1200" dirty="0" err="1"/>
              <a:t>Fenster</a:t>
            </a:r>
            <a:r>
              <a:rPr lang="en-US" sz="1200" dirty="0"/>
              <a:t>, L. (2005). </a:t>
            </a:r>
            <a:r>
              <a:rPr lang="en-US" sz="1200" i="1" dirty="0"/>
              <a:t>Summary report on information literacy meetings for senior faculty.</a:t>
            </a:r>
            <a:r>
              <a:rPr lang="en-US" sz="1200" dirty="0"/>
              <a:t> Seattle, WA: City University of Seattle. Retrieved from </a:t>
            </a:r>
            <a:r>
              <a:rPr lang="en-US" sz="1200" dirty="0">
                <a:hlinkClick r:id="rId4"/>
              </a:rPr>
              <a:t>http://hdl.handle.net/20.500.11803/720</a:t>
            </a:r>
            <a:r>
              <a:rPr lang="en-US" sz="1200" dirty="0"/>
              <a:t> </a:t>
            </a:r>
          </a:p>
        </p:txBody>
      </p:sp>
    </p:spTree>
    <p:extLst>
      <p:ext uri="{BB962C8B-B14F-4D97-AF65-F5344CB8AC3E}">
        <p14:creationId xmlns:p14="http://schemas.microsoft.com/office/powerpoint/2010/main" val="3738726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50231" y="792573"/>
            <a:ext cx="9967293" cy="1325563"/>
          </a:xfrm>
        </p:spPr>
        <p:txBody>
          <a:bodyPr>
            <a:noAutofit/>
          </a:bodyPr>
          <a:lstStyle/>
          <a:p>
            <a:pPr algn="ctr">
              <a:lnSpc>
                <a:spcPts val="5000"/>
              </a:lnSpc>
            </a:pPr>
            <a:r>
              <a:rPr lang="en-US" sz="4000" b="1" dirty="0" smtClean="0">
                <a:latin typeface="+mn-lt"/>
              </a:rPr>
              <a:t>Find, Evaluate, Ethically Use Information</a:t>
            </a:r>
            <a:endParaRPr lang="en-US" sz="40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838200" y="1825625"/>
            <a:ext cx="10515600" cy="4095490"/>
          </a:xfrm>
        </p:spPr>
        <p:txBody>
          <a:bodyPr>
            <a:normAutofit/>
          </a:bodyPr>
          <a:lstStyle/>
          <a:p>
            <a:endParaRPr lang="en-US" dirty="0" smtClean="0"/>
          </a:p>
          <a:p>
            <a:pPr marL="0" indent="0">
              <a:buNone/>
            </a:pPr>
            <a:endParaRPr lang="en-US" dirty="0"/>
          </a:p>
        </p:txBody>
      </p:sp>
      <p:sp>
        <p:nvSpPr>
          <p:cNvPr id="4" name="TextBox 3"/>
          <p:cNvSpPr txBox="1"/>
          <p:nvPr/>
        </p:nvSpPr>
        <p:spPr>
          <a:xfrm>
            <a:off x="812321" y="6134410"/>
            <a:ext cx="9653665" cy="461665"/>
          </a:xfrm>
          <a:prstGeom prst="rect">
            <a:avLst/>
          </a:prstGeom>
          <a:noFill/>
        </p:spPr>
        <p:txBody>
          <a:bodyPr wrap="square" rtlCol="0">
            <a:spAutoFit/>
          </a:bodyPr>
          <a:lstStyle/>
          <a:p>
            <a:r>
              <a:rPr lang="en-US" sz="1200" dirty="0" smtClean="0"/>
              <a:t>American Library Association (2000). Information literacy competency standards for higher education. </a:t>
            </a:r>
            <a:r>
              <a:rPr lang="en-US" sz="1200" dirty="0"/>
              <a:t>Retrieved from </a:t>
            </a:r>
            <a:r>
              <a:rPr lang="en-US" sz="1200" dirty="0">
                <a:hlinkClick r:id="rId4"/>
              </a:rPr>
              <a:t>http://www.ala.org/Template.cfm?Section=Home&amp;template=%</a:t>
            </a:r>
            <a:r>
              <a:rPr lang="en-US" sz="1200" dirty="0" smtClean="0">
                <a:hlinkClick r:id="rId4"/>
              </a:rPr>
              <a:t>2FContentManagement%2FContentDisplay.cfm&amp;ContentID=33553</a:t>
            </a:r>
            <a:r>
              <a:rPr lang="en-US" sz="1200" dirty="0" smtClean="0"/>
              <a:t> </a:t>
            </a:r>
            <a:endParaRPr lang="en-US" sz="1200" dirty="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6162" y="1851383"/>
            <a:ext cx="8479675" cy="2168242"/>
          </a:xfrm>
          <a:prstGeom prst="rect">
            <a:avLst/>
          </a:prstGeom>
        </p:spPr>
      </p:pic>
      <p:sp>
        <p:nvSpPr>
          <p:cNvPr id="5" name="TextBox 4"/>
          <p:cNvSpPr txBox="1"/>
          <p:nvPr/>
        </p:nvSpPr>
        <p:spPr>
          <a:xfrm>
            <a:off x="1289966" y="4292465"/>
            <a:ext cx="9612066" cy="1477328"/>
          </a:xfrm>
          <a:prstGeom prst="rect">
            <a:avLst/>
          </a:prstGeom>
          <a:noFill/>
        </p:spPr>
        <p:txBody>
          <a:bodyPr wrap="square" rtlCol="0">
            <a:spAutoFit/>
          </a:bodyPr>
          <a:lstStyle/>
          <a:p>
            <a:r>
              <a:rPr lang="en-US" dirty="0" smtClean="0"/>
              <a:t>Example: The Information literate student constructs and implements effectively-designed search strategies.</a:t>
            </a:r>
          </a:p>
          <a:p>
            <a:pPr marL="285750" indent="-285750">
              <a:buFont typeface="Arial" panose="020B0604020202020204" pitchFamily="34" charset="0"/>
              <a:buChar char="•"/>
            </a:pPr>
            <a:r>
              <a:rPr lang="en-US" dirty="0" smtClean="0"/>
              <a:t>Selects controlled vocabulary specific to a discipline or information retrieval system</a:t>
            </a:r>
          </a:p>
          <a:p>
            <a:pPr marL="285750" indent="-285750">
              <a:buFont typeface="Arial" panose="020B0604020202020204" pitchFamily="34" charset="0"/>
              <a:buChar char="•"/>
            </a:pPr>
            <a:r>
              <a:rPr lang="en-US" dirty="0" smtClean="0"/>
              <a:t>Implements the search strategy in various systems, using different interfaces, with command languages, protocols and search parameters. </a:t>
            </a:r>
            <a:endParaRPr lang="en-US" dirty="0"/>
          </a:p>
        </p:txBody>
      </p:sp>
    </p:spTree>
    <p:extLst>
      <p:ext uri="{BB962C8B-B14F-4D97-AF65-F5344CB8AC3E}">
        <p14:creationId xmlns:p14="http://schemas.microsoft.com/office/powerpoint/2010/main" val="15067544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nSpc>
                <a:spcPts val="5000"/>
              </a:lnSpc>
            </a:pPr>
            <a:r>
              <a:rPr lang="en-US" sz="4800" b="1" dirty="0" smtClean="0">
                <a:latin typeface="+mn-lt"/>
              </a:rPr>
              <a:t>ACRL Information Literacy Framework</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812321" y="2277981"/>
            <a:ext cx="10515600" cy="3240504"/>
          </a:xfrm>
        </p:spPr>
        <p:txBody>
          <a:bodyPr>
            <a:normAutofit/>
          </a:bodyPr>
          <a:lstStyle/>
          <a:p>
            <a:pPr marL="0" lvl="0" indent="0">
              <a:buNone/>
            </a:pPr>
            <a:r>
              <a:rPr lang="en-US" sz="3600" dirty="0" smtClean="0"/>
              <a:t>“Information literacy is the set of integrated abilities encompassing the reflective discovery of information, the understanding of how information is produced and valued, and the use of information in creating new knowledge and participating ethically in communities of learning.”</a:t>
            </a:r>
          </a:p>
        </p:txBody>
      </p:sp>
      <p:sp>
        <p:nvSpPr>
          <p:cNvPr id="4" name="TextBox 3"/>
          <p:cNvSpPr txBox="1"/>
          <p:nvPr/>
        </p:nvSpPr>
        <p:spPr>
          <a:xfrm>
            <a:off x="812321" y="6162674"/>
            <a:ext cx="8636479" cy="461665"/>
          </a:xfrm>
          <a:prstGeom prst="rect">
            <a:avLst/>
          </a:prstGeom>
          <a:noFill/>
        </p:spPr>
        <p:txBody>
          <a:bodyPr wrap="square" rtlCol="0">
            <a:spAutoFit/>
          </a:bodyPr>
          <a:lstStyle/>
          <a:p>
            <a:r>
              <a:rPr lang="en-US" sz="1200" dirty="0" smtClean="0"/>
              <a:t>Association of College &amp; Research Libraries (2016). </a:t>
            </a:r>
            <a:r>
              <a:rPr lang="en-US" sz="1200" i="1" dirty="0" smtClean="0"/>
              <a:t>Framework for information literacy for higher education. </a:t>
            </a:r>
            <a:r>
              <a:rPr lang="en-US" sz="1200" dirty="0"/>
              <a:t>Retrieved from </a:t>
            </a:r>
            <a:r>
              <a:rPr lang="en-US" sz="1200" dirty="0">
                <a:hlinkClick r:id="rId4"/>
              </a:rPr>
              <a:t>http://</a:t>
            </a:r>
            <a:r>
              <a:rPr lang="en-US" sz="1200" dirty="0" smtClean="0">
                <a:hlinkClick r:id="rId4"/>
              </a:rPr>
              <a:t>www.ala.org/acrl/sites/ala.org.acrl/files/content/issues/infolit/Framework_ILHE.pdf</a:t>
            </a:r>
            <a:r>
              <a:rPr lang="en-US" sz="1200" dirty="0" smtClean="0"/>
              <a:t> </a:t>
            </a:r>
            <a:endParaRPr lang="en-US" sz="1200" dirty="0"/>
          </a:p>
        </p:txBody>
      </p:sp>
    </p:spTree>
    <p:extLst>
      <p:ext uri="{BB962C8B-B14F-4D97-AF65-F5344CB8AC3E}">
        <p14:creationId xmlns:p14="http://schemas.microsoft.com/office/powerpoint/2010/main" val="8535307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nSpc>
                <a:spcPts val="5000"/>
              </a:lnSpc>
            </a:pPr>
            <a:r>
              <a:rPr lang="en-US" sz="4800" b="1" dirty="0" smtClean="0">
                <a:latin typeface="+mn-lt"/>
              </a:rPr>
              <a:t>ACRL Information Literacy Framework</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1718170" y="2521694"/>
            <a:ext cx="8193505" cy="3640980"/>
          </a:xfrm>
        </p:spPr>
        <p:txBody>
          <a:bodyPr>
            <a:normAutofit/>
          </a:bodyPr>
          <a:lstStyle/>
          <a:p>
            <a:pPr marL="514350" indent="-514350">
              <a:buFont typeface="+mj-lt"/>
              <a:buAutoNum type="arabicPeriod"/>
            </a:pPr>
            <a:r>
              <a:rPr lang="en-US" dirty="0" smtClean="0"/>
              <a:t>Authority is constructed and contextual</a:t>
            </a:r>
          </a:p>
          <a:p>
            <a:pPr marL="514350" indent="-514350">
              <a:buFont typeface="+mj-lt"/>
              <a:buAutoNum type="arabicPeriod"/>
            </a:pPr>
            <a:r>
              <a:rPr lang="en-US" dirty="0" smtClean="0"/>
              <a:t>Information creation as a process</a:t>
            </a:r>
          </a:p>
          <a:p>
            <a:pPr marL="514350" indent="-514350">
              <a:buFont typeface="+mj-lt"/>
              <a:buAutoNum type="arabicPeriod"/>
            </a:pPr>
            <a:r>
              <a:rPr lang="en-US" dirty="0" smtClean="0"/>
              <a:t>Information has value</a:t>
            </a:r>
          </a:p>
          <a:p>
            <a:pPr marL="514350" indent="-514350">
              <a:buFont typeface="+mj-lt"/>
              <a:buAutoNum type="arabicPeriod"/>
            </a:pPr>
            <a:r>
              <a:rPr lang="en-US" dirty="0" smtClean="0"/>
              <a:t>Research as inquiry</a:t>
            </a:r>
          </a:p>
          <a:p>
            <a:pPr marL="514350" indent="-514350">
              <a:buFont typeface="+mj-lt"/>
              <a:buAutoNum type="arabicPeriod"/>
            </a:pPr>
            <a:r>
              <a:rPr lang="en-US" dirty="0" smtClean="0"/>
              <a:t>Scholarship as conversation</a:t>
            </a:r>
          </a:p>
          <a:p>
            <a:pPr marL="514350" indent="-514350">
              <a:buFont typeface="+mj-lt"/>
              <a:buAutoNum type="arabicPeriod"/>
            </a:pPr>
            <a:r>
              <a:rPr lang="en-US" dirty="0" smtClean="0"/>
              <a:t>Searching as strategic exploration</a:t>
            </a:r>
            <a:endParaRPr lang="en-US" dirty="0"/>
          </a:p>
        </p:txBody>
      </p:sp>
    </p:spTree>
    <p:extLst>
      <p:ext uri="{BB962C8B-B14F-4D97-AF65-F5344CB8AC3E}">
        <p14:creationId xmlns:p14="http://schemas.microsoft.com/office/powerpoint/2010/main" val="1293893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8445" y="1825625"/>
            <a:ext cx="2810267" cy="4153480"/>
          </a:xfrm>
          <a:prstGeom prst="rect">
            <a:avLst/>
          </a:prstGeom>
        </p:spPr>
      </p:pic>
      <p:sp>
        <p:nvSpPr>
          <p:cNvPr id="2" name="Title 1"/>
          <p:cNvSpPr>
            <a:spLocks noGrp="1"/>
          </p:cNvSpPr>
          <p:nvPr>
            <p:ph type="title"/>
          </p:nvPr>
        </p:nvSpPr>
        <p:spPr>
          <a:xfrm>
            <a:off x="812321" y="792573"/>
            <a:ext cx="10005204" cy="1325563"/>
          </a:xfrm>
        </p:spPr>
        <p:txBody>
          <a:bodyPr>
            <a:noAutofit/>
          </a:bodyPr>
          <a:lstStyle/>
          <a:p>
            <a:pPr>
              <a:lnSpc>
                <a:spcPts val="5000"/>
              </a:lnSpc>
            </a:pPr>
            <a:r>
              <a:rPr lang="en-US" sz="4800" b="1" dirty="0" smtClean="0">
                <a:latin typeface="+mn-lt"/>
              </a:rPr>
              <a:t>EAD 505 Adult Learning Theory</a:t>
            </a:r>
            <a:endParaRPr lang="en-US" sz="4800" b="1"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838200" y="2470483"/>
            <a:ext cx="10515600" cy="3706479"/>
          </a:xfrm>
        </p:spPr>
        <p:txBody>
          <a:bodyPr/>
          <a:lstStyle/>
          <a:p>
            <a:pPr marL="0" indent="0">
              <a:buNone/>
            </a:pPr>
            <a:r>
              <a:rPr lang="en-US" dirty="0" smtClean="0"/>
              <a:t>Framework integrated throughout course to </a:t>
            </a:r>
            <a:br>
              <a:rPr lang="en-US" dirty="0" smtClean="0"/>
            </a:br>
            <a:r>
              <a:rPr lang="en-US" dirty="0" smtClean="0"/>
              <a:t>explicitly highlight ways in which students </a:t>
            </a:r>
            <a:br>
              <a:rPr lang="en-US" dirty="0" smtClean="0"/>
            </a:br>
            <a:r>
              <a:rPr lang="en-US" dirty="0" smtClean="0"/>
              <a:t>are engaging with the framework through</a:t>
            </a:r>
            <a:br>
              <a:rPr lang="en-US" dirty="0" smtClean="0"/>
            </a:br>
            <a:r>
              <a:rPr lang="en-US" dirty="0" smtClean="0"/>
              <a:t>the “regular” activities of the course</a:t>
            </a:r>
            <a:br>
              <a:rPr lang="en-US" dirty="0" smtClean="0"/>
            </a:br>
            <a:endParaRPr lang="en-US" dirty="0" smtClean="0"/>
          </a:p>
          <a:p>
            <a:pPr lvl="1"/>
            <a:r>
              <a:rPr lang="en-US" dirty="0" smtClean="0"/>
              <a:t>Course Schedule</a:t>
            </a:r>
          </a:p>
          <a:p>
            <a:pPr lvl="1"/>
            <a:r>
              <a:rPr lang="en-US" dirty="0"/>
              <a:t>Announcements</a:t>
            </a:r>
          </a:p>
          <a:p>
            <a:pPr lvl="1"/>
            <a:r>
              <a:rPr lang="en-US" dirty="0" smtClean="0"/>
              <a:t>Weekly activities</a:t>
            </a:r>
          </a:p>
          <a:p>
            <a:endParaRPr lang="en-US" dirty="0"/>
          </a:p>
        </p:txBody>
      </p:sp>
    </p:spTree>
    <p:extLst>
      <p:ext uri="{BB962C8B-B14F-4D97-AF65-F5344CB8AC3E}">
        <p14:creationId xmlns:p14="http://schemas.microsoft.com/office/powerpoint/2010/main" val="3296224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2321" y="792573"/>
            <a:ext cx="10005204" cy="1325563"/>
          </a:xfrm>
        </p:spPr>
        <p:txBody>
          <a:bodyPr>
            <a:noAutofit/>
          </a:bodyPr>
          <a:lstStyle/>
          <a:p>
            <a:pPr>
              <a:lnSpc>
                <a:spcPts val="5000"/>
              </a:lnSpc>
            </a:pPr>
            <a:r>
              <a:rPr lang="en-US" sz="4800" b="1" dirty="0" smtClean="0">
                <a:latin typeface="+mn-lt"/>
              </a:rPr>
              <a:t>EAD 505 Adult Learning Theory</a:t>
            </a:r>
            <a:endParaRPr lang="en-US" sz="48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3089" y="6162674"/>
            <a:ext cx="777242" cy="469393"/>
          </a:xfrm>
          <a:prstGeom prst="rect">
            <a:avLst/>
          </a:prstGeom>
        </p:spPr>
      </p:pic>
      <p:sp>
        <p:nvSpPr>
          <p:cNvPr id="10" name="Content Placeholder 9"/>
          <p:cNvSpPr>
            <a:spLocks noGrp="1"/>
          </p:cNvSpPr>
          <p:nvPr>
            <p:ph idx="1"/>
          </p:nvPr>
        </p:nvSpPr>
        <p:spPr>
          <a:xfrm>
            <a:off x="812321" y="2003341"/>
            <a:ext cx="10515600" cy="2761874"/>
          </a:xfrm>
        </p:spPr>
        <p:txBody>
          <a:bodyPr>
            <a:normAutofit lnSpcReduction="10000"/>
          </a:bodyPr>
          <a:lstStyle/>
          <a:p>
            <a:r>
              <a:rPr lang="en-US" dirty="0" smtClean="0"/>
              <a:t>Week 1: </a:t>
            </a:r>
          </a:p>
          <a:p>
            <a:pPr lvl="1"/>
            <a:r>
              <a:rPr lang="en-US" dirty="0" smtClean="0"/>
              <a:t>Discussion Board – Find and share 2 sources on a topic of interest to you. Explain why they interest you and how they might influence your work with adult learners</a:t>
            </a:r>
            <a:br>
              <a:rPr lang="en-US" dirty="0" smtClean="0"/>
            </a:br>
            <a:endParaRPr lang="en-US" dirty="0" smtClean="0"/>
          </a:p>
          <a:p>
            <a:pPr lvl="1"/>
            <a:r>
              <a:rPr lang="en-US" dirty="0" smtClean="0"/>
              <a:t>Discussion Board – Identify one knowledge practice and one disposition that you want to develop for your assigned threshold concept</a:t>
            </a:r>
            <a:br>
              <a:rPr lang="en-US" dirty="0" smtClean="0"/>
            </a:br>
            <a:endParaRPr lang="en-US" dirty="0" smtClean="0"/>
          </a:p>
          <a:p>
            <a:pPr marL="0" indent="0">
              <a:buNone/>
            </a:pPr>
            <a:endParaRPr lang="en-US"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4761" y="4681347"/>
            <a:ext cx="1950720" cy="1950720"/>
          </a:xfrm>
          <a:prstGeom prst="rect">
            <a:avLst/>
          </a:prstGeom>
        </p:spPr>
      </p:pic>
    </p:spTree>
    <p:extLst>
      <p:ext uri="{BB962C8B-B14F-4D97-AF65-F5344CB8AC3E}">
        <p14:creationId xmlns:p14="http://schemas.microsoft.com/office/powerpoint/2010/main" val="1211473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8669</TotalTime>
  <Words>3182</Words>
  <Application>Microsoft Office PowerPoint</Application>
  <PresentationFormat>Widescreen</PresentationFormat>
  <Paragraphs>216</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Supporting Student Learning  with the  Framework for Information Literacy</vt:lpstr>
      <vt:lpstr>How can faculty increase students’ critical consumption of information?</vt:lpstr>
      <vt:lpstr>Questions</vt:lpstr>
      <vt:lpstr>CityU Learning Goals (CULG3B): CityU graduates are able to find, access, evaluate and use information </vt:lpstr>
      <vt:lpstr>Find, Evaluate, Ethically Use Information</vt:lpstr>
      <vt:lpstr>ACRL Information Literacy Framework</vt:lpstr>
      <vt:lpstr>ACRL Information Literacy Framework</vt:lpstr>
      <vt:lpstr>EAD 505 Adult Learning Theory</vt:lpstr>
      <vt:lpstr>EAD 505 Adult Learning Theory</vt:lpstr>
      <vt:lpstr>ACRL Information Literacy Framework</vt:lpstr>
      <vt:lpstr>Searching as Strategic Exploration (KP)</vt:lpstr>
      <vt:lpstr>Searching as Strategic Exploration (D)</vt:lpstr>
      <vt:lpstr>EAD 505 Adult Learning Theory</vt:lpstr>
      <vt:lpstr>EAD 505 Adult Learning Theory</vt:lpstr>
      <vt:lpstr>Questions?</vt:lpstr>
      <vt:lpstr>Contact / Framework</vt:lpstr>
    </vt:vector>
  </TitlesOfParts>
  <Company>City University of Seattle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for a new brand driver for CityU</dc:title>
  <dc:creator>Bill Hayes</dc:creator>
  <cp:lastModifiedBy>Mary Mara</cp:lastModifiedBy>
  <cp:revision>545</cp:revision>
  <cp:lastPrinted>2018-03-21T15:15:46Z</cp:lastPrinted>
  <dcterms:created xsi:type="dcterms:W3CDTF">2016-05-11T23:03:55Z</dcterms:created>
  <dcterms:modified xsi:type="dcterms:W3CDTF">2018-03-26T16:01:41Z</dcterms:modified>
</cp:coreProperties>
</file>