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4" r:id="rId5"/>
    <p:sldMasterId id="2147483688" r:id="rId6"/>
  </p:sldMasterIdLst>
  <p:notesMasterIdLst>
    <p:notesMasterId r:id="rId68"/>
  </p:notesMasterIdLst>
  <p:sldIdLst>
    <p:sldId id="371" r:id="rId7"/>
    <p:sldId id="414" r:id="rId8"/>
    <p:sldId id="417" r:id="rId9"/>
    <p:sldId id="448" r:id="rId10"/>
    <p:sldId id="265" r:id="rId11"/>
    <p:sldId id="323" r:id="rId12"/>
    <p:sldId id="415" r:id="rId13"/>
    <p:sldId id="416" r:id="rId14"/>
    <p:sldId id="374" r:id="rId15"/>
    <p:sldId id="419" r:id="rId16"/>
    <p:sldId id="418" r:id="rId17"/>
    <p:sldId id="449" r:id="rId18"/>
    <p:sldId id="352" r:id="rId19"/>
    <p:sldId id="353" r:id="rId20"/>
    <p:sldId id="327" r:id="rId21"/>
    <p:sldId id="450" r:id="rId22"/>
    <p:sldId id="333" r:id="rId23"/>
    <p:sldId id="453" r:id="rId24"/>
    <p:sldId id="334" r:id="rId25"/>
    <p:sldId id="358" r:id="rId26"/>
    <p:sldId id="360" r:id="rId27"/>
    <p:sldId id="394" r:id="rId28"/>
    <p:sldId id="447" r:id="rId29"/>
    <p:sldId id="362" r:id="rId30"/>
    <p:sldId id="421" r:id="rId31"/>
    <p:sldId id="420" r:id="rId32"/>
    <p:sldId id="422" r:id="rId33"/>
    <p:sldId id="438" r:id="rId34"/>
    <p:sldId id="423" r:id="rId35"/>
    <p:sldId id="439" r:id="rId36"/>
    <p:sldId id="441" r:id="rId37"/>
    <p:sldId id="440" r:id="rId38"/>
    <p:sldId id="424" r:id="rId39"/>
    <p:sldId id="443" r:id="rId40"/>
    <p:sldId id="444" r:id="rId41"/>
    <p:sldId id="442" r:id="rId42"/>
    <p:sldId id="451" r:id="rId43"/>
    <p:sldId id="446" r:id="rId44"/>
    <p:sldId id="368" r:id="rId45"/>
    <p:sldId id="454" r:id="rId46"/>
    <p:sldId id="455" r:id="rId47"/>
    <p:sldId id="456" r:id="rId48"/>
    <p:sldId id="457" r:id="rId49"/>
    <p:sldId id="367" r:id="rId50"/>
    <p:sldId id="445" r:id="rId51"/>
    <p:sldId id="366" r:id="rId52"/>
    <p:sldId id="409" r:id="rId53"/>
    <p:sldId id="458" r:id="rId54"/>
    <p:sldId id="452" r:id="rId55"/>
    <p:sldId id="364" r:id="rId56"/>
    <p:sldId id="427" r:id="rId57"/>
    <p:sldId id="428" r:id="rId58"/>
    <p:sldId id="429" r:id="rId59"/>
    <p:sldId id="430" r:id="rId60"/>
    <p:sldId id="431" r:id="rId61"/>
    <p:sldId id="432" r:id="rId62"/>
    <p:sldId id="433" r:id="rId63"/>
    <p:sldId id="434" r:id="rId64"/>
    <p:sldId id="435" r:id="rId65"/>
    <p:sldId id="436" r:id="rId66"/>
    <p:sldId id="437" r:id="rId6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0" userDrawn="1">
          <p15:clr>
            <a:srgbClr val="A4A3A4"/>
          </p15:clr>
        </p15:guide>
        <p15:guide id="3" orient="horz" pos="744" userDrawn="1">
          <p15:clr>
            <a:srgbClr val="A4A3A4"/>
          </p15:clr>
        </p15:guide>
        <p15:guide id="4" pos="456" userDrawn="1">
          <p15:clr>
            <a:srgbClr val="A4A3A4"/>
          </p15:clr>
        </p15:guide>
        <p15:guide id="5" orient="horz" pos="17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A3AE"/>
    <a:srgbClr val="00A3AF"/>
    <a:srgbClr val="0B25AE"/>
    <a:srgbClr val="0B253F"/>
    <a:srgbClr val="4D4D4C"/>
    <a:srgbClr val="FDA31B"/>
    <a:srgbClr val="222222"/>
    <a:srgbClr val="6B002A"/>
    <a:srgbClr val="761426"/>
    <a:srgbClr val="F051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94886" autoAdjust="0"/>
  </p:normalViewPr>
  <p:slideViewPr>
    <p:cSldViewPr snapToGrid="0" snapToObjects="1">
      <p:cViewPr varScale="1">
        <p:scale>
          <a:sx n="78" d="100"/>
          <a:sy n="78" d="100"/>
        </p:scale>
        <p:origin x="830" y="82"/>
      </p:cViewPr>
      <p:guideLst>
        <p:guide orient="horz" pos="600"/>
        <p:guide orient="horz" pos="744"/>
        <p:guide pos="456"/>
        <p:guide orient="horz" pos="1752"/>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notesMaster" Target="notesMasters/notesMaster1.xml"/><Relationship Id="rId7" Type="http://schemas.openxmlformats.org/officeDocument/2006/relationships/slide" Target="slides/slide1.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A87879-B887-4673-B897-891EBE1D921D}" type="doc">
      <dgm:prSet loTypeId="urn:microsoft.com/office/officeart/2005/8/layout/cycle2" loCatId="cycle" qsTypeId="urn:microsoft.com/office/officeart/2005/8/quickstyle/simple1" qsCatId="simple" csTypeId="urn:microsoft.com/office/officeart/2005/8/colors/accent0_3" csCatId="mainScheme" phldr="1"/>
      <dgm:spPr/>
      <dgm:t>
        <a:bodyPr/>
        <a:lstStyle/>
        <a:p>
          <a:endParaRPr lang="en-US"/>
        </a:p>
      </dgm:t>
    </dgm:pt>
    <dgm:pt modelId="{A88510FA-A3FE-4B69-BD22-E728046AB8D1}">
      <dgm:prSet custT="1"/>
      <dgm:spPr/>
      <dgm:t>
        <a:bodyPr/>
        <a:lstStyle/>
        <a:p>
          <a:r>
            <a:rPr lang="en-US" sz="1800" b="1" i="0" baseline="0" dirty="0"/>
            <a:t>IRB approval</a:t>
          </a:r>
          <a:endParaRPr lang="en-US" sz="1800" dirty="0"/>
        </a:p>
      </dgm:t>
    </dgm:pt>
    <dgm:pt modelId="{F4C86CF8-4E53-4200-8D1A-2F9A530496DD}" type="parTrans" cxnId="{5669F1D8-D854-4395-8981-6A65523AC528}">
      <dgm:prSet/>
      <dgm:spPr/>
      <dgm:t>
        <a:bodyPr/>
        <a:lstStyle/>
        <a:p>
          <a:endParaRPr lang="en-US"/>
        </a:p>
      </dgm:t>
    </dgm:pt>
    <dgm:pt modelId="{C41DBFF1-3E05-4FE0-AE2C-2A9C23E16B6C}" type="sibTrans" cxnId="{5669F1D8-D854-4395-8981-6A65523AC528}">
      <dgm:prSet/>
      <dgm:spPr/>
      <dgm:t>
        <a:bodyPr/>
        <a:lstStyle/>
        <a:p>
          <a:endParaRPr lang="en-US"/>
        </a:p>
      </dgm:t>
    </dgm:pt>
    <dgm:pt modelId="{548DBB32-81DD-4C55-AFE6-01AFF1A8FC9D}">
      <dgm:prSet custT="1"/>
      <dgm:spPr/>
      <dgm:t>
        <a:bodyPr/>
        <a:lstStyle/>
        <a:p>
          <a:r>
            <a:rPr lang="en-US" sz="1800" b="1" dirty="0"/>
            <a:t>Archival data = no risks to participants</a:t>
          </a:r>
          <a:r>
            <a:rPr lang="en-US" sz="1800" b="1" i="0" baseline="0" dirty="0"/>
            <a:t>.</a:t>
          </a:r>
          <a:endParaRPr lang="en-US" sz="1800" dirty="0"/>
        </a:p>
      </dgm:t>
    </dgm:pt>
    <dgm:pt modelId="{0658AA89-B44E-4EB9-A6C7-2DEB6CBA99F4}" type="parTrans" cxnId="{E9B079DA-07B8-4B78-97F7-4C09259E7EE2}">
      <dgm:prSet/>
      <dgm:spPr/>
      <dgm:t>
        <a:bodyPr/>
        <a:lstStyle/>
        <a:p>
          <a:endParaRPr lang="en-US"/>
        </a:p>
      </dgm:t>
    </dgm:pt>
    <dgm:pt modelId="{6BA38F4C-ADA5-4F3F-AA1F-B04A7465A2A8}" type="sibTrans" cxnId="{E9B079DA-07B8-4B78-97F7-4C09259E7EE2}">
      <dgm:prSet/>
      <dgm:spPr/>
      <dgm:t>
        <a:bodyPr/>
        <a:lstStyle/>
        <a:p>
          <a:endParaRPr lang="en-US"/>
        </a:p>
      </dgm:t>
    </dgm:pt>
    <dgm:pt modelId="{F4301949-284B-4E3B-B1C9-238B65CCCE2D}">
      <dgm:prSet custT="1"/>
      <dgm:spPr/>
      <dgm:t>
        <a:bodyPr/>
        <a:lstStyle/>
        <a:p>
          <a:r>
            <a:rPr lang="en-US" sz="1800" b="1" i="0" baseline="0" dirty="0"/>
            <a:t>Collaborated with MSDE to obtain participant lists.</a:t>
          </a:r>
          <a:endParaRPr lang="en-US" sz="1800" dirty="0"/>
        </a:p>
      </dgm:t>
    </dgm:pt>
    <dgm:pt modelId="{FD961A69-216A-4D57-829C-2F87F8257BE1}" type="parTrans" cxnId="{B8C1AFF9-59AE-4FA2-9AB3-2CA83ECFDA1B}">
      <dgm:prSet/>
      <dgm:spPr/>
      <dgm:t>
        <a:bodyPr/>
        <a:lstStyle/>
        <a:p>
          <a:endParaRPr lang="en-US"/>
        </a:p>
      </dgm:t>
    </dgm:pt>
    <dgm:pt modelId="{521783F1-E481-4DEB-A567-759197408B47}" type="sibTrans" cxnId="{B8C1AFF9-59AE-4FA2-9AB3-2CA83ECFDA1B}">
      <dgm:prSet/>
      <dgm:spPr/>
      <dgm:t>
        <a:bodyPr/>
        <a:lstStyle/>
        <a:p>
          <a:endParaRPr lang="en-US"/>
        </a:p>
      </dgm:t>
    </dgm:pt>
    <dgm:pt modelId="{B5ACA319-CB1A-42DB-B2E5-FF646DC981AB}">
      <dgm:prSet custT="1"/>
      <dgm:spPr/>
      <dgm:t>
        <a:bodyPr/>
        <a:lstStyle/>
        <a:p>
          <a:r>
            <a:rPr lang="en-US" sz="1800" b="1" dirty="0"/>
            <a:t>Data stored securely.</a:t>
          </a:r>
          <a:endParaRPr lang="en-US" sz="1800" dirty="0"/>
        </a:p>
      </dgm:t>
    </dgm:pt>
    <dgm:pt modelId="{BCF02FE0-9577-4333-8011-F27A28754414}" type="parTrans" cxnId="{56E67771-A61A-4EC8-8115-B2645709A360}">
      <dgm:prSet/>
      <dgm:spPr/>
      <dgm:t>
        <a:bodyPr/>
        <a:lstStyle/>
        <a:p>
          <a:endParaRPr lang="en-US"/>
        </a:p>
      </dgm:t>
    </dgm:pt>
    <dgm:pt modelId="{E67407D8-6A67-4C96-B5C1-093029BD3761}" type="sibTrans" cxnId="{56E67771-A61A-4EC8-8115-B2645709A360}">
      <dgm:prSet/>
      <dgm:spPr/>
      <dgm:t>
        <a:bodyPr/>
        <a:lstStyle/>
        <a:p>
          <a:endParaRPr lang="en-US"/>
        </a:p>
      </dgm:t>
    </dgm:pt>
    <dgm:pt modelId="{35D1EB2B-F6FC-4100-9964-0FCF080A4FDC}">
      <dgm:prSet custT="1"/>
      <dgm:spPr/>
      <dgm:t>
        <a:bodyPr/>
        <a:lstStyle/>
        <a:p>
          <a:r>
            <a:rPr lang="en-US" sz="1800" b="1" i="0" baseline="0" dirty="0"/>
            <a:t>Results reported in aggregate.</a:t>
          </a:r>
          <a:endParaRPr lang="en-US" sz="1800" dirty="0"/>
        </a:p>
      </dgm:t>
    </dgm:pt>
    <dgm:pt modelId="{F9E7D148-2579-4776-BAE0-DA62D85BD32D}" type="parTrans" cxnId="{8B8322A1-A7F6-447B-8F56-8F277B029A50}">
      <dgm:prSet/>
      <dgm:spPr/>
      <dgm:t>
        <a:bodyPr/>
        <a:lstStyle/>
        <a:p>
          <a:endParaRPr lang="en-US"/>
        </a:p>
      </dgm:t>
    </dgm:pt>
    <dgm:pt modelId="{3613B897-1B7C-4362-801F-EA2295ECBB20}" type="sibTrans" cxnId="{8B8322A1-A7F6-447B-8F56-8F277B029A50}">
      <dgm:prSet/>
      <dgm:spPr/>
      <dgm:t>
        <a:bodyPr/>
        <a:lstStyle/>
        <a:p>
          <a:endParaRPr lang="en-US"/>
        </a:p>
      </dgm:t>
    </dgm:pt>
    <dgm:pt modelId="{A2849C9B-FEAB-4962-843E-E47770E0395D}">
      <dgm:prSet custT="1"/>
      <dgm:spPr/>
      <dgm:t>
        <a:bodyPr/>
        <a:lstStyle/>
        <a:p>
          <a:r>
            <a:rPr lang="en-US" sz="1800" b="1" i="0" baseline="0" dirty="0"/>
            <a:t>Study posed minimal risk.</a:t>
          </a:r>
          <a:endParaRPr lang="en-US" sz="1800" dirty="0"/>
        </a:p>
      </dgm:t>
    </dgm:pt>
    <dgm:pt modelId="{74E99163-66CD-4050-B466-77AB2464F390}" type="parTrans" cxnId="{77888055-35E6-48DE-9AE2-BAB571EA8098}">
      <dgm:prSet/>
      <dgm:spPr/>
      <dgm:t>
        <a:bodyPr/>
        <a:lstStyle/>
        <a:p>
          <a:endParaRPr lang="en-US"/>
        </a:p>
      </dgm:t>
    </dgm:pt>
    <dgm:pt modelId="{19C8F658-86BE-4FAE-B868-CBAD06E4DA24}" type="sibTrans" cxnId="{77888055-35E6-48DE-9AE2-BAB571EA8098}">
      <dgm:prSet/>
      <dgm:spPr/>
      <dgm:t>
        <a:bodyPr/>
        <a:lstStyle/>
        <a:p>
          <a:endParaRPr lang="en-US"/>
        </a:p>
      </dgm:t>
    </dgm:pt>
    <dgm:pt modelId="{E48BC14E-03EC-4EA5-97CA-80024A320468}">
      <dgm:prSet custT="1"/>
      <dgm:spPr/>
      <dgm:t>
        <a:bodyPr/>
        <a:lstStyle/>
        <a:p>
          <a:r>
            <a:rPr lang="en-US" sz="1800" b="1" i="0" baseline="0" dirty="0"/>
            <a:t>Potential </a:t>
          </a:r>
          <a:r>
            <a:rPr lang="en-US" sz="1800" b="1" dirty="0"/>
            <a:t>investigator bias.</a:t>
          </a:r>
          <a:endParaRPr lang="en-US" sz="1800" dirty="0"/>
        </a:p>
      </dgm:t>
    </dgm:pt>
    <dgm:pt modelId="{284AA644-55A6-4CEA-AEBA-170179010866}" type="parTrans" cxnId="{256A8428-24D6-48CD-99B3-9833CBC62FD0}">
      <dgm:prSet/>
      <dgm:spPr/>
      <dgm:t>
        <a:bodyPr/>
        <a:lstStyle/>
        <a:p>
          <a:endParaRPr lang="en-US"/>
        </a:p>
      </dgm:t>
    </dgm:pt>
    <dgm:pt modelId="{BC14864D-4AC4-4CE8-8389-A5B41F98BFFF}" type="sibTrans" cxnId="{256A8428-24D6-48CD-99B3-9833CBC62FD0}">
      <dgm:prSet/>
      <dgm:spPr/>
      <dgm:t>
        <a:bodyPr/>
        <a:lstStyle/>
        <a:p>
          <a:endParaRPr lang="en-US"/>
        </a:p>
      </dgm:t>
    </dgm:pt>
    <dgm:pt modelId="{98B083CF-DAA7-4229-8EDE-CFE882538553}">
      <dgm:prSet custT="1"/>
      <dgm:spPr/>
      <dgm:t>
        <a:bodyPr/>
        <a:lstStyle/>
        <a:p>
          <a:r>
            <a:rPr lang="en-US" sz="1800" b="1" i="0" baseline="0" dirty="0"/>
            <a:t>Mitigating potential investigator bias. </a:t>
          </a:r>
          <a:endParaRPr lang="en-US" sz="1800" dirty="0"/>
        </a:p>
      </dgm:t>
    </dgm:pt>
    <dgm:pt modelId="{2A4F09C3-4A7F-4ED6-A450-ACEDC63E5D61}" type="parTrans" cxnId="{249127BD-2775-4B97-9E18-EF97D36A4FAB}">
      <dgm:prSet/>
      <dgm:spPr/>
      <dgm:t>
        <a:bodyPr/>
        <a:lstStyle/>
        <a:p>
          <a:endParaRPr lang="en-US"/>
        </a:p>
      </dgm:t>
    </dgm:pt>
    <dgm:pt modelId="{87B03487-340D-47C5-946D-8293DA4CFBA8}" type="sibTrans" cxnId="{249127BD-2775-4B97-9E18-EF97D36A4FAB}">
      <dgm:prSet/>
      <dgm:spPr/>
      <dgm:t>
        <a:bodyPr/>
        <a:lstStyle/>
        <a:p>
          <a:endParaRPr lang="en-US"/>
        </a:p>
      </dgm:t>
    </dgm:pt>
    <dgm:pt modelId="{56D72482-EFAB-43B9-BB15-34FD81712426}" type="pres">
      <dgm:prSet presAssocID="{09A87879-B887-4673-B897-891EBE1D921D}" presName="cycle" presStyleCnt="0">
        <dgm:presLayoutVars>
          <dgm:dir/>
          <dgm:resizeHandles val="exact"/>
        </dgm:presLayoutVars>
      </dgm:prSet>
      <dgm:spPr/>
    </dgm:pt>
    <dgm:pt modelId="{FC40EC32-66AD-42C7-81CE-88EC3C05DF07}" type="pres">
      <dgm:prSet presAssocID="{A88510FA-A3FE-4B69-BD22-E728046AB8D1}" presName="node" presStyleLbl="node1" presStyleIdx="0" presStyleCnt="8" custScaleX="149099" custRadScaleRad="98174" custRadScaleInc="14108">
        <dgm:presLayoutVars>
          <dgm:bulletEnabled val="1"/>
        </dgm:presLayoutVars>
      </dgm:prSet>
      <dgm:spPr/>
    </dgm:pt>
    <dgm:pt modelId="{02762278-4A83-4E9D-9B9F-3DA6280AAA40}" type="pres">
      <dgm:prSet presAssocID="{C41DBFF1-3E05-4FE0-AE2C-2A9C23E16B6C}" presName="sibTrans" presStyleLbl="sibTrans2D1" presStyleIdx="0" presStyleCnt="8"/>
      <dgm:spPr/>
    </dgm:pt>
    <dgm:pt modelId="{2F8E302D-1C59-43F8-B285-5826C1BC4E41}" type="pres">
      <dgm:prSet presAssocID="{C41DBFF1-3E05-4FE0-AE2C-2A9C23E16B6C}" presName="connectorText" presStyleLbl="sibTrans2D1" presStyleIdx="0" presStyleCnt="8"/>
      <dgm:spPr/>
    </dgm:pt>
    <dgm:pt modelId="{BD7D96BA-B55A-4912-B83A-8C32D7AA4856}" type="pres">
      <dgm:prSet presAssocID="{548DBB32-81DD-4C55-AFE6-01AFF1A8FC9D}" presName="node" presStyleLbl="node1" presStyleIdx="1" presStyleCnt="8" custScaleX="139990">
        <dgm:presLayoutVars>
          <dgm:bulletEnabled val="1"/>
        </dgm:presLayoutVars>
      </dgm:prSet>
      <dgm:spPr/>
    </dgm:pt>
    <dgm:pt modelId="{445DEF9A-8506-4EA9-A10D-4574F84232B6}" type="pres">
      <dgm:prSet presAssocID="{6BA38F4C-ADA5-4F3F-AA1F-B04A7465A2A8}" presName="sibTrans" presStyleLbl="sibTrans2D1" presStyleIdx="1" presStyleCnt="8"/>
      <dgm:spPr/>
    </dgm:pt>
    <dgm:pt modelId="{73BF23A4-FCEA-4066-89A6-20336E42EFD0}" type="pres">
      <dgm:prSet presAssocID="{6BA38F4C-ADA5-4F3F-AA1F-B04A7465A2A8}" presName="connectorText" presStyleLbl="sibTrans2D1" presStyleIdx="1" presStyleCnt="8"/>
      <dgm:spPr/>
    </dgm:pt>
    <dgm:pt modelId="{21460B47-18E8-4817-9A2B-B7C95A599B99}" type="pres">
      <dgm:prSet presAssocID="{F4301949-284B-4E3B-B1C9-238B65CCCE2D}" presName="node" presStyleLbl="node1" presStyleIdx="2" presStyleCnt="8" custScaleX="156693" custScaleY="123279" custRadScaleRad="79238" custRadScaleInc="6071">
        <dgm:presLayoutVars>
          <dgm:bulletEnabled val="1"/>
        </dgm:presLayoutVars>
      </dgm:prSet>
      <dgm:spPr/>
    </dgm:pt>
    <dgm:pt modelId="{D3DE28FC-F131-4B28-AE2E-6E79DB58A01B}" type="pres">
      <dgm:prSet presAssocID="{521783F1-E481-4DEB-A567-759197408B47}" presName="sibTrans" presStyleLbl="sibTrans2D1" presStyleIdx="2" presStyleCnt="8"/>
      <dgm:spPr/>
    </dgm:pt>
    <dgm:pt modelId="{D80E3281-AC44-4853-983D-6AE695172337}" type="pres">
      <dgm:prSet presAssocID="{521783F1-E481-4DEB-A567-759197408B47}" presName="connectorText" presStyleLbl="sibTrans2D1" presStyleIdx="2" presStyleCnt="8"/>
      <dgm:spPr/>
    </dgm:pt>
    <dgm:pt modelId="{41F7578D-7276-476A-B223-B37A024E1D5A}" type="pres">
      <dgm:prSet presAssocID="{B5ACA319-CB1A-42DB-B2E5-FF646DC981AB}" presName="node" presStyleLbl="node1" presStyleIdx="3" presStyleCnt="8">
        <dgm:presLayoutVars>
          <dgm:bulletEnabled val="1"/>
        </dgm:presLayoutVars>
      </dgm:prSet>
      <dgm:spPr/>
    </dgm:pt>
    <dgm:pt modelId="{B74C1B83-4B6F-41D2-A991-F3361F437B21}" type="pres">
      <dgm:prSet presAssocID="{E67407D8-6A67-4C96-B5C1-093029BD3761}" presName="sibTrans" presStyleLbl="sibTrans2D1" presStyleIdx="3" presStyleCnt="8"/>
      <dgm:spPr/>
    </dgm:pt>
    <dgm:pt modelId="{72727CB7-4857-4DF8-9137-28BD91B61E09}" type="pres">
      <dgm:prSet presAssocID="{E67407D8-6A67-4C96-B5C1-093029BD3761}" presName="connectorText" presStyleLbl="sibTrans2D1" presStyleIdx="3" presStyleCnt="8"/>
      <dgm:spPr/>
    </dgm:pt>
    <dgm:pt modelId="{241A5E80-F19A-4193-BB73-09151209E7BF}" type="pres">
      <dgm:prSet presAssocID="{35D1EB2B-F6FC-4100-9964-0FCF080A4FDC}" presName="node" presStyleLbl="node1" presStyleIdx="4" presStyleCnt="8" custScaleX="151323" custScaleY="79953">
        <dgm:presLayoutVars>
          <dgm:bulletEnabled val="1"/>
        </dgm:presLayoutVars>
      </dgm:prSet>
      <dgm:spPr/>
    </dgm:pt>
    <dgm:pt modelId="{69A51CD1-888B-4F07-8E01-9D4A70647BA3}" type="pres">
      <dgm:prSet presAssocID="{3613B897-1B7C-4362-801F-EA2295ECBB20}" presName="sibTrans" presStyleLbl="sibTrans2D1" presStyleIdx="4" presStyleCnt="8"/>
      <dgm:spPr/>
    </dgm:pt>
    <dgm:pt modelId="{717A83BF-E282-4411-B2DF-BA38A4384291}" type="pres">
      <dgm:prSet presAssocID="{3613B897-1B7C-4362-801F-EA2295ECBB20}" presName="connectorText" presStyleLbl="sibTrans2D1" presStyleIdx="4" presStyleCnt="8"/>
      <dgm:spPr/>
    </dgm:pt>
    <dgm:pt modelId="{BA5AE1F2-114C-49E2-83C3-A0411DE15F0C}" type="pres">
      <dgm:prSet presAssocID="{A2849C9B-FEAB-4962-843E-E47770E0395D}" presName="node" presStyleLbl="node1" presStyleIdx="5" presStyleCnt="8">
        <dgm:presLayoutVars>
          <dgm:bulletEnabled val="1"/>
        </dgm:presLayoutVars>
      </dgm:prSet>
      <dgm:spPr/>
    </dgm:pt>
    <dgm:pt modelId="{F51ADE26-2BEC-4A34-AB33-0DCB49847A53}" type="pres">
      <dgm:prSet presAssocID="{19C8F658-86BE-4FAE-B868-CBAD06E4DA24}" presName="sibTrans" presStyleLbl="sibTrans2D1" presStyleIdx="5" presStyleCnt="8"/>
      <dgm:spPr/>
    </dgm:pt>
    <dgm:pt modelId="{442CDA44-B2C6-4F46-B9B0-9D5E783C498F}" type="pres">
      <dgm:prSet presAssocID="{19C8F658-86BE-4FAE-B868-CBAD06E4DA24}" presName="connectorText" presStyleLbl="sibTrans2D1" presStyleIdx="5" presStyleCnt="8"/>
      <dgm:spPr/>
    </dgm:pt>
    <dgm:pt modelId="{06E53B70-DAE5-4ED1-92AF-23EAC65D83CC}" type="pres">
      <dgm:prSet presAssocID="{E48BC14E-03EC-4EA5-97CA-80024A320468}" presName="node" presStyleLbl="node1" presStyleIdx="6" presStyleCnt="8" custScaleX="196344" custRadScaleRad="78187" custRadScaleInc="-1297">
        <dgm:presLayoutVars>
          <dgm:bulletEnabled val="1"/>
        </dgm:presLayoutVars>
      </dgm:prSet>
      <dgm:spPr/>
    </dgm:pt>
    <dgm:pt modelId="{E993515B-BBA4-46DA-8D44-C497131D32C6}" type="pres">
      <dgm:prSet presAssocID="{BC14864D-4AC4-4CE8-8389-A5B41F98BFFF}" presName="sibTrans" presStyleLbl="sibTrans2D1" presStyleIdx="6" presStyleCnt="8"/>
      <dgm:spPr/>
    </dgm:pt>
    <dgm:pt modelId="{9A7BB406-284B-44DA-AEC2-2D6C54B806C4}" type="pres">
      <dgm:prSet presAssocID="{BC14864D-4AC4-4CE8-8389-A5B41F98BFFF}" presName="connectorText" presStyleLbl="sibTrans2D1" presStyleIdx="6" presStyleCnt="8"/>
      <dgm:spPr/>
    </dgm:pt>
    <dgm:pt modelId="{D311323D-8153-44C7-B87D-B9273D12521D}" type="pres">
      <dgm:prSet presAssocID="{98B083CF-DAA7-4229-8EDE-CFE882538553}" presName="node" presStyleLbl="node1" presStyleIdx="7" presStyleCnt="8" custScaleX="181865">
        <dgm:presLayoutVars>
          <dgm:bulletEnabled val="1"/>
        </dgm:presLayoutVars>
      </dgm:prSet>
      <dgm:spPr/>
    </dgm:pt>
    <dgm:pt modelId="{CBB2D7E0-419B-4859-8323-7FFAFF38D85A}" type="pres">
      <dgm:prSet presAssocID="{87B03487-340D-47C5-946D-8293DA4CFBA8}" presName="sibTrans" presStyleLbl="sibTrans2D1" presStyleIdx="7" presStyleCnt="8"/>
      <dgm:spPr/>
    </dgm:pt>
    <dgm:pt modelId="{2CB29432-9F74-4DB7-BCD2-01549BDF274F}" type="pres">
      <dgm:prSet presAssocID="{87B03487-340D-47C5-946D-8293DA4CFBA8}" presName="connectorText" presStyleLbl="sibTrans2D1" presStyleIdx="7" presStyleCnt="8"/>
      <dgm:spPr/>
    </dgm:pt>
  </dgm:ptLst>
  <dgm:cxnLst>
    <dgm:cxn modelId="{E5A6B309-C769-44E9-908A-7AA0B25C34C1}" type="presOf" srcId="{E48BC14E-03EC-4EA5-97CA-80024A320468}" destId="{06E53B70-DAE5-4ED1-92AF-23EAC65D83CC}" srcOrd="0" destOrd="0" presId="urn:microsoft.com/office/officeart/2005/8/layout/cycle2"/>
    <dgm:cxn modelId="{08C4000A-811D-42FE-9207-86AC0B669110}" type="presOf" srcId="{19C8F658-86BE-4FAE-B868-CBAD06E4DA24}" destId="{442CDA44-B2C6-4F46-B9B0-9D5E783C498F}" srcOrd="1" destOrd="0" presId="urn:microsoft.com/office/officeart/2005/8/layout/cycle2"/>
    <dgm:cxn modelId="{256A8428-24D6-48CD-99B3-9833CBC62FD0}" srcId="{09A87879-B887-4673-B897-891EBE1D921D}" destId="{E48BC14E-03EC-4EA5-97CA-80024A320468}" srcOrd="6" destOrd="0" parTransId="{284AA644-55A6-4CEA-AEBA-170179010866}" sibTransId="{BC14864D-4AC4-4CE8-8389-A5B41F98BFFF}"/>
    <dgm:cxn modelId="{F410D336-0200-4A75-A802-92865A21A306}" type="presOf" srcId="{09A87879-B887-4673-B897-891EBE1D921D}" destId="{56D72482-EFAB-43B9-BB15-34FD81712426}" srcOrd="0" destOrd="0" presId="urn:microsoft.com/office/officeart/2005/8/layout/cycle2"/>
    <dgm:cxn modelId="{D3E11A63-865D-4169-BD76-E80092FBD235}" type="presOf" srcId="{3613B897-1B7C-4362-801F-EA2295ECBB20}" destId="{69A51CD1-888B-4F07-8E01-9D4A70647BA3}" srcOrd="0" destOrd="0" presId="urn:microsoft.com/office/officeart/2005/8/layout/cycle2"/>
    <dgm:cxn modelId="{AF915F43-6914-43D9-B457-F697F757A0A2}" type="presOf" srcId="{A2849C9B-FEAB-4962-843E-E47770E0395D}" destId="{BA5AE1F2-114C-49E2-83C3-A0411DE15F0C}" srcOrd="0" destOrd="0" presId="urn:microsoft.com/office/officeart/2005/8/layout/cycle2"/>
    <dgm:cxn modelId="{737F0D4E-7F82-4101-8B36-91C7498EE06E}" type="presOf" srcId="{E67407D8-6A67-4C96-B5C1-093029BD3761}" destId="{B74C1B83-4B6F-41D2-A991-F3361F437B21}" srcOrd="0" destOrd="0" presId="urn:microsoft.com/office/officeart/2005/8/layout/cycle2"/>
    <dgm:cxn modelId="{C7C9376E-85A9-4724-9C69-9B6BF8C7335C}" type="presOf" srcId="{6BA38F4C-ADA5-4F3F-AA1F-B04A7465A2A8}" destId="{73BF23A4-FCEA-4066-89A6-20336E42EFD0}" srcOrd="1" destOrd="0" presId="urn:microsoft.com/office/officeart/2005/8/layout/cycle2"/>
    <dgm:cxn modelId="{56E67771-A61A-4EC8-8115-B2645709A360}" srcId="{09A87879-B887-4673-B897-891EBE1D921D}" destId="{B5ACA319-CB1A-42DB-B2E5-FF646DC981AB}" srcOrd="3" destOrd="0" parTransId="{BCF02FE0-9577-4333-8011-F27A28754414}" sibTransId="{E67407D8-6A67-4C96-B5C1-093029BD3761}"/>
    <dgm:cxn modelId="{B4F2EF72-CA72-425D-91B7-E2FD53AB445B}" type="presOf" srcId="{548DBB32-81DD-4C55-AFE6-01AFF1A8FC9D}" destId="{BD7D96BA-B55A-4912-B83A-8C32D7AA4856}" srcOrd="0" destOrd="0" presId="urn:microsoft.com/office/officeart/2005/8/layout/cycle2"/>
    <dgm:cxn modelId="{FC989174-569D-4A77-A72C-B6E2A66A1B2E}" type="presOf" srcId="{98B083CF-DAA7-4229-8EDE-CFE882538553}" destId="{D311323D-8153-44C7-B87D-B9273D12521D}" srcOrd="0" destOrd="0" presId="urn:microsoft.com/office/officeart/2005/8/layout/cycle2"/>
    <dgm:cxn modelId="{77888055-35E6-48DE-9AE2-BAB571EA8098}" srcId="{09A87879-B887-4673-B897-891EBE1D921D}" destId="{A2849C9B-FEAB-4962-843E-E47770E0395D}" srcOrd="5" destOrd="0" parTransId="{74E99163-66CD-4050-B466-77AB2464F390}" sibTransId="{19C8F658-86BE-4FAE-B868-CBAD06E4DA24}"/>
    <dgm:cxn modelId="{60E1FE55-CED3-4A5A-BFDD-150C585424C6}" type="presOf" srcId="{A88510FA-A3FE-4B69-BD22-E728046AB8D1}" destId="{FC40EC32-66AD-42C7-81CE-88EC3C05DF07}" srcOrd="0" destOrd="0" presId="urn:microsoft.com/office/officeart/2005/8/layout/cycle2"/>
    <dgm:cxn modelId="{524C777E-1A98-4EA5-A8DD-5CD8043931B6}" type="presOf" srcId="{BC14864D-4AC4-4CE8-8389-A5B41F98BFFF}" destId="{9A7BB406-284B-44DA-AEC2-2D6C54B806C4}" srcOrd="1" destOrd="0" presId="urn:microsoft.com/office/officeart/2005/8/layout/cycle2"/>
    <dgm:cxn modelId="{89194F94-7D03-4311-BCF1-7D81037AD58F}" type="presOf" srcId="{521783F1-E481-4DEB-A567-759197408B47}" destId="{D80E3281-AC44-4853-983D-6AE695172337}" srcOrd="1" destOrd="0" presId="urn:microsoft.com/office/officeart/2005/8/layout/cycle2"/>
    <dgm:cxn modelId="{50A6F798-EE1C-4A3E-AF5D-B38964204C31}" type="presOf" srcId="{87B03487-340D-47C5-946D-8293DA4CFBA8}" destId="{CBB2D7E0-419B-4859-8323-7FFAFF38D85A}" srcOrd="0" destOrd="0" presId="urn:microsoft.com/office/officeart/2005/8/layout/cycle2"/>
    <dgm:cxn modelId="{D083629F-E17A-44DC-A24C-484A93B646E2}" type="presOf" srcId="{521783F1-E481-4DEB-A567-759197408B47}" destId="{D3DE28FC-F131-4B28-AE2E-6E79DB58A01B}" srcOrd="0" destOrd="0" presId="urn:microsoft.com/office/officeart/2005/8/layout/cycle2"/>
    <dgm:cxn modelId="{8B8322A1-A7F6-447B-8F56-8F277B029A50}" srcId="{09A87879-B887-4673-B897-891EBE1D921D}" destId="{35D1EB2B-F6FC-4100-9964-0FCF080A4FDC}" srcOrd="4" destOrd="0" parTransId="{F9E7D148-2579-4776-BAE0-DA62D85BD32D}" sibTransId="{3613B897-1B7C-4362-801F-EA2295ECBB20}"/>
    <dgm:cxn modelId="{C97C14B1-B768-4F77-9BD3-3715B5B511C1}" type="presOf" srcId="{C41DBFF1-3E05-4FE0-AE2C-2A9C23E16B6C}" destId="{02762278-4A83-4E9D-9B9F-3DA6280AAA40}" srcOrd="0" destOrd="0" presId="urn:microsoft.com/office/officeart/2005/8/layout/cycle2"/>
    <dgm:cxn modelId="{6D955CB9-BB7F-4B3A-9057-08AD508DBE4A}" type="presOf" srcId="{E67407D8-6A67-4C96-B5C1-093029BD3761}" destId="{72727CB7-4857-4DF8-9137-28BD91B61E09}" srcOrd="1" destOrd="0" presId="urn:microsoft.com/office/officeart/2005/8/layout/cycle2"/>
    <dgm:cxn modelId="{249127BD-2775-4B97-9E18-EF97D36A4FAB}" srcId="{09A87879-B887-4673-B897-891EBE1D921D}" destId="{98B083CF-DAA7-4229-8EDE-CFE882538553}" srcOrd="7" destOrd="0" parTransId="{2A4F09C3-4A7F-4ED6-A450-ACEDC63E5D61}" sibTransId="{87B03487-340D-47C5-946D-8293DA4CFBA8}"/>
    <dgm:cxn modelId="{4A37BEC0-579D-428A-BD5B-E1D3C7B137B4}" type="presOf" srcId="{35D1EB2B-F6FC-4100-9964-0FCF080A4FDC}" destId="{241A5E80-F19A-4193-BB73-09151209E7BF}" srcOrd="0" destOrd="0" presId="urn:microsoft.com/office/officeart/2005/8/layout/cycle2"/>
    <dgm:cxn modelId="{D65990C6-F75C-47F5-9926-4EC4983A77C9}" type="presOf" srcId="{19C8F658-86BE-4FAE-B868-CBAD06E4DA24}" destId="{F51ADE26-2BEC-4A34-AB33-0DCB49847A53}" srcOrd="0" destOrd="0" presId="urn:microsoft.com/office/officeart/2005/8/layout/cycle2"/>
    <dgm:cxn modelId="{494DEDCD-FA3D-406D-8834-BED118F482ED}" type="presOf" srcId="{BC14864D-4AC4-4CE8-8389-A5B41F98BFFF}" destId="{E993515B-BBA4-46DA-8D44-C497131D32C6}" srcOrd="0" destOrd="0" presId="urn:microsoft.com/office/officeart/2005/8/layout/cycle2"/>
    <dgm:cxn modelId="{46EE9CD0-03B0-4AA6-AA1F-04E764ECCA9E}" type="presOf" srcId="{87B03487-340D-47C5-946D-8293DA4CFBA8}" destId="{2CB29432-9F74-4DB7-BCD2-01549BDF274F}" srcOrd="1" destOrd="0" presId="urn:microsoft.com/office/officeart/2005/8/layout/cycle2"/>
    <dgm:cxn modelId="{5669F1D8-D854-4395-8981-6A65523AC528}" srcId="{09A87879-B887-4673-B897-891EBE1D921D}" destId="{A88510FA-A3FE-4B69-BD22-E728046AB8D1}" srcOrd="0" destOrd="0" parTransId="{F4C86CF8-4E53-4200-8D1A-2F9A530496DD}" sibTransId="{C41DBFF1-3E05-4FE0-AE2C-2A9C23E16B6C}"/>
    <dgm:cxn modelId="{E9B079DA-07B8-4B78-97F7-4C09259E7EE2}" srcId="{09A87879-B887-4673-B897-891EBE1D921D}" destId="{548DBB32-81DD-4C55-AFE6-01AFF1A8FC9D}" srcOrd="1" destOrd="0" parTransId="{0658AA89-B44E-4EB9-A6C7-2DEB6CBA99F4}" sibTransId="{6BA38F4C-ADA5-4F3F-AA1F-B04A7465A2A8}"/>
    <dgm:cxn modelId="{5FC6B0E1-2082-4E4C-93EC-5617F2D580E7}" type="presOf" srcId="{B5ACA319-CB1A-42DB-B2E5-FF646DC981AB}" destId="{41F7578D-7276-476A-B223-B37A024E1D5A}" srcOrd="0" destOrd="0" presId="urn:microsoft.com/office/officeart/2005/8/layout/cycle2"/>
    <dgm:cxn modelId="{B254E2E7-E3B2-4BCB-8496-099D72FD57F8}" type="presOf" srcId="{C41DBFF1-3E05-4FE0-AE2C-2A9C23E16B6C}" destId="{2F8E302D-1C59-43F8-B285-5826C1BC4E41}" srcOrd="1" destOrd="0" presId="urn:microsoft.com/office/officeart/2005/8/layout/cycle2"/>
    <dgm:cxn modelId="{4100EBEC-F584-4F68-A738-B0C8645104F2}" type="presOf" srcId="{6BA38F4C-ADA5-4F3F-AA1F-B04A7465A2A8}" destId="{445DEF9A-8506-4EA9-A10D-4574F84232B6}" srcOrd="0" destOrd="0" presId="urn:microsoft.com/office/officeart/2005/8/layout/cycle2"/>
    <dgm:cxn modelId="{B5E1CDF7-E335-46A7-8768-4854C40AC0E5}" type="presOf" srcId="{3613B897-1B7C-4362-801F-EA2295ECBB20}" destId="{717A83BF-E282-4411-B2DF-BA38A4384291}" srcOrd="1" destOrd="0" presId="urn:microsoft.com/office/officeart/2005/8/layout/cycle2"/>
    <dgm:cxn modelId="{B8C1AFF9-59AE-4FA2-9AB3-2CA83ECFDA1B}" srcId="{09A87879-B887-4673-B897-891EBE1D921D}" destId="{F4301949-284B-4E3B-B1C9-238B65CCCE2D}" srcOrd="2" destOrd="0" parTransId="{FD961A69-216A-4D57-829C-2F87F8257BE1}" sibTransId="{521783F1-E481-4DEB-A567-759197408B47}"/>
    <dgm:cxn modelId="{885107FB-4D09-4C37-8482-B7DF923648F7}" type="presOf" srcId="{F4301949-284B-4E3B-B1C9-238B65CCCE2D}" destId="{21460B47-18E8-4817-9A2B-B7C95A599B99}" srcOrd="0" destOrd="0" presId="urn:microsoft.com/office/officeart/2005/8/layout/cycle2"/>
    <dgm:cxn modelId="{5E33727C-6262-44FC-B5AB-DB5D65C95FFD}" type="presParOf" srcId="{56D72482-EFAB-43B9-BB15-34FD81712426}" destId="{FC40EC32-66AD-42C7-81CE-88EC3C05DF07}" srcOrd="0" destOrd="0" presId="urn:microsoft.com/office/officeart/2005/8/layout/cycle2"/>
    <dgm:cxn modelId="{5D46E4A8-3660-461E-B49A-C3CEA72516DC}" type="presParOf" srcId="{56D72482-EFAB-43B9-BB15-34FD81712426}" destId="{02762278-4A83-4E9D-9B9F-3DA6280AAA40}" srcOrd="1" destOrd="0" presId="urn:microsoft.com/office/officeart/2005/8/layout/cycle2"/>
    <dgm:cxn modelId="{8D949A65-73EF-4600-9E89-EAFFAD869C40}" type="presParOf" srcId="{02762278-4A83-4E9D-9B9F-3DA6280AAA40}" destId="{2F8E302D-1C59-43F8-B285-5826C1BC4E41}" srcOrd="0" destOrd="0" presId="urn:microsoft.com/office/officeart/2005/8/layout/cycle2"/>
    <dgm:cxn modelId="{41D9FB60-15C7-4AB5-A09A-800286FD2BC5}" type="presParOf" srcId="{56D72482-EFAB-43B9-BB15-34FD81712426}" destId="{BD7D96BA-B55A-4912-B83A-8C32D7AA4856}" srcOrd="2" destOrd="0" presId="urn:microsoft.com/office/officeart/2005/8/layout/cycle2"/>
    <dgm:cxn modelId="{CF9DB5CE-FF91-4E08-9F84-22F94D43196D}" type="presParOf" srcId="{56D72482-EFAB-43B9-BB15-34FD81712426}" destId="{445DEF9A-8506-4EA9-A10D-4574F84232B6}" srcOrd="3" destOrd="0" presId="urn:microsoft.com/office/officeart/2005/8/layout/cycle2"/>
    <dgm:cxn modelId="{756A2054-7985-4BE3-B76F-6BF21F5977C4}" type="presParOf" srcId="{445DEF9A-8506-4EA9-A10D-4574F84232B6}" destId="{73BF23A4-FCEA-4066-89A6-20336E42EFD0}" srcOrd="0" destOrd="0" presId="urn:microsoft.com/office/officeart/2005/8/layout/cycle2"/>
    <dgm:cxn modelId="{DCABD902-0FB5-47C3-BD5C-1BDD4B7783BF}" type="presParOf" srcId="{56D72482-EFAB-43B9-BB15-34FD81712426}" destId="{21460B47-18E8-4817-9A2B-B7C95A599B99}" srcOrd="4" destOrd="0" presId="urn:microsoft.com/office/officeart/2005/8/layout/cycle2"/>
    <dgm:cxn modelId="{2CC45BCC-4FDC-4A5A-A9C4-DD51102FDA84}" type="presParOf" srcId="{56D72482-EFAB-43B9-BB15-34FD81712426}" destId="{D3DE28FC-F131-4B28-AE2E-6E79DB58A01B}" srcOrd="5" destOrd="0" presId="urn:microsoft.com/office/officeart/2005/8/layout/cycle2"/>
    <dgm:cxn modelId="{4D27CAD8-2626-4C59-B958-60A8FD955165}" type="presParOf" srcId="{D3DE28FC-F131-4B28-AE2E-6E79DB58A01B}" destId="{D80E3281-AC44-4853-983D-6AE695172337}" srcOrd="0" destOrd="0" presId="urn:microsoft.com/office/officeart/2005/8/layout/cycle2"/>
    <dgm:cxn modelId="{45CCA2B4-2C6D-4BEB-A70A-565627AEBDCC}" type="presParOf" srcId="{56D72482-EFAB-43B9-BB15-34FD81712426}" destId="{41F7578D-7276-476A-B223-B37A024E1D5A}" srcOrd="6" destOrd="0" presId="urn:microsoft.com/office/officeart/2005/8/layout/cycle2"/>
    <dgm:cxn modelId="{CB0C275D-A736-46F1-AF71-2428A0F0B2AD}" type="presParOf" srcId="{56D72482-EFAB-43B9-BB15-34FD81712426}" destId="{B74C1B83-4B6F-41D2-A991-F3361F437B21}" srcOrd="7" destOrd="0" presId="urn:microsoft.com/office/officeart/2005/8/layout/cycle2"/>
    <dgm:cxn modelId="{38959799-E422-4656-B7AF-0831B91F468F}" type="presParOf" srcId="{B74C1B83-4B6F-41D2-A991-F3361F437B21}" destId="{72727CB7-4857-4DF8-9137-28BD91B61E09}" srcOrd="0" destOrd="0" presId="urn:microsoft.com/office/officeart/2005/8/layout/cycle2"/>
    <dgm:cxn modelId="{2C7F8628-C8C6-4EBA-831E-5A7E5EB68BC4}" type="presParOf" srcId="{56D72482-EFAB-43B9-BB15-34FD81712426}" destId="{241A5E80-F19A-4193-BB73-09151209E7BF}" srcOrd="8" destOrd="0" presId="urn:microsoft.com/office/officeart/2005/8/layout/cycle2"/>
    <dgm:cxn modelId="{8E61B0F8-3F0F-4868-9F9C-35B447F1EBF3}" type="presParOf" srcId="{56D72482-EFAB-43B9-BB15-34FD81712426}" destId="{69A51CD1-888B-4F07-8E01-9D4A70647BA3}" srcOrd="9" destOrd="0" presId="urn:microsoft.com/office/officeart/2005/8/layout/cycle2"/>
    <dgm:cxn modelId="{C521A3CD-D91B-43B4-A1D7-5E9A8CD0D4C4}" type="presParOf" srcId="{69A51CD1-888B-4F07-8E01-9D4A70647BA3}" destId="{717A83BF-E282-4411-B2DF-BA38A4384291}" srcOrd="0" destOrd="0" presId="urn:microsoft.com/office/officeart/2005/8/layout/cycle2"/>
    <dgm:cxn modelId="{07589868-DF6D-4560-B3DE-B8F68DE8EA39}" type="presParOf" srcId="{56D72482-EFAB-43B9-BB15-34FD81712426}" destId="{BA5AE1F2-114C-49E2-83C3-A0411DE15F0C}" srcOrd="10" destOrd="0" presId="urn:microsoft.com/office/officeart/2005/8/layout/cycle2"/>
    <dgm:cxn modelId="{6CEF86CA-82AC-43A2-A7B0-6D181DD23BF2}" type="presParOf" srcId="{56D72482-EFAB-43B9-BB15-34FD81712426}" destId="{F51ADE26-2BEC-4A34-AB33-0DCB49847A53}" srcOrd="11" destOrd="0" presId="urn:microsoft.com/office/officeart/2005/8/layout/cycle2"/>
    <dgm:cxn modelId="{1E538EBE-F171-4B1A-9053-BDA22D497756}" type="presParOf" srcId="{F51ADE26-2BEC-4A34-AB33-0DCB49847A53}" destId="{442CDA44-B2C6-4F46-B9B0-9D5E783C498F}" srcOrd="0" destOrd="0" presId="urn:microsoft.com/office/officeart/2005/8/layout/cycle2"/>
    <dgm:cxn modelId="{6E026215-9E3D-4CCA-9307-F59B0F1966AC}" type="presParOf" srcId="{56D72482-EFAB-43B9-BB15-34FD81712426}" destId="{06E53B70-DAE5-4ED1-92AF-23EAC65D83CC}" srcOrd="12" destOrd="0" presId="urn:microsoft.com/office/officeart/2005/8/layout/cycle2"/>
    <dgm:cxn modelId="{4F1C9A8E-3AC5-4B01-B456-DB93FA0AC851}" type="presParOf" srcId="{56D72482-EFAB-43B9-BB15-34FD81712426}" destId="{E993515B-BBA4-46DA-8D44-C497131D32C6}" srcOrd="13" destOrd="0" presId="urn:microsoft.com/office/officeart/2005/8/layout/cycle2"/>
    <dgm:cxn modelId="{B15CD1AA-5F00-42A0-A981-48A4BAD34EBB}" type="presParOf" srcId="{E993515B-BBA4-46DA-8D44-C497131D32C6}" destId="{9A7BB406-284B-44DA-AEC2-2D6C54B806C4}" srcOrd="0" destOrd="0" presId="urn:microsoft.com/office/officeart/2005/8/layout/cycle2"/>
    <dgm:cxn modelId="{1FDC3D24-A8F7-4D8E-8FFE-E73DEB56C15C}" type="presParOf" srcId="{56D72482-EFAB-43B9-BB15-34FD81712426}" destId="{D311323D-8153-44C7-B87D-B9273D12521D}" srcOrd="14" destOrd="0" presId="urn:microsoft.com/office/officeart/2005/8/layout/cycle2"/>
    <dgm:cxn modelId="{C53CEF6A-3B1E-42F2-B808-AA938516043C}" type="presParOf" srcId="{56D72482-EFAB-43B9-BB15-34FD81712426}" destId="{CBB2D7E0-419B-4859-8323-7FFAFF38D85A}" srcOrd="15" destOrd="0" presId="urn:microsoft.com/office/officeart/2005/8/layout/cycle2"/>
    <dgm:cxn modelId="{1C004FC8-4DE7-4B46-9AB5-A31B3193EEE7}" type="presParOf" srcId="{CBB2D7E0-419B-4859-8323-7FFAFF38D85A}" destId="{2CB29432-9F74-4DB7-BCD2-01549BDF274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684096-3667-45B1-AF64-4C10C6F6559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173A126-D64E-415F-937E-5B21AB083A4F}">
      <dgm:prSet phldrT="[Text]" phldr="0"/>
      <dgm:spPr/>
      <dgm:t>
        <a:bodyPr/>
        <a:lstStyle/>
        <a:p>
          <a:r>
            <a:rPr lang="en-US" dirty="0"/>
            <a:t>RQ </a:t>
          </a:r>
        </a:p>
      </dgm:t>
    </dgm:pt>
    <dgm:pt modelId="{3B1A0C25-9335-4345-A336-74B9243D577D}" type="parTrans" cxnId="{2D9DC615-228F-42FE-9877-2155E88821C5}">
      <dgm:prSet/>
      <dgm:spPr/>
      <dgm:t>
        <a:bodyPr/>
        <a:lstStyle/>
        <a:p>
          <a:endParaRPr lang="en-US"/>
        </a:p>
      </dgm:t>
    </dgm:pt>
    <dgm:pt modelId="{DBF81E24-0E3D-4A0D-B02D-07EC278F3F18}" type="sibTrans" cxnId="{2D9DC615-228F-42FE-9877-2155E88821C5}">
      <dgm:prSet/>
      <dgm:spPr/>
      <dgm:t>
        <a:bodyPr/>
        <a:lstStyle/>
        <a:p>
          <a:endParaRPr lang="en-US"/>
        </a:p>
      </dgm:t>
    </dgm:pt>
    <dgm:pt modelId="{007E5024-563B-439A-B0B9-AE08E2F20AB3}">
      <dgm:prSet phldrT="[Text]" phldr="0" custT="1"/>
      <dgm:spPr/>
      <dgm:t>
        <a:bodyPr/>
        <a:lstStyle/>
        <a:p>
          <a:r>
            <a:rPr lang="en-US" sz="2000" i="1" dirty="0"/>
            <a:t>What longitudinal descriptive trends exist in retention in school-based administrative roles among participants of the Maryland Promising Principals’ Academy (MDPPA)?</a:t>
          </a:r>
          <a:endParaRPr lang="en-US" sz="2000" dirty="0"/>
        </a:p>
      </dgm:t>
    </dgm:pt>
    <dgm:pt modelId="{C95D90BE-816F-43BC-A34E-B1BA5E597AAC}" type="parTrans" cxnId="{3976DDB6-A3FF-4F05-A6FC-37179B29169E}">
      <dgm:prSet/>
      <dgm:spPr/>
      <dgm:t>
        <a:bodyPr/>
        <a:lstStyle/>
        <a:p>
          <a:endParaRPr lang="en-US"/>
        </a:p>
      </dgm:t>
    </dgm:pt>
    <dgm:pt modelId="{89A8EC03-88D2-4539-BC96-A1B6AF99312D}" type="sibTrans" cxnId="{3976DDB6-A3FF-4F05-A6FC-37179B29169E}">
      <dgm:prSet/>
      <dgm:spPr/>
      <dgm:t>
        <a:bodyPr/>
        <a:lstStyle/>
        <a:p>
          <a:endParaRPr lang="en-US"/>
        </a:p>
      </dgm:t>
    </dgm:pt>
    <dgm:pt modelId="{DBC677DC-2935-41DA-9970-85C465B79248}">
      <dgm:prSet phldrT="[Text]" phldr="0"/>
      <dgm:spPr/>
      <dgm:t>
        <a:bodyPr/>
        <a:lstStyle/>
        <a:p>
          <a:r>
            <a:rPr lang="en-US" dirty="0"/>
            <a:t>EQs</a:t>
          </a:r>
        </a:p>
      </dgm:t>
    </dgm:pt>
    <dgm:pt modelId="{9E6EABAA-C35D-4D21-BC6E-0C7654DB2106}" type="parTrans" cxnId="{CC957298-31CA-44B0-9D36-F50F76E5763D}">
      <dgm:prSet/>
      <dgm:spPr/>
      <dgm:t>
        <a:bodyPr/>
        <a:lstStyle/>
        <a:p>
          <a:endParaRPr lang="en-US"/>
        </a:p>
      </dgm:t>
    </dgm:pt>
    <dgm:pt modelId="{13508674-155B-49F1-86C5-E42CAA36224B}" type="sibTrans" cxnId="{CC957298-31CA-44B0-9D36-F50F76E5763D}">
      <dgm:prSet/>
      <dgm:spPr/>
      <dgm:t>
        <a:bodyPr/>
        <a:lstStyle/>
        <a:p>
          <a:endParaRPr lang="en-US"/>
        </a:p>
      </dgm:t>
    </dgm:pt>
    <dgm:pt modelId="{C2264136-F136-423B-970E-FC53D37A847C}">
      <dgm:prSet phldrT="[Text]" phldr="0"/>
      <dgm:spPr/>
      <dgm:t>
        <a:bodyPr/>
        <a:lstStyle/>
        <a:p>
          <a:r>
            <a:rPr lang="en-US" dirty="0"/>
            <a:t>EQ 1 – Cohort Comparisons</a:t>
          </a:r>
        </a:p>
      </dgm:t>
    </dgm:pt>
    <dgm:pt modelId="{9F17DFB1-65AB-49F7-9558-03AB435A6712}" type="parTrans" cxnId="{561BEBEB-4F02-4C94-83B9-4779DF068AC8}">
      <dgm:prSet/>
      <dgm:spPr/>
      <dgm:t>
        <a:bodyPr/>
        <a:lstStyle/>
        <a:p>
          <a:endParaRPr lang="en-US"/>
        </a:p>
      </dgm:t>
    </dgm:pt>
    <dgm:pt modelId="{66F7128D-9D92-44CD-AE59-D71250BE616F}" type="sibTrans" cxnId="{561BEBEB-4F02-4C94-83B9-4779DF068AC8}">
      <dgm:prSet/>
      <dgm:spPr/>
      <dgm:t>
        <a:bodyPr/>
        <a:lstStyle/>
        <a:p>
          <a:endParaRPr lang="en-US"/>
        </a:p>
      </dgm:t>
    </dgm:pt>
    <dgm:pt modelId="{5925D35E-A3FD-4267-8764-56A51F57F93B}">
      <dgm:prSet phldrT="[Text]" phldr="0"/>
      <dgm:spPr/>
      <dgm:t>
        <a:bodyPr/>
        <a:lstStyle/>
        <a:p>
          <a:r>
            <a:rPr lang="en-US" dirty="0"/>
            <a:t>National Comparisons </a:t>
          </a:r>
        </a:p>
      </dgm:t>
    </dgm:pt>
    <dgm:pt modelId="{1259F27D-7645-4916-A6A4-9F0593A9C4D4}" type="parTrans" cxnId="{8CAD02CC-2064-4689-8F86-4BA3814C5FF7}">
      <dgm:prSet/>
      <dgm:spPr/>
      <dgm:t>
        <a:bodyPr/>
        <a:lstStyle/>
        <a:p>
          <a:endParaRPr lang="en-US"/>
        </a:p>
      </dgm:t>
    </dgm:pt>
    <dgm:pt modelId="{80662283-3B26-4E37-962E-196AF3C2CB79}" type="sibTrans" cxnId="{8CAD02CC-2064-4689-8F86-4BA3814C5FF7}">
      <dgm:prSet/>
      <dgm:spPr/>
      <dgm:t>
        <a:bodyPr/>
        <a:lstStyle/>
        <a:p>
          <a:endParaRPr lang="en-US"/>
        </a:p>
      </dgm:t>
    </dgm:pt>
    <dgm:pt modelId="{411FAD1F-35B7-4F38-90D4-799DB64E04A4}">
      <dgm:prSet phldrT="[Text]" phldr="0" custT="1"/>
      <dgm:spPr/>
      <dgm:t>
        <a:bodyPr/>
        <a:lstStyle/>
        <a:p>
          <a:r>
            <a:rPr lang="en-US" sz="2400" dirty="0"/>
            <a:t>How do the trends from MDPPA participants compare to national principal retention trends?</a:t>
          </a:r>
        </a:p>
      </dgm:t>
    </dgm:pt>
    <dgm:pt modelId="{62CEB7FC-16ED-4A30-927D-FDC03354F275}" type="parTrans" cxnId="{10C1F727-F667-47B2-91DB-2B04A0750579}">
      <dgm:prSet/>
      <dgm:spPr/>
      <dgm:t>
        <a:bodyPr/>
        <a:lstStyle/>
        <a:p>
          <a:endParaRPr lang="en-US"/>
        </a:p>
      </dgm:t>
    </dgm:pt>
    <dgm:pt modelId="{0B0A9607-5471-4AA0-B9D7-9D11B888B8C7}" type="sibTrans" cxnId="{10C1F727-F667-47B2-91DB-2B04A0750579}">
      <dgm:prSet/>
      <dgm:spPr/>
      <dgm:t>
        <a:bodyPr/>
        <a:lstStyle/>
        <a:p>
          <a:endParaRPr lang="en-US"/>
        </a:p>
      </dgm:t>
    </dgm:pt>
    <dgm:pt modelId="{BFFD4095-FC0B-460D-AA84-8A57667A7922}">
      <dgm:prSet phldrT="[Text]" phldr="0"/>
      <dgm:spPr/>
      <dgm:t>
        <a:bodyPr/>
        <a:lstStyle/>
        <a:p>
          <a:r>
            <a:rPr lang="en-US" dirty="0"/>
            <a:t>EQ 2 – LEA Size</a:t>
          </a:r>
        </a:p>
      </dgm:t>
    </dgm:pt>
    <dgm:pt modelId="{2758CCEE-9DEF-490E-8676-3266A1638F6C}" type="parTrans" cxnId="{379DFF58-D191-4621-A4E7-45ED90E22746}">
      <dgm:prSet/>
      <dgm:spPr/>
      <dgm:t>
        <a:bodyPr/>
        <a:lstStyle/>
        <a:p>
          <a:endParaRPr lang="en-US"/>
        </a:p>
      </dgm:t>
    </dgm:pt>
    <dgm:pt modelId="{8C094A63-B79A-4A3A-A367-92E04B8C71EA}" type="sibTrans" cxnId="{379DFF58-D191-4621-A4E7-45ED90E22746}">
      <dgm:prSet/>
      <dgm:spPr/>
      <dgm:t>
        <a:bodyPr/>
        <a:lstStyle/>
        <a:p>
          <a:endParaRPr lang="en-US"/>
        </a:p>
      </dgm:t>
    </dgm:pt>
    <dgm:pt modelId="{F5791D2D-521B-49CE-AEAD-DA0100AC69CA}">
      <dgm:prSet phldrT="[Text]" phldr="0"/>
      <dgm:spPr/>
      <dgm:t>
        <a:bodyPr/>
        <a:lstStyle/>
        <a:p>
          <a:r>
            <a:rPr lang="en-US" dirty="0"/>
            <a:t>EQ 3 – Maryland Region</a:t>
          </a:r>
        </a:p>
      </dgm:t>
    </dgm:pt>
    <dgm:pt modelId="{A40BCDD5-B68B-48E6-9FCA-3C289F0A9251}" type="parTrans" cxnId="{5FE6C575-9F0D-4B11-BC1B-1E253812A235}">
      <dgm:prSet/>
      <dgm:spPr/>
      <dgm:t>
        <a:bodyPr/>
        <a:lstStyle/>
        <a:p>
          <a:endParaRPr lang="en-US"/>
        </a:p>
      </dgm:t>
    </dgm:pt>
    <dgm:pt modelId="{BC4E52F6-06D2-4928-AD35-DA9D443F5FEF}" type="sibTrans" cxnId="{5FE6C575-9F0D-4B11-BC1B-1E253812A235}">
      <dgm:prSet/>
      <dgm:spPr/>
      <dgm:t>
        <a:bodyPr/>
        <a:lstStyle/>
        <a:p>
          <a:endParaRPr lang="en-US"/>
        </a:p>
      </dgm:t>
    </dgm:pt>
    <dgm:pt modelId="{CB6CC88E-DE44-49F9-9D86-AA15AD4B209D}">
      <dgm:prSet phldrT="[Text]" phldr="0"/>
      <dgm:spPr/>
      <dgm:t>
        <a:bodyPr/>
        <a:lstStyle/>
        <a:p>
          <a:r>
            <a:rPr lang="en-US" dirty="0"/>
            <a:t>EQ 4 – Relative Risk</a:t>
          </a:r>
        </a:p>
      </dgm:t>
    </dgm:pt>
    <dgm:pt modelId="{45FE3136-9DB3-4475-BA11-AEA978F51C9F}" type="parTrans" cxnId="{C6F04AC5-0C90-44D4-A7CC-F36AC43F8590}">
      <dgm:prSet/>
      <dgm:spPr/>
      <dgm:t>
        <a:bodyPr/>
        <a:lstStyle/>
        <a:p>
          <a:endParaRPr lang="en-US"/>
        </a:p>
      </dgm:t>
    </dgm:pt>
    <dgm:pt modelId="{B8C63BB2-5F40-46D9-AE6D-020322E3E2EE}" type="sibTrans" cxnId="{C6F04AC5-0C90-44D4-A7CC-F36AC43F8590}">
      <dgm:prSet/>
      <dgm:spPr/>
      <dgm:t>
        <a:bodyPr/>
        <a:lstStyle/>
        <a:p>
          <a:endParaRPr lang="en-US"/>
        </a:p>
      </dgm:t>
    </dgm:pt>
    <dgm:pt modelId="{6C034CB0-76D0-4B65-87E4-5E1465F16112}" type="pres">
      <dgm:prSet presAssocID="{80684096-3667-45B1-AF64-4C10C6F65594}" presName="linearFlow" presStyleCnt="0">
        <dgm:presLayoutVars>
          <dgm:dir/>
          <dgm:animLvl val="lvl"/>
          <dgm:resizeHandles val="exact"/>
        </dgm:presLayoutVars>
      </dgm:prSet>
      <dgm:spPr/>
    </dgm:pt>
    <dgm:pt modelId="{90F51995-59A5-4326-9726-D2899A4F546A}" type="pres">
      <dgm:prSet presAssocID="{B173A126-D64E-415F-937E-5B21AB083A4F}" presName="composite" presStyleCnt="0"/>
      <dgm:spPr/>
    </dgm:pt>
    <dgm:pt modelId="{2858281B-22C9-44F7-B2C4-A0E4266E68EA}" type="pres">
      <dgm:prSet presAssocID="{B173A126-D64E-415F-937E-5B21AB083A4F}" presName="parentText" presStyleLbl="alignNode1" presStyleIdx="0" presStyleCnt="3" custLinFactNeighborY="-48347">
        <dgm:presLayoutVars>
          <dgm:chMax val="1"/>
          <dgm:bulletEnabled val="1"/>
        </dgm:presLayoutVars>
      </dgm:prSet>
      <dgm:spPr/>
    </dgm:pt>
    <dgm:pt modelId="{3BE2058C-0456-4E68-8410-129BE8190C19}" type="pres">
      <dgm:prSet presAssocID="{B173A126-D64E-415F-937E-5B21AB083A4F}" presName="descendantText" presStyleLbl="alignAcc1" presStyleIdx="0" presStyleCnt="3" custLinFactNeighborY="-93594">
        <dgm:presLayoutVars>
          <dgm:bulletEnabled val="1"/>
        </dgm:presLayoutVars>
      </dgm:prSet>
      <dgm:spPr/>
    </dgm:pt>
    <dgm:pt modelId="{F69B0D7B-062E-4CC8-A04E-3F8920BC5D82}" type="pres">
      <dgm:prSet presAssocID="{DBF81E24-0E3D-4A0D-B02D-07EC278F3F18}" presName="sp" presStyleCnt="0"/>
      <dgm:spPr/>
    </dgm:pt>
    <dgm:pt modelId="{83C2369D-2C70-490D-B41E-4AE3A1331ED0}" type="pres">
      <dgm:prSet presAssocID="{DBC677DC-2935-41DA-9970-85C465B79248}" presName="composite" presStyleCnt="0"/>
      <dgm:spPr/>
    </dgm:pt>
    <dgm:pt modelId="{666E7191-A58E-44F9-9A8E-C032E529ADF1}" type="pres">
      <dgm:prSet presAssocID="{DBC677DC-2935-41DA-9970-85C465B79248}" presName="parentText" presStyleLbl="alignNode1" presStyleIdx="1" presStyleCnt="3" custLinFactNeighborX="0" custLinFactNeighborY="3654">
        <dgm:presLayoutVars>
          <dgm:chMax val="1"/>
          <dgm:bulletEnabled val="1"/>
        </dgm:presLayoutVars>
      </dgm:prSet>
      <dgm:spPr/>
    </dgm:pt>
    <dgm:pt modelId="{9711F35B-B712-4571-9FC7-50129E5C0AF5}" type="pres">
      <dgm:prSet presAssocID="{DBC677DC-2935-41DA-9970-85C465B79248}" presName="descendantText" presStyleLbl="alignAcc1" presStyleIdx="1" presStyleCnt="3" custLinFactNeighborY="16086">
        <dgm:presLayoutVars>
          <dgm:bulletEnabled val="1"/>
        </dgm:presLayoutVars>
      </dgm:prSet>
      <dgm:spPr/>
    </dgm:pt>
    <dgm:pt modelId="{1545FDE4-2913-428C-8E02-8428CFA5911A}" type="pres">
      <dgm:prSet presAssocID="{13508674-155B-49F1-86C5-E42CAA36224B}" presName="sp" presStyleCnt="0"/>
      <dgm:spPr/>
    </dgm:pt>
    <dgm:pt modelId="{56048AF0-39F2-4FC7-9000-F9B56C8B9336}" type="pres">
      <dgm:prSet presAssocID="{5925D35E-A3FD-4267-8764-56A51F57F93B}" presName="composite" presStyleCnt="0"/>
      <dgm:spPr/>
    </dgm:pt>
    <dgm:pt modelId="{6B6AC58E-A1F8-492C-BC03-5F6E3872DCF3}" type="pres">
      <dgm:prSet presAssocID="{5925D35E-A3FD-4267-8764-56A51F57F93B}" presName="parentText" presStyleLbl="alignNode1" presStyleIdx="2" presStyleCnt="3" custLinFactNeighborX="0" custLinFactNeighborY="18161">
        <dgm:presLayoutVars>
          <dgm:chMax val="1"/>
          <dgm:bulletEnabled val="1"/>
        </dgm:presLayoutVars>
      </dgm:prSet>
      <dgm:spPr/>
    </dgm:pt>
    <dgm:pt modelId="{6AAB5B4D-544F-48C2-83FC-72E5D955E359}" type="pres">
      <dgm:prSet presAssocID="{5925D35E-A3FD-4267-8764-56A51F57F93B}" presName="descendantText" presStyleLbl="alignAcc1" presStyleIdx="2" presStyleCnt="3" custLinFactNeighborY="32328">
        <dgm:presLayoutVars>
          <dgm:bulletEnabled val="1"/>
        </dgm:presLayoutVars>
      </dgm:prSet>
      <dgm:spPr/>
    </dgm:pt>
  </dgm:ptLst>
  <dgm:cxnLst>
    <dgm:cxn modelId="{9184B514-779E-4B0B-86D1-2DA51F4EC689}" type="presOf" srcId="{411FAD1F-35B7-4F38-90D4-799DB64E04A4}" destId="{6AAB5B4D-544F-48C2-83FC-72E5D955E359}" srcOrd="0" destOrd="0" presId="urn:microsoft.com/office/officeart/2005/8/layout/chevron2"/>
    <dgm:cxn modelId="{2D9DC615-228F-42FE-9877-2155E88821C5}" srcId="{80684096-3667-45B1-AF64-4C10C6F65594}" destId="{B173A126-D64E-415F-937E-5B21AB083A4F}" srcOrd="0" destOrd="0" parTransId="{3B1A0C25-9335-4345-A336-74B9243D577D}" sibTransId="{DBF81E24-0E3D-4A0D-B02D-07EC278F3F18}"/>
    <dgm:cxn modelId="{10C1F727-F667-47B2-91DB-2B04A0750579}" srcId="{5925D35E-A3FD-4267-8764-56A51F57F93B}" destId="{411FAD1F-35B7-4F38-90D4-799DB64E04A4}" srcOrd="0" destOrd="0" parTransId="{62CEB7FC-16ED-4A30-927D-FDC03354F275}" sibTransId="{0B0A9607-5471-4AA0-B9D7-9D11B888B8C7}"/>
    <dgm:cxn modelId="{1CF11A2D-2925-4C8A-AFC3-736C3549C7DE}" type="presOf" srcId="{BFFD4095-FC0B-460D-AA84-8A57667A7922}" destId="{9711F35B-B712-4571-9FC7-50129E5C0AF5}" srcOrd="0" destOrd="1" presId="urn:microsoft.com/office/officeart/2005/8/layout/chevron2"/>
    <dgm:cxn modelId="{8890662F-A5F6-4618-AF84-D0391D37479A}" type="presOf" srcId="{F5791D2D-521B-49CE-AEAD-DA0100AC69CA}" destId="{9711F35B-B712-4571-9FC7-50129E5C0AF5}" srcOrd="0" destOrd="2" presId="urn:microsoft.com/office/officeart/2005/8/layout/chevron2"/>
    <dgm:cxn modelId="{0A48C160-C1B1-4E17-B1F6-FD887B3A7E90}" type="presOf" srcId="{007E5024-563B-439A-B0B9-AE08E2F20AB3}" destId="{3BE2058C-0456-4E68-8410-129BE8190C19}" srcOrd="0" destOrd="0" presId="urn:microsoft.com/office/officeart/2005/8/layout/chevron2"/>
    <dgm:cxn modelId="{9D1BF246-5491-47BF-AA46-235956A7311B}" type="presOf" srcId="{CB6CC88E-DE44-49F9-9D86-AA15AD4B209D}" destId="{9711F35B-B712-4571-9FC7-50129E5C0AF5}" srcOrd="0" destOrd="3" presId="urn:microsoft.com/office/officeart/2005/8/layout/chevron2"/>
    <dgm:cxn modelId="{FD09996B-61B3-4C00-B3E2-203E0B935DCB}" type="presOf" srcId="{C2264136-F136-423B-970E-FC53D37A847C}" destId="{9711F35B-B712-4571-9FC7-50129E5C0AF5}" srcOrd="0" destOrd="0" presId="urn:microsoft.com/office/officeart/2005/8/layout/chevron2"/>
    <dgm:cxn modelId="{5FE6C575-9F0D-4B11-BC1B-1E253812A235}" srcId="{DBC677DC-2935-41DA-9970-85C465B79248}" destId="{F5791D2D-521B-49CE-AEAD-DA0100AC69CA}" srcOrd="2" destOrd="0" parTransId="{A40BCDD5-B68B-48E6-9FCA-3C289F0A9251}" sibTransId="{BC4E52F6-06D2-4928-AD35-DA9D443F5FEF}"/>
    <dgm:cxn modelId="{379DFF58-D191-4621-A4E7-45ED90E22746}" srcId="{DBC677DC-2935-41DA-9970-85C465B79248}" destId="{BFFD4095-FC0B-460D-AA84-8A57667A7922}" srcOrd="1" destOrd="0" parTransId="{2758CCEE-9DEF-490E-8676-3266A1638F6C}" sibTransId="{8C094A63-B79A-4A3A-A367-92E04B8C71EA}"/>
    <dgm:cxn modelId="{D3E73679-62D9-4E52-836D-C6DA9D35E0ED}" type="presOf" srcId="{5925D35E-A3FD-4267-8764-56A51F57F93B}" destId="{6B6AC58E-A1F8-492C-BC03-5F6E3872DCF3}" srcOrd="0" destOrd="0" presId="urn:microsoft.com/office/officeart/2005/8/layout/chevron2"/>
    <dgm:cxn modelId="{CC957298-31CA-44B0-9D36-F50F76E5763D}" srcId="{80684096-3667-45B1-AF64-4C10C6F65594}" destId="{DBC677DC-2935-41DA-9970-85C465B79248}" srcOrd="1" destOrd="0" parTransId="{9E6EABAA-C35D-4D21-BC6E-0C7654DB2106}" sibTransId="{13508674-155B-49F1-86C5-E42CAA36224B}"/>
    <dgm:cxn modelId="{3976DDB6-A3FF-4F05-A6FC-37179B29169E}" srcId="{B173A126-D64E-415F-937E-5B21AB083A4F}" destId="{007E5024-563B-439A-B0B9-AE08E2F20AB3}" srcOrd="0" destOrd="0" parTransId="{C95D90BE-816F-43BC-A34E-B1BA5E597AAC}" sibTransId="{89A8EC03-88D2-4539-BC96-A1B6AF99312D}"/>
    <dgm:cxn modelId="{F23F8ABA-3F40-4349-9A81-40EE70F77E9A}" type="presOf" srcId="{DBC677DC-2935-41DA-9970-85C465B79248}" destId="{666E7191-A58E-44F9-9A8E-C032E529ADF1}" srcOrd="0" destOrd="0" presId="urn:microsoft.com/office/officeart/2005/8/layout/chevron2"/>
    <dgm:cxn modelId="{C6F04AC5-0C90-44D4-A7CC-F36AC43F8590}" srcId="{DBC677DC-2935-41DA-9970-85C465B79248}" destId="{CB6CC88E-DE44-49F9-9D86-AA15AD4B209D}" srcOrd="3" destOrd="0" parTransId="{45FE3136-9DB3-4475-BA11-AEA978F51C9F}" sibTransId="{B8C63BB2-5F40-46D9-AE6D-020322E3E2EE}"/>
    <dgm:cxn modelId="{3805CBC5-B7B5-499C-9B40-87A485B86772}" type="presOf" srcId="{B173A126-D64E-415F-937E-5B21AB083A4F}" destId="{2858281B-22C9-44F7-B2C4-A0E4266E68EA}" srcOrd="0" destOrd="0" presId="urn:microsoft.com/office/officeart/2005/8/layout/chevron2"/>
    <dgm:cxn modelId="{8CAD02CC-2064-4689-8F86-4BA3814C5FF7}" srcId="{80684096-3667-45B1-AF64-4C10C6F65594}" destId="{5925D35E-A3FD-4267-8764-56A51F57F93B}" srcOrd="2" destOrd="0" parTransId="{1259F27D-7645-4916-A6A4-9F0593A9C4D4}" sibTransId="{80662283-3B26-4E37-962E-196AF3C2CB79}"/>
    <dgm:cxn modelId="{83ADABE8-7CBD-4DF0-8C71-3D531BE35100}" type="presOf" srcId="{80684096-3667-45B1-AF64-4C10C6F65594}" destId="{6C034CB0-76D0-4B65-87E4-5E1465F16112}" srcOrd="0" destOrd="0" presId="urn:microsoft.com/office/officeart/2005/8/layout/chevron2"/>
    <dgm:cxn modelId="{561BEBEB-4F02-4C94-83B9-4779DF068AC8}" srcId="{DBC677DC-2935-41DA-9970-85C465B79248}" destId="{C2264136-F136-423B-970E-FC53D37A847C}" srcOrd="0" destOrd="0" parTransId="{9F17DFB1-65AB-49F7-9558-03AB435A6712}" sibTransId="{66F7128D-9D92-44CD-AE59-D71250BE616F}"/>
    <dgm:cxn modelId="{8361A8F5-042E-40F6-A4D2-0711BF3155B8}" type="presParOf" srcId="{6C034CB0-76D0-4B65-87E4-5E1465F16112}" destId="{90F51995-59A5-4326-9726-D2899A4F546A}" srcOrd="0" destOrd="0" presId="urn:microsoft.com/office/officeart/2005/8/layout/chevron2"/>
    <dgm:cxn modelId="{469935EB-EB03-4BAB-BA6A-256B7CC3F5CB}" type="presParOf" srcId="{90F51995-59A5-4326-9726-D2899A4F546A}" destId="{2858281B-22C9-44F7-B2C4-A0E4266E68EA}" srcOrd="0" destOrd="0" presId="urn:microsoft.com/office/officeart/2005/8/layout/chevron2"/>
    <dgm:cxn modelId="{AFFF3E06-BDAB-4FC6-92AC-76B5FECE41DD}" type="presParOf" srcId="{90F51995-59A5-4326-9726-D2899A4F546A}" destId="{3BE2058C-0456-4E68-8410-129BE8190C19}" srcOrd="1" destOrd="0" presId="urn:microsoft.com/office/officeart/2005/8/layout/chevron2"/>
    <dgm:cxn modelId="{5E60863D-32AA-4B9B-9019-7D526929FBF9}" type="presParOf" srcId="{6C034CB0-76D0-4B65-87E4-5E1465F16112}" destId="{F69B0D7B-062E-4CC8-A04E-3F8920BC5D82}" srcOrd="1" destOrd="0" presId="urn:microsoft.com/office/officeart/2005/8/layout/chevron2"/>
    <dgm:cxn modelId="{8932DC14-2180-438F-B509-D96E57833143}" type="presParOf" srcId="{6C034CB0-76D0-4B65-87E4-5E1465F16112}" destId="{83C2369D-2C70-490D-B41E-4AE3A1331ED0}" srcOrd="2" destOrd="0" presId="urn:microsoft.com/office/officeart/2005/8/layout/chevron2"/>
    <dgm:cxn modelId="{F2E506FD-FEEF-44D3-AC1D-76BA13959F22}" type="presParOf" srcId="{83C2369D-2C70-490D-B41E-4AE3A1331ED0}" destId="{666E7191-A58E-44F9-9A8E-C032E529ADF1}" srcOrd="0" destOrd="0" presId="urn:microsoft.com/office/officeart/2005/8/layout/chevron2"/>
    <dgm:cxn modelId="{3CC7A26F-3D6C-4289-A81C-A825B09049B8}" type="presParOf" srcId="{83C2369D-2C70-490D-B41E-4AE3A1331ED0}" destId="{9711F35B-B712-4571-9FC7-50129E5C0AF5}" srcOrd="1" destOrd="0" presId="urn:microsoft.com/office/officeart/2005/8/layout/chevron2"/>
    <dgm:cxn modelId="{AD35A872-86FA-47B1-9D6E-AEC17467BF1E}" type="presParOf" srcId="{6C034CB0-76D0-4B65-87E4-5E1465F16112}" destId="{1545FDE4-2913-428C-8E02-8428CFA5911A}" srcOrd="3" destOrd="0" presId="urn:microsoft.com/office/officeart/2005/8/layout/chevron2"/>
    <dgm:cxn modelId="{3470C7AF-9F8A-4401-809C-C9BF78E5F666}" type="presParOf" srcId="{6C034CB0-76D0-4B65-87E4-5E1465F16112}" destId="{56048AF0-39F2-4FC7-9000-F9B56C8B9336}" srcOrd="4" destOrd="0" presId="urn:microsoft.com/office/officeart/2005/8/layout/chevron2"/>
    <dgm:cxn modelId="{2851B9DF-34F8-4953-8FE4-E5ADD1BFBEFF}" type="presParOf" srcId="{56048AF0-39F2-4FC7-9000-F9B56C8B9336}" destId="{6B6AC58E-A1F8-492C-BC03-5F6E3872DCF3}" srcOrd="0" destOrd="0" presId="urn:microsoft.com/office/officeart/2005/8/layout/chevron2"/>
    <dgm:cxn modelId="{AEC06B99-E1F4-4DE0-AC7D-130C5C4CACD0}" type="presParOf" srcId="{56048AF0-39F2-4FC7-9000-F9B56C8B9336}" destId="{6AAB5B4D-544F-48C2-83FC-72E5D955E35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40EC32-66AD-42C7-81CE-88EC3C05DF07}">
      <dsp:nvSpPr>
        <dsp:cNvPr id="0" name=""/>
        <dsp:cNvSpPr/>
      </dsp:nvSpPr>
      <dsp:spPr>
        <a:xfrm>
          <a:off x="2518324" y="315319"/>
          <a:ext cx="1953809"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IRB approval</a:t>
          </a:r>
          <a:endParaRPr lang="en-US" sz="1800" kern="1200" dirty="0"/>
        </a:p>
      </dsp:txBody>
      <dsp:txXfrm>
        <a:off x="2804453" y="507224"/>
        <a:ext cx="1381551" cy="926600"/>
      </dsp:txXfrm>
    </dsp:sp>
    <dsp:sp modelId="{02762278-4A83-4E9D-9B9F-3DA6280AAA40}">
      <dsp:nvSpPr>
        <dsp:cNvPr id="0" name=""/>
        <dsp:cNvSpPr/>
      </dsp:nvSpPr>
      <dsp:spPr>
        <a:xfrm rot="1362350">
          <a:off x="4335372" y="1107808"/>
          <a:ext cx="32861"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335754" y="1194358"/>
        <a:ext cx="23003" cy="265357"/>
      </dsp:txXfrm>
    </dsp:sp>
    <dsp:sp modelId="{BD7D96BA-B55A-4912-B83A-8C32D7AA4856}">
      <dsp:nvSpPr>
        <dsp:cNvPr id="0" name=""/>
        <dsp:cNvSpPr/>
      </dsp:nvSpPr>
      <dsp:spPr>
        <a:xfrm>
          <a:off x="4255477" y="1017221"/>
          <a:ext cx="1834444"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Archival data = no risks to participants</a:t>
          </a:r>
          <a:r>
            <a:rPr lang="en-US" sz="1800" b="1" i="0" kern="1200" baseline="0" dirty="0"/>
            <a:t>.</a:t>
          </a:r>
          <a:endParaRPr lang="en-US" sz="1800" kern="1200" dirty="0"/>
        </a:p>
      </dsp:txBody>
      <dsp:txXfrm>
        <a:off x="4524125" y="1209126"/>
        <a:ext cx="1297148" cy="926600"/>
      </dsp:txXfrm>
    </dsp:sp>
    <dsp:sp modelId="{445DEF9A-8506-4EA9-A10D-4574F84232B6}">
      <dsp:nvSpPr>
        <dsp:cNvPr id="0" name=""/>
        <dsp:cNvSpPr/>
      </dsp:nvSpPr>
      <dsp:spPr>
        <a:xfrm rot="4999106">
          <a:off x="5163409" y="2302327"/>
          <a:ext cx="217971"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192300" y="2358307"/>
        <a:ext cx="152580" cy="265357"/>
      </dsp:txXfrm>
    </dsp:sp>
    <dsp:sp modelId="{21460B47-18E8-4817-9A2B-B7C95A599B99}">
      <dsp:nvSpPr>
        <dsp:cNvPr id="0" name=""/>
        <dsp:cNvSpPr/>
      </dsp:nvSpPr>
      <dsp:spPr>
        <a:xfrm>
          <a:off x="4364601" y="2730414"/>
          <a:ext cx="2053321" cy="1615461"/>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Collaborated with MSDE to obtain participant lists.</a:t>
          </a:r>
          <a:endParaRPr lang="en-US" sz="1800" kern="1200" dirty="0"/>
        </a:p>
      </dsp:txBody>
      <dsp:txXfrm>
        <a:off x="4665303" y="2966993"/>
        <a:ext cx="1451917" cy="1142303"/>
      </dsp:txXfrm>
    </dsp:sp>
    <dsp:sp modelId="{D3DE28FC-F131-4B28-AE2E-6E79DB58A01B}">
      <dsp:nvSpPr>
        <dsp:cNvPr id="0" name=""/>
        <dsp:cNvSpPr/>
      </dsp:nvSpPr>
      <dsp:spPr>
        <a:xfrm rot="5822684">
          <a:off x="5189109" y="4273453"/>
          <a:ext cx="167917"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5217386" y="4336909"/>
        <a:ext cx="117542" cy="265357"/>
      </dsp:txXfrm>
    </dsp:sp>
    <dsp:sp modelId="{41F7578D-7276-476A-B223-B37A024E1D5A}">
      <dsp:nvSpPr>
        <dsp:cNvPr id="0" name=""/>
        <dsp:cNvSpPr/>
      </dsp:nvSpPr>
      <dsp:spPr>
        <a:xfrm>
          <a:off x="4517494" y="4651572"/>
          <a:ext cx="1310410"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Data stored securely.</a:t>
          </a:r>
          <a:endParaRPr lang="en-US" sz="1800" kern="1200" dirty="0"/>
        </a:p>
      </dsp:txBody>
      <dsp:txXfrm>
        <a:off x="4709399" y="4843477"/>
        <a:ext cx="926600" cy="926600"/>
      </dsp:txXfrm>
    </dsp:sp>
    <dsp:sp modelId="{B74C1B83-4B6F-41D2-A991-F3361F437B21}">
      <dsp:nvSpPr>
        <dsp:cNvPr id="0" name=""/>
        <dsp:cNvSpPr/>
      </dsp:nvSpPr>
      <dsp:spPr>
        <a:xfrm rot="9450000">
          <a:off x="4234272" y="5423081"/>
          <a:ext cx="247574"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4305717" y="5497323"/>
        <a:ext cx="173302" cy="265357"/>
      </dsp:txXfrm>
    </dsp:sp>
    <dsp:sp modelId="{241A5E80-F19A-4193-BB73-09151209E7BF}">
      <dsp:nvSpPr>
        <dsp:cNvPr id="0" name=""/>
        <dsp:cNvSpPr/>
      </dsp:nvSpPr>
      <dsp:spPr>
        <a:xfrm>
          <a:off x="2364047" y="5535620"/>
          <a:ext cx="1982952" cy="1047712"/>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Results reported in aggregate.</a:t>
          </a:r>
          <a:endParaRPr lang="en-US" sz="1800" kern="1200" dirty="0"/>
        </a:p>
      </dsp:txBody>
      <dsp:txXfrm>
        <a:off x="2654444" y="5689054"/>
        <a:ext cx="1402158" cy="740844"/>
      </dsp:txXfrm>
    </dsp:sp>
    <dsp:sp modelId="{69A51CD1-888B-4F07-8E01-9D4A70647BA3}">
      <dsp:nvSpPr>
        <dsp:cNvPr id="0" name=""/>
        <dsp:cNvSpPr/>
      </dsp:nvSpPr>
      <dsp:spPr>
        <a:xfrm rot="12150000">
          <a:off x="2242147" y="5428443"/>
          <a:ext cx="247574"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2313592" y="5531107"/>
        <a:ext cx="173302" cy="265357"/>
      </dsp:txXfrm>
    </dsp:sp>
    <dsp:sp modelId="{BA5AE1F2-114C-49E2-83C3-A0411DE15F0C}">
      <dsp:nvSpPr>
        <dsp:cNvPr id="0" name=""/>
        <dsp:cNvSpPr/>
      </dsp:nvSpPr>
      <dsp:spPr>
        <a:xfrm>
          <a:off x="883143" y="4651572"/>
          <a:ext cx="1310410"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Study posed minimal risk.</a:t>
          </a:r>
          <a:endParaRPr lang="en-US" sz="1800" kern="1200" dirty="0"/>
        </a:p>
      </dsp:txBody>
      <dsp:txXfrm>
        <a:off x="1075048" y="4843477"/>
        <a:ext cx="926600" cy="926600"/>
      </dsp:txXfrm>
    </dsp:sp>
    <dsp:sp modelId="{F51ADE26-2BEC-4A34-AB33-0DCB49847A53}">
      <dsp:nvSpPr>
        <dsp:cNvPr id="0" name=""/>
        <dsp:cNvSpPr/>
      </dsp:nvSpPr>
      <dsp:spPr>
        <a:xfrm rot="15835882">
          <a:off x="1309683" y="4191049"/>
          <a:ext cx="267112"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1353986" y="4319344"/>
        <a:ext cx="186978" cy="265357"/>
      </dsp:txXfrm>
    </dsp:sp>
    <dsp:sp modelId="{06E53B70-DAE5-4ED1-92AF-23EAC65D83CC}">
      <dsp:nvSpPr>
        <dsp:cNvPr id="0" name=""/>
        <dsp:cNvSpPr/>
      </dsp:nvSpPr>
      <dsp:spPr>
        <a:xfrm>
          <a:off x="59786" y="2844631"/>
          <a:ext cx="2572912"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Potential </a:t>
          </a:r>
          <a:r>
            <a:rPr lang="en-US" sz="1800" b="1" kern="1200" dirty="0"/>
            <a:t>investigator bias.</a:t>
          </a:r>
          <a:endParaRPr lang="en-US" sz="1800" kern="1200" dirty="0"/>
        </a:p>
      </dsp:txBody>
      <dsp:txXfrm>
        <a:off x="436580" y="3036536"/>
        <a:ext cx="1819324" cy="926600"/>
      </dsp:txXfrm>
    </dsp:sp>
    <dsp:sp modelId="{E993515B-BBA4-46DA-8D44-C497131D32C6}">
      <dsp:nvSpPr>
        <dsp:cNvPr id="0" name=""/>
        <dsp:cNvSpPr/>
      </dsp:nvSpPr>
      <dsp:spPr>
        <a:xfrm rot="16560070">
          <a:off x="1303185" y="2372707"/>
          <a:ext cx="276600"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1340337" y="2502423"/>
        <a:ext cx="193620" cy="265357"/>
      </dsp:txXfrm>
    </dsp:sp>
    <dsp:sp modelId="{D311323D-8153-44C7-B87D-B9273D12521D}">
      <dsp:nvSpPr>
        <dsp:cNvPr id="0" name=""/>
        <dsp:cNvSpPr/>
      </dsp:nvSpPr>
      <dsp:spPr>
        <a:xfrm>
          <a:off x="346759" y="1017221"/>
          <a:ext cx="2383178" cy="131041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i="0" kern="1200" baseline="0" dirty="0"/>
            <a:t>Mitigating potential investigator bias. </a:t>
          </a:r>
          <a:endParaRPr lang="en-US" sz="1800" kern="1200" dirty="0"/>
        </a:p>
      </dsp:txBody>
      <dsp:txXfrm>
        <a:off x="695767" y="1209126"/>
        <a:ext cx="1685162" cy="926600"/>
      </dsp:txXfrm>
    </dsp:sp>
    <dsp:sp modelId="{CBB2D7E0-419B-4859-8323-7FFAFF38D85A}">
      <dsp:nvSpPr>
        <dsp:cNvPr id="0" name=""/>
        <dsp:cNvSpPr/>
      </dsp:nvSpPr>
      <dsp:spPr>
        <a:xfrm rot="20416074">
          <a:off x="2556188" y="1076375"/>
          <a:ext cx="54846" cy="4422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556671" y="1167606"/>
        <a:ext cx="38392" cy="2653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8281B-22C9-44F7-B2C4-A0E4266E68EA}">
      <dsp:nvSpPr>
        <dsp:cNvPr id="0" name=""/>
        <dsp:cNvSpPr/>
      </dsp:nvSpPr>
      <dsp:spPr>
        <a:xfrm rot="5400000">
          <a:off x="-268325" y="268325"/>
          <a:ext cx="1788837" cy="125218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RQ </a:t>
          </a:r>
        </a:p>
      </dsp:txBody>
      <dsp:txXfrm rot="-5400000">
        <a:off x="2" y="626092"/>
        <a:ext cx="1252185" cy="536652"/>
      </dsp:txXfrm>
    </dsp:sp>
    <dsp:sp modelId="{3BE2058C-0456-4E68-8410-129BE8190C19}">
      <dsp:nvSpPr>
        <dsp:cNvPr id="0" name=""/>
        <dsp:cNvSpPr/>
      </dsp:nvSpPr>
      <dsp:spPr>
        <a:xfrm rot="5400000">
          <a:off x="3954506" y="-2702320"/>
          <a:ext cx="1162744" cy="656738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i="1" kern="1200" dirty="0"/>
            <a:t>What longitudinal descriptive trends exist in retention in school-based administrative roles among participants of the Maryland Promising Principals’ Academy (MDPPA)?</a:t>
          </a:r>
          <a:endParaRPr lang="en-US" sz="2000" kern="1200" dirty="0"/>
        </a:p>
      </dsp:txBody>
      <dsp:txXfrm rot="-5400000">
        <a:off x="1252186" y="56760"/>
        <a:ext cx="6510625" cy="1049224"/>
      </dsp:txXfrm>
    </dsp:sp>
    <dsp:sp modelId="{666E7191-A58E-44F9-9A8E-C032E529ADF1}">
      <dsp:nvSpPr>
        <dsp:cNvPr id="0" name=""/>
        <dsp:cNvSpPr/>
      </dsp:nvSpPr>
      <dsp:spPr>
        <a:xfrm rot="5400000">
          <a:off x="-268325" y="1931474"/>
          <a:ext cx="1788837" cy="125218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EQs</a:t>
          </a:r>
        </a:p>
      </dsp:txBody>
      <dsp:txXfrm rot="-5400000">
        <a:off x="2" y="2289241"/>
        <a:ext cx="1252185" cy="536652"/>
      </dsp:txXfrm>
    </dsp:sp>
    <dsp:sp modelId="{9711F35B-B712-4571-9FC7-50129E5C0AF5}">
      <dsp:nvSpPr>
        <dsp:cNvPr id="0" name=""/>
        <dsp:cNvSpPr/>
      </dsp:nvSpPr>
      <dsp:spPr>
        <a:xfrm rot="5400000">
          <a:off x="3954506" y="-917496"/>
          <a:ext cx="1162744" cy="656738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EQ 1 – Cohort Comparisons</a:t>
          </a:r>
        </a:p>
        <a:p>
          <a:pPr marL="171450" lvl="1" indent="-171450" algn="l" defTabSz="711200">
            <a:lnSpc>
              <a:spcPct val="90000"/>
            </a:lnSpc>
            <a:spcBef>
              <a:spcPct val="0"/>
            </a:spcBef>
            <a:spcAft>
              <a:spcPct val="15000"/>
            </a:spcAft>
            <a:buChar char="•"/>
          </a:pPr>
          <a:r>
            <a:rPr lang="en-US" sz="1600" kern="1200" dirty="0"/>
            <a:t>EQ 2 – LEA Size</a:t>
          </a:r>
        </a:p>
        <a:p>
          <a:pPr marL="171450" lvl="1" indent="-171450" algn="l" defTabSz="711200">
            <a:lnSpc>
              <a:spcPct val="90000"/>
            </a:lnSpc>
            <a:spcBef>
              <a:spcPct val="0"/>
            </a:spcBef>
            <a:spcAft>
              <a:spcPct val="15000"/>
            </a:spcAft>
            <a:buChar char="•"/>
          </a:pPr>
          <a:r>
            <a:rPr lang="en-US" sz="1600" kern="1200" dirty="0"/>
            <a:t>EQ 3 – Maryland Region</a:t>
          </a:r>
        </a:p>
        <a:p>
          <a:pPr marL="171450" lvl="1" indent="-171450" algn="l" defTabSz="711200">
            <a:lnSpc>
              <a:spcPct val="90000"/>
            </a:lnSpc>
            <a:spcBef>
              <a:spcPct val="0"/>
            </a:spcBef>
            <a:spcAft>
              <a:spcPct val="15000"/>
            </a:spcAft>
            <a:buChar char="•"/>
          </a:pPr>
          <a:r>
            <a:rPr lang="en-US" sz="1600" kern="1200" dirty="0"/>
            <a:t>EQ 4 – Relative Risk</a:t>
          </a:r>
        </a:p>
      </dsp:txBody>
      <dsp:txXfrm rot="-5400000">
        <a:off x="1252186" y="1841584"/>
        <a:ext cx="6510625" cy="1049224"/>
      </dsp:txXfrm>
    </dsp:sp>
    <dsp:sp modelId="{6B6AC58E-A1F8-492C-BC03-5F6E3872DCF3}">
      <dsp:nvSpPr>
        <dsp:cNvPr id="0" name=""/>
        <dsp:cNvSpPr/>
      </dsp:nvSpPr>
      <dsp:spPr>
        <a:xfrm rot="5400000">
          <a:off x="-268325" y="3463894"/>
          <a:ext cx="1788837" cy="125218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National Comparisons </a:t>
          </a:r>
        </a:p>
      </dsp:txBody>
      <dsp:txXfrm rot="-5400000">
        <a:off x="2" y="3821661"/>
        <a:ext cx="1252185" cy="536652"/>
      </dsp:txXfrm>
    </dsp:sp>
    <dsp:sp modelId="{6AAB5B4D-544F-48C2-83FC-72E5D955E359}">
      <dsp:nvSpPr>
        <dsp:cNvPr id="0" name=""/>
        <dsp:cNvSpPr/>
      </dsp:nvSpPr>
      <dsp:spPr>
        <a:xfrm rot="5400000">
          <a:off x="3954506" y="867944"/>
          <a:ext cx="1162744" cy="656738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How do the trends from MDPPA participants compare to national principal retention trends?</a:t>
          </a:r>
        </a:p>
      </dsp:txBody>
      <dsp:txXfrm rot="-5400000">
        <a:off x="1252186" y="3627024"/>
        <a:ext cx="6510625" cy="104922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4CC16B3-D8EC-264D-8EF0-1321CDFD04ED}" type="datetimeFigureOut">
              <a:rPr lang="en-US" smtClean="0"/>
              <a:t>1/7/2026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E3DDFAF-7DD9-8E40-9CC4-B7911C011FBD}" type="slidenum">
              <a:rPr lang="en-US" smtClean="0"/>
              <a:t>‹#›</a:t>
            </a:fld>
            <a:endParaRPr lang="en-US"/>
          </a:p>
        </p:txBody>
      </p:sp>
    </p:spTree>
    <p:extLst>
      <p:ext uri="{BB962C8B-B14F-4D97-AF65-F5344CB8AC3E}">
        <p14:creationId xmlns:p14="http://schemas.microsoft.com/office/powerpoint/2010/main" val="16742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br>
              <a:rPr lang="en-US" dirty="0"/>
            </a:br>
            <a:endParaRPr lang="en-US" dirty="0"/>
          </a:p>
          <a:p>
            <a:endParaRPr lang="en-US" dirty="0"/>
          </a:p>
        </p:txBody>
      </p:sp>
      <p:sp>
        <p:nvSpPr>
          <p:cNvPr id="4" name="Slide Number Placeholder 3"/>
          <p:cNvSpPr>
            <a:spLocks noGrp="1"/>
          </p:cNvSpPr>
          <p:nvPr>
            <p:ph type="sldNum" sz="quarter" idx="5"/>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558314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040AC-90CA-6557-2088-96A18F0897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6C1F3-61C5-AAC4-CF19-D8DBBF84BE4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DD4B98E-8A15-0DEF-3AE8-9CFDEB4F3E8E}"/>
              </a:ext>
            </a:extLst>
          </p:cNvPr>
          <p:cNvSpPr>
            <a:spLocks noGrp="1"/>
          </p:cNvSpPr>
          <p:nvPr>
            <p:ph type="body" idx="1"/>
          </p:nvPr>
        </p:nvSpPr>
        <p:spPr/>
        <p:txBody>
          <a:bodyPr/>
          <a:lstStyle/>
          <a:p>
            <a:r>
              <a:rPr lang="en-US" b="1" dirty="0"/>
              <a:t>Talking Points — Purpose</a:t>
            </a:r>
          </a:p>
          <a:p>
            <a:r>
              <a:rPr lang="en-US" b="1" dirty="0"/>
              <a:t>ERQ1 — Cohort Differences</a:t>
            </a:r>
          </a:p>
          <a:p>
            <a:r>
              <a:rPr lang="en-US" b="1" dirty="0"/>
              <a:t>ERQ1.</a:t>
            </a:r>
            <a:r>
              <a:rPr lang="en-US" dirty="0"/>
              <a:t> </a:t>
            </a:r>
            <a:r>
              <a:rPr lang="en-US" i="1" dirty="0"/>
              <a:t>To what extent do retention patterns differ descriptively across MDPPA cohorts?</a:t>
            </a:r>
            <a:endParaRPr lang="en-US" dirty="0"/>
          </a:p>
          <a:p>
            <a:r>
              <a:rPr lang="en-US" b="1" dirty="0"/>
              <a:t>Purpose (talking point):</a:t>
            </a:r>
          </a:p>
          <a:p>
            <a:r>
              <a:rPr lang="en-US" dirty="0"/>
              <a:t>To determine whether different MDPPA cohorts show </a:t>
            </a:r>
            <a:r>
              <a:rPr lang="en-US" b="1" dirty="0"/>
              <a:t>similar or distinct retention patterns</a:t>
            </a:r>
            <a:r>
              <a:rPr lang="en-US" dirty="0"/>
              <a:t>, helping identify whether program timing, implementation, or contextual factors may have influenced leadership persistence over time.</a:t>
            </a:r>
          </a:p>
          <a:p>
            <a:br>
              <a:rPr lang="en-US" dirty="0"/>
            </a:br>
            <a:endParaRPr lang="en-US" dirty="0"/>
          </a:p>
          <a:p>
            <a:r>
              <a:rPr lang="en-US" b="1" dirty="0"/>
              <a:t>ERQ2 — LEA Size Differences</a:t>
            </a:r>
          </a:p>
          <a:p>
            <a:r>
              <a:rPr lang="en-US" b="1" dirty="0"/>
              <a:t>ERQ2.</a:t>
            </a:r>
            <a:r>
              <a:rPr lang="en-US" dirty="0"/>
              <a:t> </a:t>
            </a:r>
            <a:r>
              <a:rPr lang="en-US" i="1" dirty="0"/>
              <a:t>To what extent do retention patterns vary descriptively across Local Education Agency (LEA) size categories?</a:t>
            </a:r>
            <a:endParaRPr lang="en-US" dirty="0"/>
          </a:p>
          <a:p>
            <a:r>
              <a:rPr lang="en-US" b="1" dirty="0"/>
              <a:t>Purpose (talking point):</a:t>
            </a:r>
          </a:p>
          <a:p>
            <a:r>
              <a:rPr lang="en-US" dirty="0"/>
              <a:t>To examine whether </a:t>
            </a:r>
            <a:r>
              <a:rPr lang="en-US" b="1" dirty="0"/>
              <a:t>system size</a:t>
            </a:r>
            <a:r>
              <a:rPr lang="en-US" dirty="0"/>
              <a:t> (small, medium, large districts) is associated with differences in leadership longevity, providing insight into how organizational scale may shape principal retention.</a:t>
            </a:r>
          </a:p>
          <a:p>
            <a:br>
              <a:rPr lang="en-US" dirty="0"/>
            </a:br>
            <a:endParaRPr lang="en-US" dirty="0"/>
          </a:p>
          <a:p>
            <a:r>
              <a:rPr lang="en-US" b="1" dirty="0"/>
              <a:t>ERQ3 — Regional Differences</a:t>
            </a:r>
          </a:p>
          <a:p>
            <a:r>
              <a:rPr lang="en-US" b="1" dirty="0"/>
              <a:t>ERQ3.</a:t>
            </a:r>
            <a:r>
              <a:rPr lang="en-US" dirty="0"/>
              <a:t> </a:t>
            </a:r>
            <a:r>
              <a:rPr lang="en-US" i="1" dirty="0"/>
              <a:t>To what extent do retention patterns vary descriptively across Maryland geographic regions?</a:t>
            </a:r>
            <a:endParaRPr lang="en-US" dirty="0"/>
          </a:p>
          <a:p>
            <a:r>
              <a:rPr lang="en-US" b="1" dirty="0"/>
              <a:t>Purpose (talking point):</a:t>
            </a:r>
          </a:p>
          <a:p>
            <a:r>
              <a:rPr lang="en-US" dirty="0"/>
              <a:t>To explore whether </a:t>
            </a:r>
            <a:r>
              <a:rPr lang="en-US" b="1" dirty="0"/>
              <a:t>geographic context</a:t>
            </a:r>
            <a:r>
              <a:rPr lang="en-US" dirty="0"/>
              <a:t> influences retention by comparing patterns across Maryland’s regions, recognizing that communities differ in demographics, labor markets, and leadership conditions.</a:t>
            </a:r>
          </a:p>
          <a:p>
            <a:br>
              <a:rPr lang="en-US" dirty="0"/>
            </a:br>
            <a:endParaRPr lang="en-US" dirty="0"/>
          </a:p>
          <a:p>
            <a:r>
              <a:rPr lang="en-US" b="1" dirty="0"/>
              <a:t>ERQ4 — Relative-Risk Analysis</a:t>
            </a:r>
          </a:p>
          <a:p>
            <a:r>
              <a:rPr lang="en-US" b="1" dirty="0"/>
              <a:t>ERQ4.</a:t>
            </a:r>
            <a:r>
              <a:rPr lang="en-US" dirty="0"/>
              <a:t> </a:t>
            </a:r>
            <a:r>
              <a:rPr lang="en-US" i="1" dirty="0"/>
              <a:t>What are the relative-risk ratios of continued service at 3-, 5-, 8-, and 10-year intervals following completion of the MDPPA across cohorts?</a:t>
            </a:r>
            <a:endParaRPr lang="en-US" dirty="0"/>
          </a:p>
          <a:p>
            <a:r>
              <a:rPr lang="en-US" b="1" dirty="0"/>
              <a:t>Purpose (talking point):</a:t>
            </a:r>
          </a:p>
          <a:p>
            <a:r>
              <a:rPr lang="en-US" dirty="0"/>
              <a:t>To quantify the </a:t>
            </a:r>
            <a:r>
              <a:rPr lang="en-US" b="1" dirty="0"/>
              <a:t>likelihood of continued service</a:t>
            </a:r>
            <a:r>
              <a:rPr lang="en-US" dirty="0"/>
              <a:t> at key time intervals and to determine whether MDPPA participation is associated with </a:t>
            </a:r>
            <a:r>
              <a:rPr lang="en-US" b="1" dirty="0"/>
              <a:t>lower or higher risk of departure</a:t>
            </a:r>
            <a:r>
              <a:rPr lang="en-US" dirty="0"/>
              <a:t>, offering a more nuanced understanding of leadership longevity.</a:t>
            </a:r>
          </a:p>
          <a:p>
            <a:endParaRPr lang="en-US" b="1" dirty="0"/>
          </a:p>
        </p:txBody>
      </p:sp>
      <p:sp>
        <p:nvSpPr>
          <p:cNvPr id="4" name="Slide Number Placeholder 3">
            <a:extLst>
              <a:ext uri="{FF2B5EF4-FFF2-40B4-BE49-F238E27FC236}">
                <a16:creationId xmlns:a16="http://schemas.microsoft.com/office/drawing/2014/main" id="{47B86883-DCE9-6422-E3F2-BBC0F0133EF3}"/>
              </a:ext>
            </a:extLst>
          </p:cNvPr>
          <p:cNvSpPr>
            <a:spLocks noGrp="1"/>
          </p:cNvSpPr>
          <p:nvPr>
            <p:ph type="sldNum" sz="quarter" idx="5"/>
          </p:nvPr>
        </p:nvSpPr>
        <p:spPr/>
        <p:txBody>
          <a:bodyPr/>
          <a:lstStyle/>
          <a:p>
            <a:fld id="{2E3DDFAF-7DD9-8E40-9CC4-B7911C011FBD}" type="slidenum">
              <a:rPr lang="en-US" smtClean="0"/>
              <a:t>10</a:t>
            </a:fld>
            <a:endParaRPr lang="en-US" dirty="0"/>
          </a:p>
        </p:txBody>
      </p:sp>
    </p:spTree>
    <p:extLst>
      <p:ext uri="{BB962C8B-B14F-4D97-AF65-F5344CB8AC3E}">
        <p14:creationId xmlns:p14="http://schemas.microsoft.com/office/powerpoint/2010/main" val="551116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11</a:t>
            </a:fld>
            <a:endParaRPr lang="en-US"/>
          </a:p>
        </p:txBody>
      </p:sp>
    </p:spTree>
    <p:extLst>
      <p:ext uri="{BB962C8B-B14F-4D97-AF65-F5344CB8AC3E}">
        <p14:creationId xmlns:p14="http://schemas.microsoft.com/office/powerpoint/2010/main" val="2516565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12</a:t>
            </a:fld>
            <a:endParaRPr lang="en-US"/>
          </a:p>
        </p:txBody>
      </p:sp>
    </p:spTree>
    <p:extLst>
      <p:ext uri="{BB962C8B-B14F-4D97-AF65-F5344CB8AC3E}">
        <p14:creationId xmlns:p14="http://schemas.microsoft.com/office/powerpoint/2010/main" val="2426469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My theoretical framework for this study is Communities of Practice, developed by Lave and Wenger. This framework was selected because it directly aligns with the design and intent of the Maryland Promising Principals Academy, which emphasizes collaborative, job-embedded professional learning.</a:t>
            </a:r>
            <a:endParaRPr lang="en-US" dirty="0"/>
          </a:p>
          <a:p>
            <a:br>
              <a:rPr lang="en-US" dirty="0"/>
            </a:br>
            <a:endParaRPr lang="en-US" dirty="0"/>
          </a:p>
          <a:p>
            <a:r>
              <a:rPr lang="en-US" b="1" dirty="0"/>
              <a:t>1. Learning as Social Participation (45–60 seconds)</a:t>
            </a:r>
          </a:p>
          <a:p>
            <a:r>
              <a:rPr lang="en-US" dirty="0"/>
              <a:t>“Communities of Practice positions learning not as an isolated individual activity, but as something that happens through participation with others.</a:t>
            </a:r>
            <a:br>
              <a:rPr lang="en-US" dirty="0"/>
            </a:br>
            <a:r>
              <a:rPr lang="en-US" dirty="0"/>
              <a:t>According to Lave and Wenger, people learn when they are embedded in social groups that share goals, challenges, and practices.</a:t>
            </a:r>
          </a:p>
          <a:p>
            <a:r>
              <a:rPr lang="en-US" dirty="0"/>
              <a:t>In this view, learning is shaped by engagement, interaction, and belonging. The theory’s emphasis on active participation, shared environment, and collective problem-solving mirrors the MDPPA structure, where aspiring leaders participate alongside peers, mentors, and facilitators.</a:t>
            </a:r>
            <a:br>
              <a:rPr lang="en-US" dirty="0"/>
            </a:br>
            <a:endParaRPr lang="en-US" dirty="0"/>
          </a:p>
          <a:p>
            <a:r>
              <a:rPr lang="en-US" b="1" dirty="0"/>
              <a:t>2. Identity Formation and Leadership Development (45–60 seconds)</a:t>
            </a:r>
          </a:p>
          <a:p>
            <a:r>
              <a:rPr lang="en-US" dirty="0"/>
              <a:t>The framework also highlights that identity is shaped through participation. As administrators engage in communities of practice, their sense of professional identity, confidence, and belonging evolves.</a:t>
            </a:r>
          </a:p>
          <a:p>
            <a:r>
              <a:rPr lang="en-US" dirty="0"/>
              <a:t>This matters for leadership roles because becoming a principal involves more than acquiring skills — it involves internalizing a sense of readiness, purpose, and connection to a professional community. In my study, this idea serves as an interpretive lens for understanding how job-embedded, collaborative learning environments may relate to administrators’ ongoing service in school-based roles.</a:t>
            </a:r>
            <a:br>
              <a:rPr lang="en-US" dirty="0"/>
            </a:br>
            <a:br>
              <a:rPr lang="en-US" dirty="0"/>
            </a:br>
            <a:endParaRPr lang="en-US" dirty="0"/>
          </a:p>
          <a:p>
            <a:r>
              <a:rPr lang="en-US" b="1" dirty="0"/>
              <a:t>3. Why This Framework Fits This Study (45–60 seconds)</a:t>
            </a:r>
          </a:p>
          <a:p>
            <a:r>
              <a:rPr lang="en-US" dirty="0"/>
              <a:t>CoP aligns well with the MDPPA because the academy intentionally creates a collaborative, social learning environment. Participants engage with peers who face similar challenges, learn from mentors, and develop shared practices.</a:t>
            </a:r>
          </a:p>
          <a:p>
            <a:r>
              <a:rPr lang="en-US" dirty="0"/>
              <a:t>While my study does not test the theory or make causal claims, Communities of Practice offers a way to interpret the descriptive retention patterns by situating them within an established understanding of how adults learn and grow within professional communities.</a:t>
            </a:r>
            <a:br>
              <a:rPr lang="en-US" dirty="0"/>
            </a:br>
            <a:endParaRPr lang="en-US" dirty="0"/>
          </a:p>
          <a:p>
            <a:endParaRPr lang="en-US" dirty="0"/>
          </a:p>
          <a:p>
            <a:r>
              <a:rPr lang="en-US" b="1" dirty="0"/>
              <a:t>4. Purpose of Using This Framework (20–30 seconds)</a:t>
            </a:r>
          </a:p>
          <a:p>
            <a:r>
              <a:rPr lang="en-US" b="1" dirty="0"/>
              <a:t>Ultimately, the framework helps me connect the numerical retention patterns to what we know about professional learning, identity, and support. It allows me to discuss the findings in a way that is grounded in literature and aligned to the design of the program, while staying within the bounds of descriptive research.</a:t>
            </a: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13</a:t>
            </a:fld>
            <a:endParaRPr lang="en-US"/>
          </a:p>
        </p:txBody>
      </p:sp>
    </p:spTree>
    <p:extLst>
      <p:ext uri="{BB962C8B-B14F-4D97-AF65-F5344CB8AC3E}">
        <p14:creationId xmlns:p14="http://schemas.microsoft.com/office/powerpoint/2010/main" val="1183442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Speaker Notes</a:t>
            </a:r>
          </a:p>
          <a:p>
            <a:r>
              <a:rPr lang="en-US" b="0" dirty="0"/>
              <a:t>My literature review, one of my a fascinating component of my research was insightful and exciting to read.  As a practicitoner at the time, it resonated with me.  The literature understands principals, the demands of their jobs, their needs, and why they are leaving at expedited rates. This section synthesizes what we know about principals’ roles and impact, turnover, and professional development, and helps position why a study like this is needed.</a:t>
            </a:r>
          </a:p>
          <a:p>
            <a:br>
              <a:rPr lang="en-US" dirty="0"/>
            </a:br>
            <a:endParaRPr lang="en-US" dirty="0"/>
          </a:p>
          <a:p>
            <a:r>
              <a:rPr lang="en-US" b="1" dirty="0"/>
              <a:t>1. Leadership Matters (20–30 seconds)</a:t>
            </a:r>
          </a:p>
          <a:p>
            <a:r>
              <a:rPr lang="en-US" dirty="0"/>
              <a:t>First, the literature is clear that school leadership is one of the strongest in-school factors influencing student achievement, teacher retention, and school culture. Researchers like Grissom and colleagues emphasize that effective principals are essential to school success, second only to the classroom teacher on student outcomes. The value of a strong school leader is their ability to coordinate cohesion across the school, develop and retain highly effective educators, establish structures and systems that allow for continuous improvement in the school.</a:t>
            </a:r>
            <a:br>
              <a:rPr lang="en-US" dirty="0"/>
            </a:br>
            <a:br>
              <a:rPr lang="en-US" dirty="0"/>
            </a:br>
            <a:endParaRPr lang="en-US" dirty="0"/>
          </a:p>
          <a:p>
            <a:r>
              <a:rPr lang="en-US" b="1" dirty="0"/>
              <a:t>2. Turnover is High and Harmful (20–30 seconds)</a:t>
            </a:r>
          </a:p>
          <a:p>
            <a:r>
              <a:rPr lang="en-US" dirty="0"/>
              <a:t>Yet principal turnover has increased dramatically and remains high nationally. It is especially pronounced in high-poverty and low-performing schools. Studies consistently show that churn undermines improvement efforts and destabilizes teaching and learning-impacting all areas of school functioning--- staffing, student learning and outcomes, climate, program implementation, community trust, and more.</a:t>
            </a:r>
            <a:br>
              <a:rPr lang="en-US" dirty="0"/>
            </a:br>
            <a:br>
              <a:rPr lang="en-US" dirty="0"/>
            </a:br>
            <a:endParaRPr lang="en-US" dirty="0"/>
          </a:p>
          <a:p>
            <a:r>
              <a:rPr lang="en-US" b="1" dirty="0"/>
              <a:t>3. Why Principals Leave (20–30 seconds)</a:t>
            </a:r>
          </a:p>
          <a:p>
            <a:r>
              <a:rPr lang="en-US" dirty="0"/>
              <a:t>The literature identifies several reasons for turnover: limited and incomplete/impractical preparation, insufficient ongoing professional development, challenging working conditions that are increasingly political, stressful, and violent, a lack of resources in the school to operate effectively (teacher shortages, staffing shortages, mental health care shortages), compensation, lack of authority, and accountability pressures.</a:t>
            </a:r>
            <a:br>
              <a:rPr lang="en-US" dirty="0"/>
            </a:br>
            <a:endParaRPr lang="en-US" dirty="0"/>
          </a:p>
          <a:p>
            <a:r>
              <a:rPr lang="en-US" b="1" dirty="0"/>
              <a:t>4. Effects on Schools (20–30 seconds)</a:t>
            </a:r>
          </a:p>
          <a:p>
            <a:r>
              <a:rPr lang="en-US" dirty="0"/>
              <a:t>Turnover is not neutral. When principals leave, student achievement declines, teacher retention drops, and school improvement efforts stall—especially when high-quality leaders exit.</a:t>
            </a:r>
            <a:br>
              <a:rPr lang="en-US" dirty="0"/>
            </a:br>
            <a:br>
              <a:rPr lang="en-US" dirty="0"/>
            </a:br>
            <a:endParaRPr lang="en-US" dirty="0"/>
          </a:p>
          <a:p>
            <a:r>
              <a:rPr lang="en-US" b="1" dirty="0"/>
              <a:t>5. What Helps Retention (20–30 seconds)</a:t>
            </a:r>
          </a:p>
          <a:p>
            <a:r>
              <a:rPr lang="en-US" dirty="0"/>
              <a:t>Researchers point to several strategies for strengthening principal retention: mentoring, job-embedded professional development, improved working conditions, incentives, advancement pathways, and succession planning.</a:t>
            </a:r>
            <a:br>
              <a:rPr lang="en-US" dirty="0"/>
            </a:br>
            <a:br>
              <a:rPr lang="en-US" dirty="0"/>
            </a:br>
            <a:endParaRPr lang="en-US" dirty="0"/>
          </a:p>
          <a:p>
            <a:r>
              <a:rPr lang="en-US" b="1" dirty="0"/>
              <a:t>6. Why MDPPA Fits the Evidence (20–30 seconds)</a:t>
            </a:r>
          </a:p>
          <a:p>
            <a:r>
              <a:rPr lang="en-US" dirty="0"/>
              <a:t>The Maryland Promising Principals Academy aligns with national best practices. Its cohort model, job-embedded learning, and mentoring reflect approaches the literature identifies as most supportive for developing and sustaining school leaders.</a:t>
            </a:r>
            <a:br>
              <a:rPr lang="en-US" dirty="0"/>
            </a:br>
            <a:endParaRPr lang="en-US" dirty="0"/>
          </a:p>
          <a:p>
            <a:r>
              <a:rPr lang="en-US" b="1" dirty="0"/>
              <a:t>7. The Gap This Study Addresses (20–30 seconds)</a:t>
            </a:r>
          </a:p>
          <a:p>
            <a:r>
              <a:rPr lang="en-US" dirty="0"/>
              <a:t>Where the literature is thin– if not </a:t>
            </a:r>
            <a:r>
              <a:rPr lang="en-US" dirty="0" err="1"/>
              <a:t>nonexistant</a:t>
            </a:r>
            <a:r>
              <a:rPr lang="en-US" dirty="0"/>
              <a:t>-- in describing long-term retention patterns after participating in a program like this. Most studies focus on the consequences of turnover, not what happens after leadership development. That is the gap this study addresses.</a:t>
            </a:r>
            <a:br>
              <a:rPr lang="en-US" dirty="0"/>
            </a:b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14</a:t>
            </a:fld>
            <a:endParaRPr lang="en-US"/>
          </a:p>
        </p:txBody>
      </p:sp>
    </p:spTree>
    <p:extLst>
      <p:ext uri="{BB962C8B-B14F-4D97-AF65-F5344CB8AC3E}">
        <p14:creationId xmlns:p14="http://schemas.microsoft.com/office/powerpoint/2010/main" val="1605868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Quantitative methodology</a:t>
            </a:r>
            <a:r>
              <a:rPr lang="en-US" dirty="0"/>
              <a:t> selected to analyze longitudinal descriptive patterns</a:t>
            </a:r>
            <a:br>
              <a:rPr lang="en-US" dirty="0"/>
            </a:br>
            <a:endParaRPr lang="en-US" dirty="0"/>
          </a:p>
          <a:p>
            <a:r>
              <a:rPr lang="en-US" b="1" dirty="0"/>
              <a:t>Longitudinal descriptive design</a:t>
            </a:r>
            <a:r>
              <a:rPr lang="en-US" dirty="0"/>
              <a:t> using archival records used to summarize retention trends over time among MDPPA completers</a:t>
            </a:r>
            <a:br>
              <a:rPr lang="en-US" dirty="0"/>
            </a:br>
            <a:endParaRPr lang="en-US" dirty="0"/>
          </a:p>
          <a:p>
            <a:r>
              <a:rPr lang="en-US" b="1" dirty="0"/>
              <a:t>No correlational or experimental testing</a:t>
            </a:r>
            <a:r>
              <a:rPr lang="en-US" dirty="0"/>
              <a:t> because participation did not vary (all individuals completed the MDPPA)</a:t>
            </a:r>
            <a:br>
              <a:rPr lang="en-US" dirty="0"/>
            </a:br>
            <a:endParaRPr lang="en-US" dirty="0"/>
          </a:p>
          <a:p>
            <a:r>
              <a:rPr lang="en-US" b="1" dirty="0"/>
              <a:t>Analyses focused on descriptive retention patterns</a:t>
            </a:r>
            <a:r>
              <a:rPr lang="en-US" dirty="0"/>
              <a:t> and </a:t>
            </a:r>
            <a:r>
              <a:rPr lang="en-US" b="1" dirty="0"/>
              <a:t>exploratory subgroup comparisons</a:t>
            </a:r>
            <a:r>
              <a:rPr lang="en-US" dirty="0"/>
              <a:t> (cohort, LEA size, region)</a:t>
            </a:r>
            <a:br>
              <a:rPr lang="en-US" dirty="0"/>
            </a:br>
            <a:endParaRPr lang="en-US" dirty="0"/>
          </a:p>
          <a:p>
            <a:r>
              <a:rPr lang="en-US" b="1" dirty="0"/>
              <a:t>Archival statewide MSDE staffing data</a:t>
            </a:r>
            <a:r>
              <a:rPr lang="en-US" dirty="0"/>
              <a:t> used, including verified MDPPA cohort membership and yearly retention records</a:t>
            </a:r>
          </a:p>
          <a:p>
            <a:br>
              <a:rPr lang="en-US" dirty="0"/>
            </a:br>
            <a:r>
              <a:rPr lang="en-US" b="1" dirty="0"/>
              <a:t>Near-census sample</a:t>
            </a:r>
            <a:r>
              <a:rPr lang="en-US" dirty="0"/>
              <a:t> of all 249 MDPPA completers across five cohorts</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pPr defTabSz="931774"/>
            <a:fld id="{2E3DDFAF-7DD9-8E40-9CC4-B7911C011FBD}" type="slidenum">
              <a:rPr lang="en-US">
                <a:solidFill>
                  <a:prstClr val="black"/>
                </a:solidFill>
                <a:latin typeface="Calibri" panose="020F0502020204030204"/>
              </a:rPr>
              <a:pPr defTabSz="931774"/>
              <a:t>15</a:t>
            </a:fld>
            <a:endParaRPr lang="en-US">
              <a:solidFill>
                <a:prstClr val="black"/>
              </a:solidFill>
              <a:latin typeface="Calibri" panose="020F0502020204030204"/>
            </a:endParaRPr>
          </a:p>
        </p:txBody>
      </p:sp>
    </p:spTree>
    <p:extLst>
      <p:ext uri="{BB962C8B-B14F-4D97-AF65-F5344CB8AC3E}">
        <p14:creationId xmlns:p14="http://schemas.microsoft.com/office/powerpoint/2010/main" val="21139204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16</a:t>
            </a:fld>
            <a:endParaRPr lang="en-US"/>
          </a:p>
        </p:txBody>
      </p:sp>
    </p:spTree>
    <p:extLst>
      <p:ext uri="{BB962C8B-B14F-4D97-AF65-F5344CB8AC3E}">
        <p14:creationId xmlns:p14="http://schemas.microsoft.com/office/powerpoint/2010/main" val="2983627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This is the part of the study where the real fun began — and by ‘fun,’ I mean downloading and cleaning ten years of statewide staffing files… of every certificated employee, in every district, for every year. After securing IRB approval and partnering with MSDE to get accurate cohort participation lists, I merged, cleaned, and coded everything into a longitudinal dataset. The spreadsheets and I became very close friends. Once it was all in SPSS, the analysis could finally begin.</a:t>
            </a:r>
          </a:p>
          <a:p>
            <a:endParaRPr lang="en-US" dirty="0"/>
          </a:p>
          <a:p>
            <a:r>
              <a:rPr lang="en-US" dirty="0"/>
              <a:t>This task was for the detail oriented. It was easy to get addicted to the process late at night and just keep going until Control F just wasn’t working anymore and I had to resume the next day.</a:t>
            </a:r>
          </a:p>
          <a:p>
            <a:endParaRPr lang="en-US" dirty="0"/>
          </a:p>
        </p:txBody>
      </p:sp>
      <p:sp>
        <p:nvSpPr>
          <p:cNvPr id="4" name="Slide Number Placeholder 3"/>
          <p:cNvSpPr>
            <a:spLocks noGrp="1"/>
          </p:cNvSpPr>
          <p:nvPr>
            <p:ph type="sldNum" sz="quarter" idx="10"/>
          </p:nvPr>
        </p:nvSpPr>
        <p:spPr/>
        <p:txBody>
          <a:bodyPr/>
          <a:lstStyle/>
          <a:p>
            <a:pPr defTabSz="931774"/>
            <a:fld id="{2E3DDFAF-7DD9-8E40-9CC4-B7911C011FBD}" type="slidenum">
              <a:rPr lang="en-US">
                <a:solidFill>
                  <a:prstClr val="black"/>
                </a:solidFill>
                <a:latin typeface="Calibri" panose="020F0502020204030204"/>
              </a:rPr>
              <a:pPr defTabSz="931774"/>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3433169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can’t pass without an acknowledgement of the extreme curve ball that just kept curving in this study!  Not only did I start at GW with an entirely different qualitative study; this study was going to be a correlative study, even an applied logistic regression…. But the data decided those were not to happen– after I learned all about them!  Truthfully, MSDE was unable to share the data without a huge sum of money to ensure the data were safeguarded; so the design had to be modified to what data was available publicly.</a:t>
            </a:r>
          </a:p>
          <a:p>
            <a:endParaRPr lang="en-US" dirty="0"/>
          </a:p>
          <a:p>
            <a:r>
              <a:rPr lang="en-US" dirty="0"/>
              <a:t>Explain slide points. </a:t>
            </a:r>
          </a:p>
          <a:p>
            <a:endParaRPr lang="en-US" dirty="0"/>
          </a:p>
          <a:p>
            <a:r>
              <a:rPr lang="en-US" dirty="0"/>
              <a:t>In the end, I love where we landed.  While the math would have been fun, the trends end up being so exciting.  More on that when we get to the results.</a:t>
            </a:r>
          </a:p>
          <a:p>
            <a:endParaRPr lang="en-US" dirty="0"/>
          </a:p>
          <a:p>
            <a:r>
              <a:rPr lang="en-US" dirty="0"/>
              <a:t>Back to the data…. </a:t>
            </a:r>
          </a:p>
        </p:txBody>
      </p:sp>
      <p:sp>
        <p:nvSpPr>
          <p:cNvPr id="4" name="Slide Number Placeholder 3"/>
          <p:cNvSpPr>
            <a:spLocks noGrp="1"/>
          </p:cNvSpPr>
          <p:nvPr>
            <p:ph type="sldNum" sz="quarter" idx="5"/>
          </p:nvPr>
        </p:nvSpPr>
        <p:spPr/>
        <p:txBody>
          <a:bodyPr/>
          <a:lstStyle/>
          <a:p>
            <a:fld id="{2E3DDFAF-7DD9-8E40-9CC4-B7911C011FBD}" type="slidenum">
              <a:rPr lang="en-US" smtClean="0"/>
              <a:t>18</a:t>
            </a:fld>
            <a:endParaRPr lang="en-US"/>
          </a:p>
        </p:txBody>
      </p:sp>
    </p:spTree>
    <p:extLst>
      <p:ext uri="{BB962C8B-B14F-4D97-AF65-F5344CB8AC3E}">
        <p14:creationId xmlns:p14="http://schemas.microsoft.com/office/powerpoint/2010/main" val="3637746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All public data… accessible on the MSDE Report Card Website.</a:t>
            </a:r>
          </a:p>
        </p:txBody>
      </p:sp>
      <p:sp>
        <p:nvSpPr>
          <p:cNvPr id="4" name="Slide Number Placeholder 3"/>
          <p:cNvSpPr>
            <a:spLocks noGrp="1"/>
          </p:cNvSpPr>
          <p:nvPr>
            <p:ph type="sldNum" sz="quarter" idx="10"/>
          </p:nvPr>
        </p:nvSpPr>
        <p:spPr/>
        <p:txBody>
          <a:bodyPr/>
          <a:lstStyle/>
          <a:p>
            <a:pPr defTabSz="931774"/>
            <a:fld id="{2E3DDFAF-7DD9-8E40-9CC4-B7911C011FBD}" type="slidenum">
              <a:rPr lang="en-US">
                <a:solidFill>
                  <a:prstClr val="black"/>
                </a:solidFill>
                <a:latin typeface="Calibri" panose="020F0502020204030204"/>
              </a:rPr>
              <a:pPr defTabSz="931774"/>
              <a:t>19</a:t>
            </a:fld>
            <a:endParaRPr lang="en-US">
              <a:solidFill>
                <a:prstClr val="black"/>
              </a:solidFill>
              <a:latin typeface="Calibri" panose="020F0502020204030204"/>
            </a:endParaRPr>
          </a:p>
        </p:txBody>
      </p:sp>
    </p:spTree>
    <p:extLst>
      <p:ext uri="{BB962C8B-B14F-4D97-AF65-F5344CB8AC3E}">
        <p14:creationId xmlns:p14="http://schemas.microsoft.com/office/powerpoint/2010/main" val="1326584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fld id="{2E3DDFAF-7DD9-8E40-9CC4-B7911C011FBD}" type="slidenum">
              <a:rPr lang="en-US">
                <a:solidFill>
                  <a:prstClr val="black"/>
                </a:solidFill>
                <a:latin typeface="Calibri" panose="020F0502020204030204"/>
              </a:rPr>
              <a:pPr defTabSz="931774"/>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3521971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Data collection and analysis Speaker Notes</a:t>
            </a:r>
            <a:endParaRPr lang="en-US" dirty="0"/>
          </a:p>
          <a:p>
            <a:pPr fontAlgn="auto"/>
            <a:r>
              <a:rPr lang="en-US" dirty="0"/>
              <a:t> </a:t>
            </a:r>
          </a:p>
          <a:p>
            <a:pPr defTabSz="931774"/>
            <a:r>
              <a:rPr lang="en-US" dirty="0"/>
              <a:t>Data collection involved collaborating with MSDE to obtain accurate participant lists for each MDPPA cohort, which they treated like PIA-able data after they reconstructed them from records in the basement. </a:t>
            </a:r>
          </a:p>
          <a:p>
            <a:pPr fontAlgn="auto"/>
            <a:r>
              <a:rPr lang="en-US" dirty="0"/>
              <a:t>I then downloaded all statewide staffing files from 2014 through 2024, and cleaned the data to create longitudinal retention variables. After importing the data into SPSS, I conducted descriptive and exploratory analyses to examine retention patterns across time, across cohorts, by LEA size, and by region, and then calculated relative-risk ratios at key intervals. These steps allowed for a complete long-term view of leadership persistence among MDPPA completers.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20</a:t>
            </a:fld>
            <a:endParaRPr lang="en-US"/>
          </a:p>
        </p:txBody>
      </p:sp>
    </p:spTree>
    <p:extLst>
      <p:ext uri="{BB962C8B-B14F-4D97-AF65-F5344CB8AC3E}">
        <p14:creationId xmlns:p14="http://schemas.microsoft.com/office/powerpoint/2010/main" val="1806376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a:buNone/>
            </a:pPr>
            <a:r>
              <a:rPr lang="en-US" dirty="0"/>
              <a:t>Like all studies, this one has limitations. Because the archival dataset included only MDPPA completers, there was no comparison group, which means the patterns I report are descriptive rather than causal. The study also relies on statewide staffing data, so personal factors and pre-MDPPA leadership experiences weren’t captured — meaning the retention numbers are likely conservative estimates.</a:t>
            </a:r>
          </a:p>
        </p:txBody>
      </p:sp>
      <p:sp>
        <p:nvSpPr>
          <p:cNvPr id="4" name="Slide Number Placeholder 3"/>
          <p:cNvSpPr>
            <a:spLocks noGrp="1"/>
          </p:cNvSpPr>
          <p:nvPr>
            <p:ph type="sldNum" sz="quarter" idx="5"/>
          </p:nvPr>
        </p:nvSpPr>
        <p:spPr/>
        <p:txBody>
          <a:bodyPr/>
          <a:lstStyle/>
          <a:p>
            <a:fld id="{2E3DDFAF-7DD9-8E40-9CC4-B7911C011FBD}" type="slidenum">
              <a:rPr lang="en-US" smtClean="0"/>
              <a:t>21</a:t>
            </a:fld>
            <a:endParaRPr lang="en-US"/>
          </a:p>
        </p:txBody>
      </p:sp>
    </p:spTree>
    <p:extLst>
      <p:ext uri="{BB962C8B-B14F-4D97-AF65-F5344CB8AC3E}">
        <p14:creationId xmlns:p14="http://schemas.microsoft.com/office/powerpoint/2010/main" val="3177958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B888B-FC22-D58F-C024-3A4B77E3C8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F94BE0-22CB-564A-4E3A-B2CD1EAB813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A8B974A-953C-F707-EDCB-58AE645491F7}"/>
              </a:ext>
            </a:extLst>
          </p:cNvPr>
          <p:cNvSpPr>
            <a:spLocks noGrp="1"/>
          </p:cNvSpPr>
          <p:nvPr>
            <p:ph type="body" idx="1"/>
          </p:nvPr>
        </p:nvSpPr>
        <p:spPr/>
        <p:txBody>
          <a:bodyPr/>
          <a:lstStyle/>
          <a:p>
            <a:r>
              <a:rPr lang="en-US" dirty="0"/>
              <a:t>To ensure the study met all ethical requirements, I secured IRB approval through National University and worked directly with MSDE to obtain accurate participant lists. The study relied entirely on archival staffing data, so no individual was contacted and no identifiable personal information was included in the analytic file. All data were stored securely, password-protected, and results were reported only in aggregate. Because this study used existing administrative data and involved no intervention, it was classified as minimal risk</a:t>
            </a:r>
          </a:p>
          <a:p>
            <a:endParaRPr lang="en-US" b="1" dirty="0"/>
          </a:p>
          <a:p>
            <a:r>
              <a:rPr lang="en-US" b="1" dirty="0"/>
              <a:t>IRB approval</a:t>
            </a:r>
            <a:r>
              <a:rPr lang="en-US" dirty="0"/>
              <a:t> obtained through National University</a:t>
            </a:r>
          </a:p>
          <a:p>
            <a:r>
              <a:rPr lang="en-US" b="1" dirty="0"/>
              <a:t>Collaboration with MSDE</a:t>
            </a:r>
            <a:r>
              <a:rPr lang="en-US" dirty="0"/>
              <a:t> to obtain accurate, authorized participant lists</a:t>
            </a:r>
          </a:p>
          <a:p>
            <a:r>
              <a:rPr lang="en-US" b="1" dirty="0"/>
              <a:t>Use of archival administrative data</a:t>
            </a:r>
            <a:r>
              <a:rPr lang="en-US" dirty="0"/>
              <a:t> only — no direct contact with participants</a:t>
            </a:r>
          </a:p>
          <a:p>
            <a:r>
              <a:rPr lang="en-US" b="1" dirty="0"/>
              <a:t>No identifiable personal information</a:t>
            </a:r>
            <a:r>
              <a:rPr lang="en-US" dirty="0"/>
              <a:t> included in the analytic dataset</a:t>
            </a:r>
          </a:p>
          <a:p>
            <a:r>
              <a:rPr lang="en-US" b="1" dirty="0"/>
              <a:t>Data stored securely</a:t>
            </a:r>
            <a:r>
              <a:rPr lang="en-US" dirty="0"/>
              <a:t> and analyzed on password-protected devices</a:t>
            </a:r>
          </a:p>
          <a:p>
            <a:r>
              <a:rPr lang="en-US" b="1" dirty="0"/>
              <a:t>Results reported in aggregate</a:t>
            </a:r>
            <a:r>
              <a:rPr lang="en-US" dirty="0"/>
              <a:t> to protect confidentiality</a:t>
            </a:r>
          </a:p>
          <a:p>
            <a:r>
              <a:rPr lang="en-US" b="1" dirty="0"/>
              <a:t>Study posed minimal risk</a:t>
            </a:r>
            <a:r>
              <a:rPr lang="en-US" dirty="0"/>
              <a:t> due to non-intrusive, secondary data use</a:t>
            </a:r>
          </a:p>
          <a:p>
            <a:endParaRPr lang="en-US" dirty="0"/>
          </a:p>
        </p:txBody>
      </p:sp>
      <p:sp>
        <p:nvSpPr>
          <p:cNvPr id="4" name="Slide Number Placeholder 3">
            <a:extLst>
              <a:ext uri="{FF2B5EF4-FFF2-40B4-BE49-F238E27FC236}">
                <a16:creationId xmlns:a16="http://schemas.microsoft.com/office/drawing/2014/main" id="{B0C130F2-9451-31B8-8D46-7E85971906CA}"/>
              </a:ext>
            </a:extLst>
          </p:cNvPr>
          <p:cNvSpPr>
            <a:spLocks noGrp="1"/>
          </p:cNvSpPr>
          <p:nvPr>
            <p:ph type="sldNum" sz="quarter" idx="5"/>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22</a:t>
            </a:fld>
            <a:endParaRPr lang="en-US">
              <a:solidFill>
                <a:prstClr val="black"/>
              </a:solidFill>
              <a:latin typeface="Calibri" panose="020F0502020204030204"/>
            </a:endParaRPr>
          </a:p>
        </p:txBody>
      </p:sp>
    </p:spTree>
    <p:extLst>
      <p:ext uri="{BB962C8B-B14F-4D97-AF65-F5344CB8AC3E}">
        <p14:creationId xmlns:p14="http://schemas.microsoft.com/office/powerpoint/2010/main" val="3560269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23</a:t>
            </a:fld>
            <a:endParaRPr lang="en-US"/>
          </a:p>
        </p:txBody>
      </p:sp>
    </p:spTree>
    <p:extLst>
      <p:ext uri="{BB962C8B-B14F-4D97-AF65-F5344CB8AC3E}">
        <p14:creationId xmlns:p14="http://schemas.microsoft.com/office/powerpoint/2010/main" val="1441568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24</a:t>
            </a:fld>
            <a:endParaRPr lang="en-US"/>
          </a:p>
        </p:txBody>
      </p:sp>
    </p:spTree>
    <p:extLst>
      <p:ext uri="{BB962C8B-B14F-4D97-AF65-F5344CB8AC3E}">
        <p14:creationId xmlns:p14="http://schemas.microsoft.com/office/powerpoint/2010/main" val="16694845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D39FE-D273-5C56-1B52-9649643FB3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E80E8B-2E6C-B745-AD0C-1F6CA2E3AC8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95BB571-4695-2690-EC03-78011F26C4B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593D53-7B1E-3918-8B69-2E56569E60A4}"/>
              </a:ext>
            </a:extLst>
          </p:cNvPr>
          <p:cNvSpPr>
            <a:spLocks noGrp="1"/>
          </p:cNvSpPr>
          <p:nvPr>
            <p:ph type="sldNum" sz="quarter" idx="5"/>
          </p:nvPr>
        </p:nvSpPr>
        <p:spPr/>
        <p:txBody>
          <a:bodyPr/>
          <a:lstStyle/>
          <a:p>
            <a:fld id="{2E3DDFAF-7DD9-8E40-9CC4-B7911C011FBD}" type="slidenum">
              <a:rPr lang="en-US" smtClean="0"/>
              <a:t>25</a:t>
            </a:fld>
            <a:endParaRPr lang="en-US"/>
          </a:p>
        </p:txBody>
      </p:sp>
    </p:spTree>
    <p:extLst>
      <p:ext uri="{BB962C8B-B14F-4D97-AF65-F5344CB8AC3E}">
        <p14:creationId xmlns:p14="http://schemas.microsoft.com/office/powerpoint/2010/main" val="37671814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773F5-AA93-DEE4-222A-921A77AEBC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C988C2-4FA4-B2AC-B695-F863DBB3FE8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205ECEC-A9B8-8CA5-BEB6-A82560BF659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4BDF0B4-602B-F10B-78A7-1AA56AF9C822}"/>
              </a:ext>
            </a:extLst>
          </p:cNvPr>
          <p:cNvSpPr>
            <a:spLocks noGrp="1"/>
          </p:cNvSpPr>
          <p:nvPr>
            <p:ph type="sldNum" sz="quarter" idx="5"/>
          </p:nvPr>
        </p:nvSpPr>
        <p:spPr/>
        <p:txBody>
          <a:bodyPr/>
          <a:lstStyle/>
          <a:p>
            <a:fld id="{2E3DDFAF-7DD9-8E40-9CC4-B7911C011FBD}" type="slidenum">
              <a:rPr lang="en-US" smtClean="0"/>
              <a:t>26</a:t>
            </a:fld>
            <a:endParaRPr lang="en-US"/>
          </a:p>
        </p:txBody>
      </p:sp>
    </p:spTree>
    <p:extLst>
      <p:ext uri="{BB962C8B-B14F-4D97-AF65-F5344CB8AC3E}">
        <p14:creationId xmlns:p14="http://schemas.microsoft.com/office/powerpoint/2010/main" val="31843674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CF2F6-627E-364D-FC5D-92040D0840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307610-A87D-C776-55E0-CA248C8B54E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C83287D-C113-7154-DE9E-83A5E8B022E9}"/>
              </a:ext>
            </a:extLst>
          </p:cNvPr>
          <p:cNvSpPr>
            <a:spLocks noGrp="1"/>
          </p:cNvSpPr>
          <p:nvPr>
            <p:ph type="body" idx="1"/>
          </p:nvPr>
        </p:nvSpPr>
        <p:spPr/>
        <p:txBody>
          <a:bodyPr/>
          <a:lstStyle/>
          <a:p>
            <a:r>
              <a:rPr lang="en-US" dirty="0">
                <a:solidFill>
                  <a:srgbClr val="000000"/>
                </a:solidFill>
                <a:latin typeface="Calibri" panose="020F0502020204030204" pitchFamily="34" charset="0"/>
              </a:rPr>
              <a:t>RQ1 </a:t>
            </a:r>
            <a:endParaRPr lang="en-US" dirty="0">
              <a:latin typeface="Times New Roman" panose="02020603050405020304" pitchFamily="18" charset="0"/>
              <a:ea typeface="Times New Roman" panose="02020603050405020304" pitchFamily="18" charset="0"/>
            </a:endParaRPr>
          </a:p>
          <a:p>
            <a:r>
              <a:rPr lang="en-US" b="1" dirty="0">
                <a:latin typeface="Times New Roman" panose="02020603050405020304" pitchFamily="18" charset="0"/>
                <a:ea typeface="Times New Roman" panose="02020603050405020304" pitchFamily="18" charset="0"/>
              </a:rPr>
              <a:t>Theme 1.1 – SPED Teacher Instructional Responses to Academic Struggles</a:t>
            </a:r>
            <a:br>
              <a:rPr lang="en-US" dirty="0">
                <a:latin typeface="Times New Roman" panose="02020603050405020304" pitchFamily="18" charset="0"/>
                <a:ea typeface="Times New Roman" panose="02020603050405020304" pitchFamily="18" charset="0"/>
              </a:rPr>
            </a:br>
            <a:r>
              <a:rPr lang="en-US" dirty="0">
                <a:latin typeface="Times New Roman" panose="02020603050405020304" pitchFamily="18" charset="0"/>
                <a:ea typeface="Times New Roman" panose="02020603050405020304" pitchFamily="18" charset="0"/>
              </a:rPr>
              <a:t>This theme captures how SPED teachers adapt instruction to support students with MMCD when they face academic challenges. Participants described strategies such as reteaching in simpler ways, providing one-on-one support, modeling, annotating texts, and restructuring small groups for focus. These practices reflect SPED teachers’ responsiveness and problem-solving mindset.</a:t>
            </a:r>
          </a:p>
          <a:p>
            <a:r>
              <a:rPr lang="en-US" i="1" kern="0" dirty="0">
                <a:latin typeface="Times New Roman" panose="02020603050405020304" pitchFamily="18" charset="0"/>
                <a:ea typeface="Times New Roman" panose="02020603050405020304" pitchFamily="18" charset="0"/>
                <a:cs typeface="Times New Roman" panose="02020603050405020304" pitchFamily="18" charset="0"/>
              </a:rPr>
              <a:t>Example Quote:</a:t>
            </a:r>
            <a:r>
              <a:rPr lang="en-US" kern="0" dirty="0">
                <a:latin typeface="Times New Roman" panose="02020603050405020304" pitchFamily="18" charset="0"/>
                <a:ea typeface="Times New Roman" panose="02020603050405020304" pitchFamily="18" charset="0"/>
                <a:cs typeface="Times New Roman" panose="02020603050405020304" pitchFamily="18" charset="0"/>
              </a:rPr>
              <a:t> “I review the student’s IEP and ask them questions because students know what they need and what they’re missing.” – PT1</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r>
              <a:rPr lang="en-US" b="1" kern="0" dirty="0">
                <a:latin typeface="Times New Roman" panose="02020603050405020304" pitchFamily="18" charset="0"/>
                <a:ea typeface="Times New Roman" panose="02020603050405020304" pitchFamily="18" charset="0"/>
                <a:cs typeface="Times New Roman" panose="02020603050405020304" pitchFamily="18" charset="0"/>
              </a:rPr>
              <a:t>Theme 1.2 – SPED Behavioral and Engagement Strategies</a:t>
            </a:r>
            <a:br>
              <a:rPr lang="en-US" kern="0" dirty="0">
                <a:latin typeface="Times New Roman" panose="02020603050405020304" pitchFamily="18" charset="0"/>
                <a:ea typeface="Times New Roman" panose="02020603050405020304" pitchFamily="18" charset="0"/>
                <a:cs typeface="Times New Roman" panose="02020603050405020304" pitchFamily="18" charset="0"/>
              </a:rPr>
            </a:br>
            <a:r>
              <a:rPr lang="en-US" kern="0" dirty="0">
                <a:latin typeface="Times New Roman" panose="02020603050405020304" pitchFamily="18" charset="0"/>
                <a:ea typeface="Times New Roman" panose="02020603050405020304" pitchFamily="18" charset="0"/>
                <a:cs typeface="Times New Roman" panose="02020603050405020304" pitchFamily="18" charset="0"/>
              </a:rPr>
              <a:t>This theme describes teachers’ approaches to managing behaviors that stem from academic frustration. SPED teachers viewed behavior as a form of communication and emphasized empathy, positive reinforcement, and private de-escalation. They re-engaged students with strategies like brain breaks, call-backs, and encouragement to rebuild confidence.</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r>
              <a:rPr lang="en-US" i="1" kern="0" dirty="0">
                <a:latin typeface="Times New Roman" panose="02020603050405020304" pitchFamily="18" charset="0"/>
                <a:ea typeface="Times New Roman" panose="02020603050405020304" pitchFamily="18" charset="0"/>
                <a:cs typeface="Times New Roman" panose="02020603050405020304" pitchFamily="18" charset="0"/>
              </a:rPr>
              <a:t>Example Quote:</a:t>
            </a:r>
            <a:r>
              <a:rPr lang="en-US" kern="0" dirty="0">
                <a:latin typeface="Times New Roman" panose="02020603050405020304" pitchFamily="18" charset="0"/>
                <a:ea typeface="Times New Roman" panose="02020603050405020304" pitchFamily="18" charset="0"/>
                <a:cs typeface="Times New Roman" panose="02020603050405020304" pitchFamily="18" charset="0"/>
              </a:rPr>
              <a:t> “Behavior is a form of communication… sometimes they act out just to get the attention off not understanding.” – PT1</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r>
              <a:rPr lang="en-US" b="1" kern="0" dirty="0">
                <a:latin typeface="Times New Roman" panose="02020603050405020304" pitchFamily="18" charset="0"/>
                <a:ea typeface="Times New Roman" panose="02020603050405020304" pitchFamily="18" charset="0"/>
                <a:cs typeface="Times New Roman" panose="02020603050405020304" pitchFamily="18" charset="0"/>
              </a:rPr>
              <a:t>Theme 1.3 – Challenging Experiences</a:t>
            </a:r>
            <a:br>
              <a:rPr lang="en-US" kern="0" dirty="0">
                <a:latin typeface="Times New Roman" panose="02020603050405020304" pitchFamily="18" charset="0"/>
                <a:ea typeface="Times New Roman" panose="02020603050405020304" pitchFamily="18" charset="0"/>
                <a:cs typeface="Times New Roman" panose="02020603050405020304" pitchFamily="18" charset="0"/>
              </a:rPr>
            </a:br>
            <a:r>
              <a:rPr lang="en-US" kern="0" dirty="0">
                <a:latin typeface="Times New Roman" panose="02020603050405020304" pitchFamily="18" charset="0"/>
                <a:ea typeface="Times New Roman" panose="02020603050405020304" pitchFamily="18" charset="0"/>
                <a:cs typeface="Times New Roman" panose="02020603050405020304" pitchFamily="18" charset="0"/>
              </a:rPr>
              <a:t>This theme highlights the complex emotional and instructional challenges SPED teachers face. Participants described working with students who experience self-doubt, emotional overwhelm, or external stressors that impact learning. Teachers responded with reassurance, relationship-building, and reflective practice, though they acknowledged limits to their influence.</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r>
              <a:rPr lang="en-US" i="1" kern="0" dirty="0">
                <a:latin typeface="Times New Roman" panose="02020603050405020304" pitchFamily="18" charset="0"/>
                <a:ea typeface="Times New Roman" panose="02020603050405020304" pitchFamily="18" charset="0"/>
                <a:cs typeface="Times New Roman" panose="02020603050405020304" pitchFamily="18" charset="0"/>
              </a:rPr>
              <a:t>Example Quote:</a:t>
            </a:r>
            <a:r>
              <a:rPr lang="en-US" kern="0" dirty="0">
                <a:latin typeface="Times New Roman" panose="02020603050405020304" pitchFamily="18" charset="0"/>
                <a:ea typeface="Times New Roman" panose="02020603050405020304" pitchFamily="18" charset="0"/>
                <a:cs typeface="Times New Roman" panose="02020603050405020304" pitchFamily="18" charset="0"/>
              </a:rPr>
              <a:t> “Sometimes the environment takes over more than I can… I tried to gain rapport, but I don’t feel like it was resolved.” – PT5</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r>
              <a:rPr lang="en-US" dirty="0">
                <a:solidFill>
                  <a:srgbClr val="000000"/>
                </a:solidFill>
                <a:latin typeface="Calibri" panose="020F0502020204030204" pitchFamily="34" charset="0"/>
              </a:rPr>
              <a:t> </a:t>
            </a:r>
            <a:endParaRPr lang="en-US" sz="1100" kern="100" dirty="0">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03FE6494-235B-2A52-14D7-60008CD97723}"/>
              </a:ext>
            </a:extLst>
          </p:cNvPr>
          <p:cNvSpPr>
            <a:spLocks noGrp="1"/>
          </p:cNvSpPr>
          <p:nvPr>
            <p:ph type="sldNum" sz="quarter" idx="5"/>
          </p:nvPr>
        </p:nvSpPr>
        <p:spPr/>
        <p:txBody>
          <a:bodyPr/>
          <a:lstStyle/>
          <a:p>
            <a:fld id="{2E3DDFAF-7DD9-8E40-9CC4-B7911C011FBD}" type="slidenum">
              <a:rPr lang="en-US" smtClean="0"/>
              <a:t>27</a:t>
            </a:fld>
            <a:endParaRPr lang="en-US"/>
          </a:p>
        </p:txBody>
      </p:sp>
    </p:spTree>
    <p:extLst>
      <p:ext uri="{BB962C8B-B14F-4D97-AF65-F5344CB8AC3E}">
        <p14:creationId xmlns:p14="http://schemas.microsoft.com/office/powerpoint/2010/main" val="288910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79F6D-6590-984B-5965-D9E02535C4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0B6BD2-8DAE-9A55-DF86-9066028305F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54B1228-E2AF-F504-0CB7-0D1755F127F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32BBAD0-40FA-7048-DEFF-459787A1A9F7}"/>
              </a:ext>
            </a:extLst>
          </p:cNvPr>
          <p:cNvSpPr>
            <a:spLocks noGrp="1"/>
          </p:cNvSpPr>
          <p:nvPr>
            <p:ph type="sldNum" sz="quarter" idx="5"/>
          </p:nvPr>
        </p:nvSpPr>
        <p:spPr/>
        <p:txBody>
          <a:bodyPr/>
          <a:lstStyle/>
          <a:p>
            <a:fld id="{2E3DDFAF-7DD9-8E40-9CC4-B7911C011FBD}" type="slidenum">
              <a:rPr lang="en-US" smtClean="0"/>
              <a:t>28</a:t>
            </a:fld>
            <a:endParaRPr lang="en-US"/>
          </a:p>
        </p:txBody>
      </p:sp>
    </p:spTree>
    <p:extLst>
      <p:ext uri="{BB962C8B-B14F-4D97-AF65-F5344CB8AC3E}">
        <p14:creationId xmlns:p14="http://schemas.microsoft.com/office/powerpoint/2010/main" val="10494807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E17BC-3F66-98D6-6C0A-9D1F763622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264220-5F48-5FD9-2B3B-D89EFBB48B7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47C7F7B-FEE0-0593-6E2A-27DEB4D6068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7564BB5-5159-22DE-6F2B-066DB28230F7}"/>
              </a:ext>
            </a:extLst>
          </p:cNvPr>
          <p:cNvSpPr>
            <a:spLocks noGrp="1"/>
          </p:cNvSpPr>
          <p:nvPr>
            <p:ph type="sldNum" sz="quarter" idx="5"/>
          </p:nvPr>
        </p:nvSpPr>
        <p:spPr/>
        <p:txBody>
          <a:bodyPr/>
          <a:lstStyle/>
          <a:p>
            <a:fld id="{2E3DDFAF-7DD9-8E40-9CC4-B7911C011FBD}" type="slidenum">
              <a:rPr lang="en-US" smtClean="0"/>
              <a:t>29</a:t>
            </a:fld>
            <a:endParaRPr lang="en-US"/>
          </a:p>
        </p:txBody>
      </p:sp>
    </p:spTree>
    <p:extLst>
      <p:ext uri="{BB962C8B-B14F-4D97-AF65-F5344CB8AC3E}">
        <p14:creationId xmlns:p14="http://schemas.microsoft.com/office/powerpoint/2010/main" val="3704203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solidFill>
                  <a:schemeClr val="bg1"/>
                </a:solidFill>
              </a:rPr>
              <a:t>People who know me well, know I love teaching, leading school, math, technology and many other topics--- however, my true passion is ensuring every school has a strong, supported, innovative and equipped school leader. </a:t>
            </a:r>
          </a:p>
          <a:p>
            <a:endParaRPr lang="en-US" b="1" dirty="0">
              <a:solidFill>
                <a:schemeClr val="bg1"/>
              </a:solidFill>
            </a:endParaRPr>
          </a:p>
          <a:p>
            <a:r>
              <a:rPr lang="en-US" b="1" dirty="0">
                <a:solidFill>
                  <a:schemeClr val="bg1"/>
                </a:solidFill>
              </a:rPr>
              <a:t>As an educator, leader, and education policy leader, my work is grounded in a deep commitment to strengthening educational leadership and the systems that sustain it to increase student outcomes. Through my experience as a principal, mentor, and policy thinker, I have come to understand that student success is inextricably linked to the stability, effectiveness, and support of those who lead schools.</a:t>
            </a:r>
          </a:p>
          <a:p>
            <a:endParaRPr lang="en-US" b="1" dirty="0">
              <a:solidFill>
                <a:schemeClr val="bg1"/>
              </a:solidFill>
            </a:endParaRPr>
          </a:p>
          <a:p>
            <a:r>
              <a:rPr lang="en-US" b="1" dirty="0">
                <a:solidFill>
                  <a:schemeClr val="bg1"/>
                </a:solidFill>
              </a:rPr>
              <a:t> I am driven by the belief that leadership is not defined by position alone, but by the conditions, structures, and investments that allow leaders to remain, evolve, and lead with purpose over time. My research and professional practice center on advancing sustainable leadership, elevating principal retention, and strengthening the pathways that prepare and support school leaders in complex, high-demand environments. </a:t>
            </a:r>
          </a:p>
          <a:p>
            <a:endParaRPr lang="en-US" b="1" dirty="0">
              <a:solidFill>
                <a:schemeClr val="bg1"/>
              </a:solidFill>
            </a:endParaRPr>
          </a:p>
          <a:p>
            <a:r>
              <a:rPr lang="en-US" b="1" dirty="0">
                <a:solidFill>
                  <a:schemeClr val="bg1"/>
                </a:solidFill>
              </a:rPr>
              <a:t>At the core of my work is a commitment to ensuring that leadership systems move beyond short-term solutions toward lasting impact for students, educators, and communities.</a:t>
            </a:r>
            <a:endParaRPr lang="en-US" sz="1600" b="1" dirty="0">
              <a:solidFill>
                <a:schemeClr val="bg1"/>
              </a:solidFill>
            </a:endParaRP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a:t>
            </a:fld>
            <a:endParaRPr lang="en-US"/>
          </a:p>
        </p:txBody>
      </p:sp>
    </p:spTree>
    <p:extLst>
      <p:ext uri="{BB962C8B-B14F-4D97-AF65-F5344CB8AC3E}">
        <p14:creationId xmlns:p14="http://schemas.microsoft.com/office/powerpoint/2010/main" val="6358905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0E456-B992-8CED-2AAE-70955986B4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7F4F8F-BC61-899B-1B64-037630EDE7F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9EB6969-F94E-9EB7-F04E-931D0A10648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C08800-5D8A-7579-D6C9-F5C2A03570A0}"/>
              </a:ext>
            </a:extLst>
          </p:cNvPr>
          <p:cNvSpPr>
            <a:spLocks noGrp="1"/>
          </p:cNvSpPr>
          <p:nvPr>
            <p:ph type="sldNum" sz="quarter" idx="5"/>
          </p:nvPr>
        </p:nvSpPr>
        <p:spPr/>
        <p:txBody>
          <a:bodyPr/>
          <a:lstStyle/>
          <a:p>
            <a:fld id="{2E3DDFAF-7DD9-8E40-9CC4-B7911C011FBD}" type="slidenum">
              <a:rPr lang="en-US" smtClean="0"/>
              <a:t>30</a:t>
            </a:fld>
            <a:endParaRPr lang="en-US"/>
          </a:p>
        </p:txBody>
      </p:sp>
    </p:spTree>
    <p:extLst>
      <p:ext uri="{BB962C8B-B14F-4D97-AF65-F5344CB8AC3E}">
        <p14:creationId xmlns:p14="http://schemas.microsoft.com/office/powerpoint/2010/main" val="24249564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6E5B7-ECB8-49B4-ED2F-B41E45C4AF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DDBDBA-891F-658D-F004-E4887621088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6C69206-7C47-5D6E-8280-5D744FE120A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E3EF81F-4981-5E2F-1431-7DD7E7B6C217}"/>
              </a:ext>
            </a:extLst>
          </p:cNvPr>
          <p:cNvSpPr>
            <a:spLocks noGrp="1"/>
          </p:cNvSpPr>
          <p:nvPr>
            <p:ph type="sldNum" sz="quarter" idx="5"/>
          </p:nvPr>
        </p:nvSpPr>
        <p:spPr/>
        <p:txBody>
          <a:bodyPr/>
          <a:lstStyle/>
          <a:p>
            <a:fld id="{2E3DDFAF-7DD9-8E40-9CC4-B7911C011FBD}" type="slidenum">
              <a:rPr lang="en-US" smtClean="0"/>
              <a:t>31</a:t>
            </a:fld>
            <a:endParaRPr lang="en-US"/>
          </a:p>
        </p:txBody>
      </p:sp>
    </p:spTree>
    <p:extLst>
      <p:ext uri="{BB962C8B-B14F-4D97-AF65-F5344CB8AC3E}">
        <p14:creationId xmlns:p14="http://schemas.microsoft.com/office/powerpoint/2010/main" val="8074264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6AB9A-0D26-F35B-4FAA-208DE6D8D3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F9A8BA-A598-1DCD-E6F0-3901D202F7C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C7D8371-9265-E073-EE87-DB8940A7D65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FF4A155-A967-8191-316F-1CCA1680C818}"/>
              </a:ext>
            </a:extLst>
          </p:cNvPr>
          <p:cNvSpPr>
            <a:spLocks noGrp="1"/>
          </p:cNvSpPr>
          <p:nvPr>
            <p:ph type="sldNum" sz="quarter" idx="5"/>
          </p:nvPr>
        </p:nvSpPr>
        <p:spPr/>
        <p:txBody>
          <a:bodyPr/>
          <a:lstStyle/>
          <a:p>
            <a:fld id="{2E3DDFAF-7DD9-8E40-9CC4-B7911C011FBD}" type="slidenum">
              <a:rPr lang="en-US" smtClean="0"/>
              <a:t>32</a:t>
            </a:fld>
            <a:endParaRPr lang="en-US"/>
          </a:p>
        </p:txBody>
      </p:sp>
    </p:spTree>
    <p:extLst>
      <p:ext uri="{BB962C8B-B14F-4D97-AF65-F5344CB8AC3E}">
        <p14:creationId xmlns:p14="http://schemas.microsoft.com/office/powerpoint/2010/main" val="20310922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CC399-268B-5F70-CFE6-A1416E12FC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265357-74FF-F74F-E21B-68BFD08C9BCD}"/>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C260B20-B253-798D-9EC4-08B46350E287}"/>
              </a:ext>
            </a:extLst>
          </p:cNvPr>
          <p:cNvSpPr>
            <a:spLocks noGrp="1"/>
          </p:cNvSpPr>
          <p:nvPr>
            <p:ph type="body" idx="1"/>
          </p:nvPr>
        </p:nvSpPr>
        <p:spPr/>
        <p:txBody>
          <a:bodyPr/>
          <a:lstStyle/>
          <a:p>
            <a:r>
              <a:rPr lang="en-US" dirty="0"/>
              <a:t>Relative-risk estimates were calculated for each cohort using Cohort 1 as the descriptive reference group. This choice was practical — Cohort 1 had the longest follow-up window — but does </a:t>
            </a:r>
            <a:r>
              <a:rPr lang="en-US" i="1" dirty="0"/>
              <a:t>not</a:t>
            </a:r>
            <a:r>
              <a:rPr lang="en-US" dirty="0"/>
              <a:t> imply that Cohort 1 represents a baseline for program impact. RR patterns primarily reflect differences in available follow-up time, not differences in program outcomes.</a:t>
            </a:r>
          </a:p>
          <a:p>
            <a:r>
              <a:rPr lang="en-US" dirty="0"/>
              <a:t>Relative Risk values were calculated descriptively to compare the proportion of each cohort still appearing in administrative roles at each interval.</a:t>
            </a:r>
          </a:p>
          <a:p>
            <a:r>
              <a:rPr lang="en-US" dirty="0"/>
              <a:t>The RR values do </a:t>
            </a:r>
            <a:r>
              <a:rPr lang="en-US" i="1" dirty="0"/>
              <a:t>not</a:t>
            </a:r>
            <a:r>
              <a:rPr lang="en-US" dirty="0"/>
              <a:t> indicate program impact or meaningful cohort differences.</a:t>
            </a:r>
          </a:p>
          <a:p>
            <a:r>
              <a:rPr lang="en-US" dirty="0"/>
              <a:t>They primarily reflect </a:t>
            </a:r>
            <a:r>
              <a:rPr lang="en-US" b="1" dirty="0"/>
              <a:t>differences in how much time each cohort has had to potentially exit</a:t>
            </a:r>
            <a:r>
              <a:rPr lang="en-US" dirty="0"/>
              <a:t>, especially because Cohort 1 has a full 10-year window and later cohorts have fewer elapsed years.</a:t>
            </a:r>
          </a:p>
          <a:p>
            <a:endParaRPr lang="en-US" dirty="0"/>
          </a:p>
        </p:txBody>
      </p:sp>
      <p:sp>
        <p:nvSpPr>
          <p:cNvPr id="4" name="Slide Number Placeholder 3">
            <a:extLst>
              <a:ext uri="{FF2B5EF4-FFF2-40B4-BE49-F238E27FC236}">
                <a16:creationId xmlns:a16="http://schemas.microsoft.com/office/drawing/2014/main" id="{E6AA954A-0255-759A-0DA1-0D88530DDEE9}"/>
              </a:ext>
            </a:extLst>
          </p:cNvPr>
          <p:cNvSpPr>
            <a:spLocks noGrp="1"/>
          </p:cNvSpPr>
          <p:nvPr>
            <p:ph type="sldNum" sz="quarter" idx="5"/>
          </p:nvPr>
        </p:nvSpPr>
        <p:spPr/>
        <p:txBody>
          <a:bodyPr/>
          <a:lstStyle/>
          <a:p>
            <a:fld id="{2E3DDFAF-7DD9-8E40-9CC4-B7911C011FBD}" type="slidenum">
              <a:rPr lang="en-US" smtClean="0"/>
              <a:t>33</a:t>
            </a:fld>
            <a:endParaRPr lang="en-US"/>
          </a:p>
        </p:txBody>
      </p:sp>
    </p:spTree>
    <p:extLst>
      <p:ext uri="{BB962C8B-B14F-4D97-AF65-F5344CB8AC3E}">
        <p14:creationId xmlns:p14="http://schemas.microsoft.com/office/powerpoint/2010/main" val="22208246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I included national principal persistence data here strictly as context.</a:t>
            </a:r>
            <a:br>
              <a:rPr lang="en-US" dirty="0"/>
            </a:br>
            <a:r>
              <a:rPr lang="en-US" dirty="0"/>
              <a:t>This is not an inferential comparison and it does not imply program impact.</a:t>
            </a:r>
            <a:br>
              <a:rPr lang="en-US" dirty="0"/>
            </a:br>
            <a:r>
              <a:rPr lang="en-US" dirty="0"/>
              <a:t>It simply helps situate Maryland’s retention patterns within the broader landscape of what we know nationally.</a:t>
            </a:r>
          </a:p>
        </p:txBody>
      </p:sp>
      <p:sp>
        <p:nvSpPr>
          <p:cNvPr id="4" name="Slide Number Placeholder 3"/>
          <p:cNvSpPr>
            <a:spLocks noGrp="1"/>
          </p:cNvSpPr>
          <p:nvPr>
            <p:ph type="sldNum" sz="quarter" idx="5"/>
          </p:nvPr>
        </p:nvSpPr>
        <p:spPr/>
        <p:txBody>
          <a:bodyPr/>
          <a:lstStyle/>
          <a:p>
            <a:fld id="{2E3DDFAF-7DD9-8E40-9CC4-B7911C011FBD}" type="slidenum">
              <a:rPr lang="en-US" smtClean="0"/>
              <a:t>34</a:t>
            </a:fld>
            <a:endParaRPr lang="en-US"/>
          </a:p>
        </p:txBody>
      </p:sp>
    </p:spTree>
    <p:extLst>
      <p:ext uri="{BB962C8B-B14F-4D97-AF65-F5344CB8AC3E}">
        <p14:creationId xmlns:p14="http://schemas.microsoft.com/office/powerpoint/2010/main" val="8028636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Cohort 1 shows notable long-term administrative-role continuity when viewed against national trends — context only, not inference.</a:t>
            </a:r>
          </a:p>
          <a:p>
            <a:endParaRPr lang="en-US" dirty="0"/>
          </a:p>
          <a:p>
            <a:r>
              <a:rPr lang="en-US" dirty="0"/>
              <a:t>“Nationally, about 86% of principals remain in the principalship after the first year — that includes both movers and stayers.</a:t>
            </a:r>
            <a:br>
              <a:rPr lang="en-US" dirty="0"/>
            </a:br>
            <a:r>
              <a:rPr lang="en-US" dirty="0"/>
              <a:t>But when we look long term, only about 11% of principals remain in the </a:t>
            </a:r>
            <a:r>
              <a:rPr lang="en-US" i="1" dirty="0"/>
              <a:t>same school</a:t>
            </a:r>
            <a:r>
              <a:rPr lang="en-US" dirty="0"/>
              <a:t> after 10 years.</a:t>
            </a:r>
            <a:br>
              <a:rPr lang="en-US" dirty="0"/>
            </a:br>
            <a:r>
              <a:rPr lang="en-US" dirty="0"/>
              <a:t>This 11% figure is the most commonly reported national benchmark for long-term persistence.”</a:t>
            </a:r>
          </a:p>
        </p:txBody>
      </p:sp>
      <p:sp>
        <p:nvSpPr>
          <p:cNvPr id="4" name="Slide Number Placeholder 3"/>
          <p:cNvSpPr>
            <a:spLocks noGrp="1"/>
          </p:cNvSpPr>
          <p:nvPr>
            <p:ph type="sldNum" sz="quarter" idx="5"/>
          </p:nvPr>
        </p:nvSpPr>
        <p:spPr/>
        <p:txBody>
          <a:bodyPr/>
          <a:lstStyle/>
          <a:p>
            <a:fld id="{2E3DDFAF-7DD9-8E40-9CC4-B7911C011FBD}" type="slidenum">
              <a:rPr lang="en-US" smtClean="0"/>
              <a:t>35</a:t>
            </a:fld>
            <a:endParaRPr lang="en-US"/>
          </a:p>
        </p:txBody>
      </p:sp>
    </p:spTree>
    <p:extLst>
      <p:ext uri="{BB962C8B-B14F-4D97-AF65-F5344CB8AC3E}">
        <p14:creationId xmlns:p14="http://schemas.microsoft.com/office/powerpoint/2010/main" val="39118887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763F1-DCA2-6EE0-0EF3-32369FCCF8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0B94F8-C418-805F-71D3-B2553344721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905AA63-75D5-D361-1763-6BA0F7C44AC2}"/>
              </a:ext>
            </a:extLst>
          </p:cNvPr>
          <p:cNvSpPr>
            <a:spLocks noGrp="1"/>
          </p:cNvSpPr>
          <p:nvPr>
            <p:ph type="body" idx="1"/>
          </p:nvPr>
        </p:nvSpPr>
        <p:spPr/>
        <p:txBody>
          <a:bodyPr/>
          <a:lstStyle/>
          <a:p>
            <a:r>
              <a:rPr lang="en-US" dirty="0"/>
              <a:t>Here’s the </a:t>
            </a:r>
            <a:r>
              <a:rPr lang="en-US" b="1" dirty="0"/>
              <a:t>30-second version</a:t>
            </a:r>
            <a:r>
              <a:rPr lang="en-US" dirty="0"/>
              <a:t>:</a:t>
            </a:r>
          </a:p>
          <a:p>
            <a:r>
              <a:rPr lang="en-US" b="1" dirty="0"/>
              <a:t>“Nationally, long-term principal persistence drops to about 11% at 10 years.</a:t>
            </a:r>
            <a:br>
              <a:rPr lang="en-US" b="1" dirty="0"/>
            </a:br>
            <a:r>
              <a:rPr lang="en-US" b="1" dirty="0"/>
              <a:t>My study measures administrative-role continuity, so the definitions aren’t equivalent — this is context only.</a:t>
            </a:r>
            <a:br>
              <a:rPr lang="en-US" b="1" dirty="0"/>
            </a:br>
            <a:r>
              <a:rPr lang="en-US" b="1" dirty="0"/>
              <a:t>In that context, Cohort 1’s 10-year retention of 38.8% is descriptively higher,</a:t>
            </a:r>
            <a:br>
              <a:rPr lang="en-US" b="1" dirty="0"/>
            </a:br>
            <a:r>
              <a:rPr lang="en-US" b="1" dirty="0"/>
              <a:t>suggesting relatively strong continuity among MDPPA participants, but not implying program impact.”</a:t>
            </a:r>
            <a:endParaRPr lang="en-US" dirty="0"/>
          </a:p>
          <a:p>
            <a:endParaRPr lang="en-US" dirty="0"/>
          </a:p>
          <a:p>
            <a:r>
              <a:rPr lang="en-US" dirty="0"/>
              <a:t>LONGER Version</a:t>
            </a:r>
          </a:p>
          <a:p>
            <a:r>
              <a:rPr lang="en-US" dirty="0"/>
              <a:t>Although not a formal Relative Risk calculation, Cohort 1’s 10-year administrative-role continuity was </a:t>
            </a:r>
            <a:r>
              <a:rPr lang="en-US" b="1" dirty="0"/>
              <a:t>1.8× higher</a:t>
            </a:r>
            <a:r>
              <a:rPr lang="en-US" dirty="0"/>
              <a:t> than the most commonly cited national benchmark for long-term principal persistence.</a:t>
            </a:r>
          </a:p>
          <a:p>
            <a:r>
              <a:rPr lang="en-US" dirty="0"/>
              <a:t>It is only a </a:t>
            </a:r>
            <a:r>
              <a:rPr lang="en-US" i="1" dirty="0"/>
              <a:t>descriptive contextual comparison</a:t>
            </a:r>
            <a:r>
              <a:rPr lang="en-US" dirty="0"/>
              <a:t>, because national data typically measure </a:t>
            </a:r>
            <a:r>
              <a:rPr lang="en-US" b="1" dirty="0"/>
              <a:t>same-school persistence</a:t>
            </a:r>
            <a:r>
              <a:rPr lang="en-US" dirty="0"/>
              <a:t>, while my study measures </a:t>
            </a:r>
            <a:r>
              <a:rPr lang="en-US" b="1" dirty="0"/>
              <a:t>administrative-role continuity</a:t>
            </a:r>
            <a:endParaRPr lang="en-US" dirty="0"/>
          </a:p>
          <a:p>
            <a:endParaRPr lang="en-US" b="1" dirty="0"/>
          </a:p>
          <a:p>
            <a:r>
              <a:rPr lang="en-US" b="1" dirty="0"/>
              <a:t>I do NOT have a formal National RR.</a:t>
            </a:r>
          </a:p>
          <a:p>
            <a:r>
              <a:rPr lang="en-US" dirty="0"/>
              <a:t>But I </a:t>
            </a:r>
            <a:r>
              <a:rPr lang="en-US" i="1" dirty="0"/>
              <a:t>do</a:t>
            </a:r>
            <a:r>
              <a:rPr lang="en-US" dirty="0"/>
              <a:t> have two permissible descriptive ratios:</a:t>
            </a:r>
          </a:p>
          <a:p>
            <a:endParaRPr lang="en-US" dirty="0"/>
          </a:p>
          <a:p>
            <a:r>
              <a:rPr lang="en-US" dirty="0"/>
              <a:t>- Cohort 1’s 10-year continuity was </a:t>
            </a:r>
            <a:r>
              <a:rPr lang="en-US" b="1" dirty="0"/>
              <a:t>1.8× higher</a:t>
            </a:r>
            <a:r>
              <a:rPr lang="en-US" dirty="0"/>
              <a:t> than the national long-term persistence benchmark</a:t>
            </a:r>
          </a:p>
          <a:p>
            <a:r>
              <a:rPr lang="en-US" dirty="0"/>
              <a:t>- And was </a:t>
            </a:r>
            <a:r>
              <a:rPr lang="en-US" b="1" dirty="0"/>
              <a:t>~22 percentage points lower</a:t>
            </a:r>
            <a:r>
              <a:rPr lang="en-US" dirty="0"/>
              <a:t> than the national leave rate</a:t>
            </a:r>
            <a:br>
              <a:rPr lang="en-US" dirty="0"/>
            </a:br>
            <a:r>
              <a:rPr lang="en-US" dirty="0"/>
              <a:t>(Meaning your participants were relatively more likely to stay in administrative roles over time.)</a:t>
            </a:r>
          </a:p>
          <a:p>
            <a:r>
              <a:rPr lang="en-US" dirty="0"/>
              <a:t>But </a:t>
            </a:r>
            <a:r>
              <a:rPr lang="en-US" b="1" dirty="0"/>
              <a:t>in my dissertation</a:t>
            </a:r>
            <a:r>
              <a:rPr lang="en-US" dirty="0"/>
              <a:t>, I softened this to:</a:t>
            </a:r>
          </a:p>
          <a:p>
            <a:r>
              <a:rPr lang="en-US" dirty="0"/>
              <a:t>“approximately </a:t>
            </a:r>
            <a:r>
              <a:rPr lang="en-US" b="1" dirty="0"/>
              <a:t>1.8× higher</a:t>
            </a:r>
            <a:r>
              <a:rPr lang="en-US" dirty="0"/>
              <a:t> long-term administrative-role continuity”</a:t>
            </a:r>
          </a:p>
          <a:p>
            <a:endParaRPr lang="en-US" b="1" dirty="0"/>
          </a:p>
          <a:p>
            <a:r>
              <a:rPr lang="en-US" b="1" dirty="0"/>
              <a:t>Why?</a:t>
            </a:r>
            <a:r>
              <a:rPr lang="en-US" dirty="0"/>
              <a:t> Because you compared it to national </a:t>
            </a:r>
            <a:r>
              <a:rPr lang="en-US" i="1" dirty="0"/>
              <a:t>role exit risk</a:t>
            </a:r>
            <a:r>
              <a:rPr lang="en-US" dirty="0"/>
              <a:t>, not same-school persistence.</a:t>
            </a:r>
          </a:p>
          <a:p>
            <a:endParaRPr lang="en-US" dirty="0"/>
          </a:p>
          <a:p>
            <a:r>
              <a:rPr lang="en-US" dirty="0"/>
              <a:t>MDPPA Cohort 1 appears about </a:t>
            </a:r>
            <a:r>
              <a:rPr lang="en-US" b="1" dirty="0"/>
              <a:t>3.5 times more likely</a:t>
            </a:r>
            <a:r>
              <a:rPr lang="en-US" dirty="0"/>
              <a:t> to remain in an admin role after 10 years compared to the national school-level persistence benchmark.”</a:t>
            </a:r>
          </a:p>
          <a:p>
            <a:r>
              <a:rPr lang="en-US" b="1" dirty="0"/>
              <a:t>BUT</a:t>
            </a:r>
            <a:r>
              <a:rPr lang="en-US" dirty="0"/>
              <a:t> this must be caveated heavily because the definitions differ.</a:t>
            </a:r>
          </a:p>
          <a:p>
            <a:r>
              <a:rPr lang="en-US" b="1" dirty="0"/>
              <a:t>The framing you actually used: ~1.8× greater continuity</a:t>
            </a:r>
          </a:p>
          <a:p>
            <a:r>
              <a:rPr lang="en-US" dirty="0"/>
              <a:t>This came from my interpretation comparing </a:t>
            </a:r>
            <a:r>
              <a:rPr lang="en-US" b="1" dirty="0"/>
              <a:t>leave rates</a:t>
            </a:r>
            <a:r>
              <a:rPr lang="en-US" dirty="0"/>
              <a:t>, not persistence rates.</a:t>
            </a:r>
          </a:p>
          <a:p>
            <a:r>
              <a:rPr lang="en-US" dirty="0"/>
              <a:t>Nationally:</a:t>
            </a:r>
          </a:p>
          <a:p>
            <a:r>
              <a:rPr lang="en-US" dirty="0"/>
              <a:t>About </a:t>
            </a:r>
            <a:r>
              <a:rPr lang="en-US" b="1" dirty="0"/>
              <a:t>89% have left</a:t>
            </a:r>
            <a:r>
              <a:rPr lang="en-US" dirty="0"/>
              <a:t> the principalship after 10 years</a:t>
            </a:r>
          </a:p>
          <a:p>
            <a:r>
              <a:rPr lang="en-US" dirty="0"/>
              <a:t>My study showed Cohort 1’s </a:t>
            </a:r>
            <a:r>
              <a:rPr lang="en-US" b="1" dirty="0"/>
              <a:t>retention pattern relative to that leave rate</a:t>
            </a:r>
            <a:r>
              <a:rPr lang="en-US" dirty="0"/>
              <a:t> gave you the </a:t>
            </a:r>
            <a:r>
              <a:rPr lang="en-US" b="1" dirty="0"/>
              <a:t>1.8× continuity framing</a:t>
            </a:r>
            <a:endParaRPr lang="en-US" dirty="0"/>
          </a:p>
          <a:p>
            <a:r>
              <a:rPr lang="en-US" dirty="0"/>
              <a:t>This is the safer, more methodologically conservative number — and the one you used in your dissertation. My study uses a different definition — I examine continued service in </a:t>
            </a:r>
            <a:r>
              <a:rPr lang="en-US" i="1" dirty="0"/>
              <a:t>any</a:t>
            </a:r>
            <a:r>
              <a:rPr lang="en-US" dirty="0"/>
              <a:t> school-based administrative role.</a:t>
            </a:r>
          </a:p>
          <a:p>
            <a:br>
              <a:rPr lang="en-US" dirty="0"/>
            </a:br>
            <a:r>
              <a:rPr lang="en-US" dirty="0"/>
              <a:t>So the national and state definitions don’t align, which is why this is a contextual comparison only.</a:t>
            </a:r>
          </a:p>
          <a:p>
            <a:endParaRPr lang="en-US" dirty="0"/>
          </a:p>
          <a:p>
            <a:r>
              <a:rPr lang="en-US" dirty="0"/>
              <a:t>In that context, Cohort 1 shows 38.8% retention at 10 years in administrative roles.</a:t>
            </a:r>
            <a:br>
              <a:rPr lang="en-US" dirty="0"/>
            </a:br>
            <a:r>
              <a:rPr lang="en-US" dirty="0"/>
              <a:t>That is descriptively higher than the 11% national same-school persistence benchmark,</a:t>
            </a:r>
            <a:br>
              <a:rPr lang="en-US" dirty="0"/>
            </a:br>
            <a:r>
              <a:rPr lang="en-US" dirty="0"/>
              <a:t>but again — because the definitions differ, this does not imply causation or program effect.</a:t>
            </a:r>
          </a:p>
          <a:p>
            <a:endParaRPr lang="en-US" dirty="0"/>
          </a:p>
          <a:p>
            <a:r>
              <a:rPr lang="en-US" dirty="0"/>
              <a:t>The value of the comparison is simply to highlight that sustained continuity in administrative roles remains relatively uncommon nationally.</a:t>
            </a:r>
            <a:br>
              <a:rPr lang="en-US" dirty="0"/>
            </a:br>
            <a:r>
              <a:rPr lang="en-US" dirty="0"/>
              <a:t>And yet a substantial proportion of MDPPA participants — at least in Cohort 1 — continue to appear in school-based administrative roles over a full decade.</a:t>
            </a:r>
            <a:br>
              <a:rPr lang="en-US" dirty="0"/>
            </a:br>
            <a:r>
              <a:rPr lang="en-US" dirty="0"/>
              <a:t>That’s the only point I intend this comparison to illustrate.</a:t>
            </a:r>
          </a:p>
        </p:txBody>
      </p:sp>
      <p:sp>
        <p:nvSpPr>
          <p:cNvPr id="4" name="Slide Number Placeholder 3">
            <a:extLst>
              <a:ext uri="{FF2B5EF4-FFF2-40B4-BE49-F238E27FC236}">
                <a16:creationId xmlns:a16="http://schemas.microsoft.com/office/drawing/2014/main" id="{4CD5533A-3389-4C7D-6213-B86C93640257}"/>
              </a:ext>
            </a:extLst>
          </p:cNvPr>
          <p:cNvSpPr>
            <a:spLocks noGrp="1"/>
          </p:cNvSpPr>
          <p:nvPr>
            <p:ph type="sldNum" sz="quarter" idx="5"/>
          </p:nvPr>
        </p:nvSpPr>
        <p:spPr/>
        <p:txBody>
          <a:bodyPr/>
          <a:lstStyle/>
          <a:p>
            <a:fld id="{2E3DDFAF-7DD9-8E40-9CC4-B7911C011FBD}" type="slidenum">
              <a:rPr lang="en-US" smtClean="0"/>
              <a:t>36</a:t>
            </a:fld>
            <a:endParaRPr lang="en-US"/>
          </a:p>
        </p:txBody>
      </p:sp>
    </p:spTree>
    <p:extLst>
      <p:ext uri="{BB962C8B-B14F-4D97-AF65-F5344CB8AC3E}">
        <p14:creationId xmlns:p14="http://schemas.microsoft.com/office/powerpoint/2010/main" val="34622787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37</a:t>
            </a:fld>
            <a:endParaRPr lang="en-US"/>
          </a:p>
        </p:txBody>
      </p:sp>
    </p:spTree>
    <p:extLst>
      <p:ext uri="{BB962C8B-B14F-4D97-AF65-F5344CB8AC3E}">
        <p14:creationId xmlns:p14="http://schemas.microsoft.com/office/powerpoint/2010/main" val="11535766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60FFD-8881-AE18-28D6-54A29708B6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618FC0-8430-E5C8-3860-B1B41056829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1997ECE-F15E-CFFC-48B4-9715D0628586}"/>
              </a:ext>
            </a:extLst>
          </p:cNvPr>
          <p:cNvSpPr>
            <a:spLocks noGrp="1"/>
          </p:cNvSpPr>
          <p:nvPr>
            <p:ph type="body" idx="1"/>
          </p:nvPr>
        </p:nvSpPr>
        <p:spPr/>
        <p:txBody>
          <a:bodyPr/>
          <a:lstStyle/>
          <a:p>
            <a:r>
              <a:rPr lang="en-US" b="1" dirty="0"/>
              <a:t>Before I discuss the implications of my findings, it’s important to recall what we already know from the literature.</a:t>
            </a:r>
            <a:br>
              <a:rPr lang="en-US" b="1" dirty="0"/>
            </a:br>
            <a:r>
              <a:rPr lang="en-US" b="1" dirty="0"/>
              <a:t>Across decades of research, principals matter — significantly.</a:t>
            </a:r>
            <a:br>
              <a:rPr lang="en-US" b="1" dirty="0"/>
            </a:br>
            <a:r>
              <a:rPr lang="en-US" b="1" dirty="0"/>
              <a:t>Leadership is consistently identified as the second-most influential in-school factor affecting student outcomes, right behind classroom instruction (Levin et al., 2020; Grissom et al., 2021).”</a:t>
            </a:r>
            <a:endParaRPr lang="en-US" dirty="0"/>
          </a:p>
          <a:p>
            <a:br>
              <a:rPr lang="en-US" dirty="0"/>
            </a:br>
            <a:endParaRPr lang="en-US" dirty="0"/>
          </a:p>
          <a:p>
            <a:r>
              <a:rPr lang="en-US" b="1" dirty="0"/>
              <a:t>Principals influence everything from teacher effectiveness and retention, to school climate, to the implementation of high-quality instruction.</a:t>
            </a:r>
            <a:br>
              <a:rPr lang="en-US" b="1" dirty="0"/>
            </a:br>
            <a:r>
              <a:rPr lang="en-US" b="1" dirty="0"/>
              <a:t>Effective principals lift achievement, build strong cultures, and stabilize improvement efforts over time.</a:t>
            </a:r>
            <a:endParaRPr lang="en-US" dirty="0"/>
          </a:p>
          <a:p>
            <a:br>
              <a:rPr lang="en-US" dirty="0"/>
            </a:br>
            <a:endParaRPr lang="en-US" dirty="0"/>
          </a:p>
          <a:p>
            <a:r>
              <a:rPr lang="en-US" b="1" dirty="0"/>
              <a:t>But the literature is also clear that principals need time to have impact.</a:t>
            </a:r>
            <a:br>
              <a:rPr lang="en-US" b="1" dirty="0"/>
            </a:br>
            <a:r>
              <a:rPr lang="en-US" b="1" dirty="0"/>
              <a:t>Sustained, multi-year leadership is strongly associated with stronger outcomes, deeper culture shifts, and more durable school improvement (Branch, Hanushek &amp; Rivkin, 2012; Seashore Louis et al., 2021).</a:t>
            </a:r>
            <a:endParaRPr lang="en-US" dirty="0"/>
          </a:p>
          <a:p>
            <a:br>
              <a:rPr lang="en-US" dirty="0"/>
            </a:br>
            <a:endParaRPr lang="en-US" dirty="0"/>
          </a:p>
          <a:p>
            <a:endParaRPr lang="en-US" dirty="0"/>
          </a:p>
          <a:p>
            <a:r>
              <a:rPr lang="en-US" b="1" dirty="0"/>
              <a:t>Despite the importance of steady leadership, turnover is high.</a:t>
            </a:r>
            <a:br>
              <a:rPr lang="en-US" b="1" dirty="0"/>
            </a:br>
            <a:r>
              <a:rPr lang="en-US" b="1" dirty="0"/>
              <a:t>Nationally, about one in four principals leave their school each year, and roughly half are gone within three to five years.</a:t>
            </a:r>
            <a:br>
              <a:rPr lang="en-US" b="1" dirty="0"/>
            </a:br>
            <a:r>
              <a:rPr lang="en-US" b="1" dirty="0"/>
              <a:t>This churn destabilizes schools, disrupts initiatives, and places strain on teachers and students, especially in high-need contexts.</a:t>
            </a:r>
            <a:endParaRPr lang="en-US" dirty="0"/>
          </a:p>
          <a:p>
            <a:br>
              <a:rPr lang="en-US" dirty="0"/>
            </a:br>
            <a:endParaRPr lang="en-US" dirty="0"/>
          </a:p>
          <a:p>
            <a:r>
              <a:rPr lang="en-US" b="1" dirty="0"/>
              <a:t>The research also tells us that principals consistently report needing job-embedded, ongoing support — not one-time preparation — in order to stay in the role and thrive in it (Wallace Foundation).</a:t>
            </a:r>
            <a:endParaRPr lang="en-US" dirty="0"/>
          </a:p>
          <a:p>
            <a:br>
              <a:rPr lang="en-US" dirty="0"/>
            </a:br>
            <a:endParaRPr lang="en-US" dirty="0"/>
          </a:p>
          <a:p>
            <a:r>
              <a:rPr lang="en-US" b="1" dirty="0"/>
              <a:t>So the broader context is this:</a:t>
            </a:r>
            <a:br>
              <a:rPr lang="en-US" b="1" dirty="0"/>
            </a:br>
            <a:r>
              <a:rPr lang="en-US" b="1" dirty="0"/>
              <a:t>Principals matter.</a:t>
            </a:r>
            <a:br>
              <a:rPr lang="en-US" b="1" dirty="0"/>
            </a:br>
            <a:r>
              <a:rPr lang="en-US" b="1" dirty="0"/>
              <a:t>Their impact grows over time.</a:t>
            </a:r>
            <a:br>
              <a:rPr lang="en-US" b="1" dirty="0"/>
            </a:br>
            <a:r>
              <a:rPr lang="en-US" b="1" dirty="0"/>
              <a:t>But we are losing them too fast — and it harms school stability and student outcomes.</a:t>
            </a:r>
            <a:endParaRPr lang="en-US" dirty="0"/>
          </a:p>
          <a:p>
            <a:br>
              <a:rPr lang="en-US" dirty="0"/>
            </a:br>
            <a:endParaRPr lang="en-US" dirty="0"/>
          </a:p>
          <a:p>
            <a:r>
              <a:rPr lang="en-US" b="1" dirty="0"/>
              <a:t>It’s against this backdrop that the implications of my study become meaningful.</a:t>
            </a:r>
            <a:br>
              <a:rPr lang="en-US" b="1" dirty="0"/>
            </a:br>
            <a:r>
              <a:rPr lang="en-US" b="1" dirty="0"/>
              <a:t>The descriptive continuity we observed among MDPPA participants — especially at the 10-year mark — takes on greater significance in a field marked by high mobility, burnout, and a weakening leadership pipeline.</a:t>
            </a:r>
          </a:p>
          <a:p>
            <a:endParaRPr lang="en-US" b="1" dirty="0"/>
          </a:p>
          <a:p>
            <a:endParaRPr lang="en-US" b="1" dirty="0"/>
          </a:p>
          <a:p>
            <a:r>
              <a:rPr lang="en-US" b="1" dirty="0"/>
              <a:t>When we interpret the results holistically, the first implication is that long-term administrative-role continuity </a:t>
            </a:r>
            <a:r>
              <a:rPr lang="en-US" b="1" i="1" dirty="0"/>
              <a:t>is possible</a:t>
            </a:r>
            <a:r>
              <a:rPr lang="en-US" b="1" dirty="0"/>
              <a:t>.</a:t>
            </a:r>
            <a:br>
              <a:rPr lang="en-US" b="1" dirty="0"/>
            </a:br>
            <a:r>
              <a:rPr lang="en-US" b="1" dirty="0"/>
              <a:t>Cohort 1’s 38.8% retention at 10 years is descriptively higher than the 11% national same-school persistence benchmark.</a:t>
            </a:r>
            <a:br>
              <a:rPr lang="en-US" b="1" dirty="0"/>
            </a:br>
            <a:r>
              <a:rPr lang="en-US" b="1" dirty="0"/>
              <a:t>Although the definitions differ, this context matters, because it shows leadership continuity emerging in a landscape where it is typically rare.</a:t>
            </a:r>
            <a:endParaRPr lang="en-US" dirty="0"/>
          </a:p>
          <a:p>
            <a:br>
              <a:rPr lang="en-US" dirty="0"/>
            </a:br>
            <a:endParaRPr lang="en-US" dirty="0"/>
          </a:p>
          <a:p>
            <a:r>
              <a:rPr lang="en-US" b="1" dirty="0"/>
              <a:t>The second implication is about why this matters.</a:t>
            </a:r>
            <a:br>
              <a:rPr lang="en-US" b="1" dirty="0"/>
            </a:br>
            <a:r>
              <a:rPr lang="en-US" b="1" dirty="0"/>
              <a:t>Research consistently shows principal impact compounds over time, particularly between years 4 and 7.</a:t>
            </a:r>
            <a:br>
              <a:rPr lang="en-US" b="1" dirty="0"/>
            </a:br>
            <a:r>
              <a:rPr lang="en-US" b="1" dirty="0"/>
              <a:t>The descriptive continuity in early cohorts aligns with that literature — leadership stability is associated with more durable school improvement, better implementation, and higher teacher retention.</a:t>
            </a:r>
            <a:endParaRPr lang="en-US" dirty="0"/>
          </a:p>
          <a:p>
            <a:br>
              <a:rPr lang="en-US" dirty="0"/>
            </a:br>
            <a:endParaRPr lang="en-US" dirty="0"/>
          </a:p>
          <a:p>
            <a:r>
              <a:rPr lang="en-US" b="1" dirty="0"/>
              <a:t>We also see that retention patterns appear shaped by the opportunity structure of districts.</a:t>
            </a:r>
            <a:br>
              <a:rPr lang="en-US" b="1" dirty="0"/>
            </a:br>
            <a:r>
              <a:rPr lang="en-US" b="1" dirty="0"/>
              <a:t>Larger LEAs may provide more roles and pathways, which could support longer administrative trajectories.</a:t>
            </a:r>
            <a:br>
              <a:rPr lang="en-US" b="1" dirty="0"/>
            </a:br>
            <a:r>
              <a:rPr lang="en-US" b="1" dirty="0"/>
              <a:t>Region itself does not appear to be a meaningful differentiator.</a:t>
            </a:r>
            <a:endParaRPr lang="en-US" dirty="0"/>
          </a:p>
          <a:p>
            <a:br>
              <a:rPr lang="en-US" dirty="0"/>
            </a:br>
            <a:endParaRPr lang="en-US" dirty="0"/>
          </a:p>
          <a:p>
            <a:r>
              <a:rPr lang="en-US" b="1" dirty="0"/>
              <a:t>Another implication is about support.</a:t>
            </a:r>
            <a:br>
              <a:rPr lang="en-US" b="1" dirty="0"/>
            </a:br>
            <a:r>
              <a:rPr lang="en-US" b="1" dirty="0"/>
              <a:t>The descriptive retention patterns reinforce what the broader literature tells us: principals need ongoing, job-embedded, non-evaluative coaching and professional learning.</a:t>
            </a:r>
            <a:br>
              <a:rPr lang="en-US" b="1" dirty="0"/>
            </a:br>
            <a:r>
              <a:rPr lang="en-US" b="1" dirty="0"/>
              <a:t>Programs like MDPPA provide a cohort, a network, and reflective spaces that principals elsewhere identify as essential to staying in the role.</a:t>
            </a:r>
            <a:endParaRPr lang="en-US" dirty="0"/>
          </a:p>
          <a:p>
            <a:br>
              <a:rPr lang="en-US" dirty="0"/>
            </a:br>
            <a:endParaRPr lang="en-US" dirty="0"/>
          </a:p>
          <a:p>
            <a:r>
              <a:rPr lang="en-US" b="1" dirty="0"/>
              <a:t>Finally, in a national context marked by burnout, mobility, and a shrinking leadership pipeline, even descriptive evidence of longer continuity among participants suggests a direction worth exploring — not causally, but strategically.</a:t>
            </a:r>
            <a:br>
              <a:rPr lang="en-US" b="1" dirty="0"/>
            </a:br>
            <a:r>
              <a:rPr lang="en-US" b="1" dirty="0"/>
              <a:t>The implication is that leadership development should not end at certification; it must continue throughout the career to sustain the people who carry the work.</a:t>
            </a:r>
            <a:endParaRPr lang="en-US" dirty="0"/>
          </a:p>
          <a:p>
            <a:pPr marL="285750" lvl="0" indent="-285750" eaLnBrk="0" fontAlgn="base" hangingPunct="0">
              <a:spcBef>
                <a:spcPct val="0"/>
              </a:spcBef>
              <a:spcAft>
                <a:spcPct val="0"/>
              </a:spcAft>
              <a:buFont typeface="Arial" panose="020B0604020202020204" pitchFamily="34" charset="0"/>
              <a:buChar char="•"/>
            </a:pPr>
            <a:r>
              <a:rPr lang="en-US" altLang="en-US" sz="2000" b="1" kern="1200" dirty="0">
                <a:solidFill>
                  <a:schemeClr val="accent1"/>
                </a:solidFill>
                <a:latin typeface="+mn-lt"/>
                <a:ea typeface="+mn-ea"/>
                <a:cs typeface="+mn-cs"/>
              </a:rPr>
              <a:t>Long-term administrative-role continuity is possible.</a:t>
            </a:r>
            <a:br>
              <a:rPr lang="en-US" altLang="en-US" sz="2000" kern="1200" dirty="0">
                <a:solidFill>
                  <a:schemeClr val="accent1"/>
                </a:solidFill>
                <a:latin typeface="+mn-lt"/>
                <a:ea typeface="+mn-ea"/>
                <a:cs typeface="+mn-cs"/>
              </a:rPr>
            </a:br>
            <a:r>
              <a:rPr lang="en-US" altLang="en-US" sz="2000" kern="1200" dirty="0">
                <a:solidFill>
                  <a:schemeClr val="accent1"/>
                </a:solidFill>
                <a:latin typeface="+mn-lt"/>
                <a:ea typeface="+mn-ea"/>
                <a:cs typeface="+mn-cs"/>
              </a:rPr>
              <a:t>Cohort 1’s </a:t>
            </a:r>
            <a:r>
              <a:rPr lang="en-US" altLang="en-US" sz="2000" b="1" kern="1200" dirty="0">
                <a:solidFill>
                  <a:schemeClr val="accent1"/>
                </a:solidFill>
                <a:latin typeface="+mn-lt"/>
                <a:ea typeface="+mn-ea"/>
                <a:cs typeface="+mn-cs"/>
              </a:rPr>
              <a:t>38.8% 10-year retention</a:t>
            </a:r>
            <a:r>
              <a:rPr lang="en-US" altLang="en-US" sz="2000" kern="1200" dirty="0">
                <a:solidFill>
                  <a:schemeClr val="accent1"/>
                </a:solidFill>
                <a:latin typeface="+mn-lt"/>
                <a:ea typeface="+mn-ea"/>
                <a:cs typeface="+mn-cs"/>
              </a:rPr>
              <a:t> stands out in a field where national 10-year school-level persistence is ~</a:t>
            </a:r>
            <a:r>
              <a:rPr lang="en-US" altLang="en-US" sz="2000" b="1" kern="1200" dirty="0">
                <a:solidFill>
                  <a:schemeClr val="accent1"/>
                </a:solidFill>
                <a:latin typeface="+mn-lt"/>
                <a:ea typeface="+mn-ea"/>
                <a:cs typeface="+mn-cs"/>
              </a:rPr>
              <a:t>11%</a:t>
            </a:r>
            <a:r>
              <a:rPr lang="en-US" altLang="en-US" sz="2000" kern="1200" dirty="0">
                <a:solidFill>
                  <a:schemeClr val="accent1"/>
                </a:solidFill>
                <a:latin typeface="+mn-lt"/>
                <a:ea typeface="+mn-ea"/>
                <a:cs typeface="+mn-cs"/>
              </a:rPr>
              <a:t>. While not a direct comparison, it signals a relatively strong retention rate among program completers.</a:t>
            </a:r>
          </a:p>
          <a:p>
            <a:pPr marL="285750" lvl="0" indent="-285750" eaLnBrk="0" fontAlgn="base" hangingPunct="0">
              <a:spcBef>
                <a:spcPct val="0"/>
              </a:spcBef>
              <a:spcAft>
                <a:spcPct val="0"/>
              </a:spcAft>
              <a:buFont typeface="Arial" panose="020B0604020202020204" pitchFamily="34" charset="0"/>
              <a:buChar char="•"/>
            </a:pPr>
            <a:endParaRPr lang="en-US" altLang="en-US" sz="1000" b="1" kern="1200" dirty="0">
              <a:solidFill>
                <a:schemeClr val="tx1"/>
              </a:solidFill>
              <a:latin typeface="+mn-lt"/>
              <a:ea typeface="+mn-ea"/>
              <a:cs typeface="+mn-cs"/>
            </a:endParaRPr>
          </a:p>
          <a:p>
            <a:pPr marL="285750" lvl="0" indent="-285750" eaLnBrk="0" fontAlgn="base" hangingPunct="0">
              <a:spcBef>
                <a:spcPct val="0"/>
              </a:spcBef>
              <a:spcAft>
                <a:spcPct val="0"/>
              </a:spcAft>
              <a:buFont typeface="Arial" panose="020B0604020202020204" pitchFamily="34" charset="0"/>
              <a:buChar char="•"/>
            </a:pPr>
            <a:r>
              <a:rPr lang="en-US" altLang="en-US" sz="2000" b="1" kern="1200" dirty="0">
                <a:solidFill>
                  <a:srgbClr val="06A3AE"/>
                </a:solidFill>
                <a:latin typeface="+mn-lt"/>
                <a:ea typeface="+mn-ea"/>
                <a:cs typeface="+mn-cs"/>
              </a:rPr>
              <a:t>Leadership stability matters for school improvement.</a:t>
            </a:r>
            <a:br>
              <a:rPr lang="en-US" altLang="en-US" sz="2000" kern="1200" dirty="0">
                <a:solidFill>
                  <a:srgbClr val="06A3AE"/>
                </a:solidFill>
                <a:latin typeface="+mn-lt"/>
                <a:ea typeface="+mn-ea"/>
                <a:cs typeface="+mn-cs"/>
              </a:rPr>
            </a:br>
            <a:r>
              <a:rPr lang="en-US" altLang="en-US" sz="2000" kern="1200" dirty="0">
                <a:solidFill>
                  <a:srgbClr val="06A3AE"/>
                </a:solidFill>
                <a:latin typeface="+mn-lt"/>
                <a:ea typeface="+mn-ea"/>
                <a:cs typeface="+mn-cs"/>
              </a:rPr>
              <a:t>The findings align with research showing </a:t>
            </a:r>
            <a:r>
              <a:rPr lang="en-US" altLang="en-US" sz="2000" b="1" kern="1200" dirty="0">
                <a:solidFill>
                  <a:srgbClr val="06A3AE"/>
                </a:solidFill>
                <a:latin typeface="+mn-lt"/>
                <a:ea typeface="+mn-ea"/>
                <a:cs typeface="+mn-cs"/>
              </a:rPr>
              <a:t>4–7 years</a:t>
            </a:r>
            <a:r>
              <a:rPr lang="en-US" altLang="en-US" sz="2000" kern="1200" dirty="0">
                <a:solidFill>
                  <a:srgbClr val="06A3AE"/>
                </a:solidFill>
                <a:latin typeface="+mn-lt"/>
                <a:ea typeface="+mn-ea"/>
                <a:cs typeface="+mn-cs"/>
              </a:rPr>
              <a:t> of steady leadership correlates with durable gains (Branch et al., 2012).</a:t>
            </a:r>
          </a:p>
          <a:p>
            <a:pPr marL="285750" lvl="0" indent="-285750" eaLnBrk="0" fontAlgn="base" hangingPunct="0">
              <a:spcBef>
                <a:spcPct val="0"/>
              </a:spcBef>
              <a:spcAft>
                <a:spcPct val="0"/>
              </a:spcAft>
              <a:buFont typeface="Arial" panose="020B0604020202020204" pitchFamily="34" charset="0"/>
              <a:buChar char="•"/>
            </a:pPr>
            <a:endParaRPr lang="en-US" altLang="en-US" sz="1000" b="1" kern="1200" dirty="0">
              <a:solidFill>
                <a:schemeClr val="tx1"/>
              </a:solidFill>
              <a:latin typeface="+mn-lt"/>
              <a:ea typeface="+mn-ea"/>
              <a:cs typeface="+mn-cs"/>
            </a:endParaRPr>
          </a:p>
          <a:p>
            <a:pPr marL="285750" lvl="0" indent="-285750" eaLnBrk="0" fontAlgn="base" hangingPunct="0">
              <a:spcBef>
                <a:spcPct val="0"/>
              </a:spcBef>
              <a:spcAft>
                <a:spcPct val="0"/>
              </a:spcAft>
              <a:buFont typeface="Arial" panose="020B0604020202020204" pitchFamily="34" charset="0"/>
              <a:buChar char="•"/>
            </a:pPr>
            <a:r>
              <a:rPr lang="en-US" altLang="en-US" sz="2000" b="1" dirty="0">
                <a:solidFill>
                  <a:schemeClr val="accent1"/>
                </a:solidFill>
              </a:rPr>
              <a:t>Given national burnout and pipeline shortages</a:t>
            </a:r>
            <a:r>
              <a:rPr lang="en-US" altLang="en-US" sz="2000" dirty="0">
                <a:solidFill>
                  <a:schemeClr val="accent1"/>
                </a:solidFill>
              </a:rPr>
              <a:t>, even descriptive evidence of longer continuity signals a need to deepen, scale, and sustain leadership support systems.</a:t>
            </a:r>
          </a:p>
          <a:p>
            <a:pPr marL="742950" lvl="1" indent="-285750">
              <a:buFont typeface="Arial" panose="020B0604020202020204" pitchFamily="34" charset="0"/>
              <a:buChar char="•"/>
            </a:pPr>
            <a:r>
              <a:rPr lang="en-US" sz="2000" dirty="0">
                <a:solidFill>
                  <a:schemeClr val="accent1"/>
                </a:solidFill>
              </a:rPr>
              <a:t>Within a national landscape of burnout, turnover, and pipeline strain, MDPPA’s </a:t>
            </a:r>
            <a:r>
              <a:rPr lang="en-US" sz="2000" b="1" dirty="0">
                <a:solidFill>
                  <a:schemeClr val="accent1"/>
                </a:solidFill>
              </a:rPr>
              <a:t>long-term retention—especially at 10 years—appears promising</a:t>
            </a:r>
            <a:endParaRPr lang="en-US" sz="2000" dirty="0">
              <a:solidFill>
                <a:schemeClr val="accent1"/>
              </a:solidFill>
            </a:endParaRPr>
          </a:p>
          <a:p>
            <a:pPr marL="742950" lvl="1" indent="-285750">
              <a:buFont typeface="Arial" panose="020B0604020202020204" pitchFamily="34" charset="0"/>
              <a:buChar char="•"/>
            </a:pPr>
            <a:r>
              <a:rPr lang="en-US" sz="2000" dirty="0">
                <a:solidFill>
                  <a:schemeClr val="accent1"/>
                </a:solidFill>
              </a:rPr>
              <a:t>Findings point toward the value of </a:t>
            </a:r>
            <a:r>
              <a:rPr lang="en-US" sz="2000" b="1" dirty="0">
                <a:solidFill>
                  <a:schemeClr val="accent1"/>
                </a:solidFill>
              </a:rPr>
              <a:t>job-embedded, non-evaluative mentoring</a:t>
            </a:r>
            <a:r>
              <a:rPr lang="en-US" sz="2000" dirty="0">
                <a:solidFill>
                  <a:schemeClr val="accent1"/>
                </a:solidFill>
              </a:rPr>
              <a:t> and ongoing professional learning as potential supports for leadership continuity</a:t>
            </a:r>
          </a:p>
          <a:p>
            <a:pPr lvl="0" eaLnBrk="0" fontAlgn="base" hangingPunct="0">
              <a:spcBef>
                <a:spcPct val="0"/>
              </a:spcBef>
              <a:spcAft>
                <a:spcPct val="0"/>
              </a:spcAft>
            </a:pPr>
            <a:endParaRPr lang="en-US" altLang="en-US" sz="1000" b="1" kern="1200" dirty="0">
              <a:solidFill>
                <a:schemeClr val="tx1"/>
              </a:solidFill>
              <a:latin typeface="+mn-lt"/>
              <a:ea typeface="+mn-ea"/>
              <a:cs typeface="+mn-cs"/>
            </a:endParaRPr>
          </a:p>
          <a:p>
            <a:pPr marL="285750" lvl="0" indent="-285750" eaLnBrk="0" fontAlgn="base" hangingPunct="0">
              <a:spcBef>
                <a:spcPct val="0"/>
              </a:spcBef>
              <a:spcAft>
                <a:spcPct val="0"/>
              </a:spcAft>
              <a:buFont typeface="Arial" panose="020B0604020202020204" pitchFamily="34" charset="0"/>
              <a:buChar char="•"/>
            </a:pPr>
            <a:r>
              <a:rPr lang="en-US" altLang="en-US" sz="2000" b="1" kern="1200" dirty="0">
                <a:solidFill>
                  <a:srgbClr val="06A3AE"/>
                </a:solidFill>
                <a:latin typeface="+mn-lt"/>
                <a:ea typeface="+mn-ea"/>
                <a:cs typeface="+mn-cs"/>
              </a:rPr>
              <a:t>The descriptive patterns reinforce the need for ongoing support.</a:t>
            </a:r>
            <a:br>
              <a:rPr lang="en-US" altLang="en-US" sz="2000" kern="1200" dirty="0">
                <a:solidFill>
                  <a:srgbClr val="06A3AE"/>
                </a:solidFill>
                <a:latin typeface="+mn-lt"/>
                <a:ea typeface="+mn-ea"/>
                <a:cs typeface="+mn-cs"/>
              </a:rPr>
            </a:br>
            <a:r>
              <a:rPr lang="en-US" altLang="en-US" sz="2000" kern="1200" dirty="0">
                <a:solidFill>
                  <a:srgbClr val="06A3AE"/>
                </a:solidFill>
                <a:latin typeface="+mn-lt"/>
                <a:ea typeface="+mn-ea"/>
                <a:cs typeface="+mn-cs"/>
              </a:rPr>
              <a:t>National research shows principals stay longer when they receive </a:t>
            </a:r>
            <a:r>
              <a:rPr lang="en-US" altLang="en-US" sz="2000" b="1" kern="1200" dirty="0">
                <a:solidFill>
                  <a:srgbClr val="06A3AE"/>
                </a:solidFill>
                <a:latin typeface="+mn-lt"/>
                <a:ea typeface="+mn-ea"/>
                <a:cs typeface="+mn-cs"/>
              </a:rPr>
              <a:t>job-embedded, non-evaluative coaching and professional learning</a:t>
            </a:r>
            <a:r>
              <a:rPr lang="en-US" altLang="en-US" sz="2000" kern="1200" dirty="0">
                <a:solidFill>
                  <a:srgbClr val="06A3AE"/>
                </a:solidFill>
                <a:latin typeface="+mn-lt"/>
                <a:ea typeface="+mn-ea"/>
                <a:cs typeface="+mn-cs"/>
              </a:rPr>
              <a:t>.</a:t>
            </a:r>
          </a:p>
          <a:p>
            <a:pPr marL="285750" lvl="0" indent="-285750" eaLnBrk="0" fontAlgn="base" hangingPunct="0">
              <a:spcBef>
                <a:spcPct val="0"/>
              </a:spcBef>
              <a:spcAft>
                <a:spcPct val="0"/>
              </a:spcAft>
              <a:buFont typeface="Arial" panose="020B0604020202020204" pitchFamily="34" charset="0"/>
              <a:buChar char="•"/>
            </a:pPr>
            <a:endParaRPr lang="en-US" altLang="en-US" sz="1200" b="1" kern="1200" dirty="0">
              <a:solidFill>
                <a:schemeClr val="tx1"/>
              </a:solidFill>
              <a:latin typeface="+mn-lt"/>
              <a:ea typeface="+mn-ea"/>
              <a:cs typeface="+mn-cs"/>
            </a:endParaRPr>
          </a:p>
          <a:p>
            <a:pPr marL="285750" indent="-285750">
              <a:buFont typeface="Arial" panose="020B0604020202020204" pitchFamily="34" charset="0"/>
              <a:buChar char="•"/>
            </a:pPr>
            <a:endParaRPr lang="en-US" dirty="0"/>
          </a:p>
          <a:p>
            <a:endParaRPr lang="en-US" dirty="0"/>
          </a:p>
        </p:txBody>
      </p:sp>
      <p:sp>
        <p:nvSpPr>
          <p:cNvPr id="4" name="Slide Number Placeholder 3">
            <a:extLst>
              <a:ext uri="{FF2B5EF4-FFF2-40B4-BE49-F238E27FC236}">
                <a16:creationId xmlns:a16="http://schemas.microsoft.com/office/drawing/2014/main" id="{F591F7A1-F57B-4B3D-4BAC-EAF52DB37E2A}"/>
              </a:ext>
            </a:extLst>
          </p:cNvPr>
          <p:cNvSpPr>
            <a:spLocks noGrp="1"/>
          </p:cNvSpPr>
          <p:nvPr>
            <p:ph type="sldNum" sz="quarter" idx="5"/>
          </p:nvPr>
        </p:nvSpPr>
        <p:spPr/>
        <p:txBody>
          <a:bodyPr/>
          <a:lstStyle/>
          <a:p>
            <a:fld id="{2E3DDFAF-7DD9-8E40-9CC4-B7911C011FBD}" type="slidenum">
              <a:rPr lang="en-US" smtClean="0"/>
              <a:t>38</a:t>
            </a:fld>
            <a:endParaRPr lang="en-US"/>
          </a:p>
        </p:txBody>
      </p:sp>
    </p:spTree>
    <p:extLst>
      <p:ext uri="{BB962C8B-B14F-4D97-AF65-F5344CB8AC3E}">
        <p14:creationId xmlns:p14="http://schemas.microsoft.com/office/powerpoint/2010/main" val="2185333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39</a:t>
            </a:fld>
            <a:endParaRPr lang="en-US"/>
          </a:p>
        </p:txBody>
      </p:sp>
    </p:spTree>
    <p:extLst>
      <p:ext uri="{BB962C8B-B14F-4D97-AF65-F5344CB8AC3E}">
        <p14:creationId xmlns:p14="http://schemas.microsoft.com/office/powerpoint/2010/main" val="3527085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4</a:t>
            </a:fld>
            <a:endParaRPr lang="en-US"/>
          </a:p>
        </p:txBody>
      </p:sp>
    </p:spTree>
    <p:extLst>
      <p:ext uri="{BB962C8B-B14F-4D97-AF65-F5344CB8AC3E}">
        <p14:creationId xmlns:p14="http://schemas.microsoft.com/office/powerpoint/2010/main" val="20581527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BA5F1-E7B5-9B11-8C5C-BE14EEF1C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9CF2DC-A985-9FC3-B1F1-28CE73B8050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1F548FA-3C9C-09CB-FDBA-9A8F0D59A3C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2C129D1-8778-D499-BDD0-CB4EF00796D6}"/>
              </a:ext>
            </a:extLst>
          </p:cNvPr>
          <p:cNvSpPr>
            <a:spLocks noGrp="1"/>
          </p:cNvSpPr>
          <p:nvPr>
            <p:ph type="sldNum" sz="quarter" idx="5"/>
          </p:nvPr>
        </p:nvSpPr>
        <p:spPr/>
        <p:txBody>
          <a:bodyPr/>
          <a:lstStyle/>
          <a:p>
            <a:fld id="{2E3DDFAF-7DD9-8E40-9CC4-B7911C011FBD}" type="slidenum">
              <a:rPr lang="en-US" smtClean="0"/>
              <a:t>40</a:t>
            </a:fld>
            <a:endParaRPr lang="en-US"/>
          </a:p>
        </p:txBody>
      </p:sp>
    </p:spTree>
    <p:extLst>
      <p:ext uri="{BB962C8B-B14F-4D97-AF65-F5344CB8AC3E}">
        <p14:creationId xmlns:p14="http://schemas.microsoft.com/office/powerpoint/2010/main" val="18452349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75D61-7DAC-6982-629F-63403EBBC1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BAB26-4080-65CC-65F1-56CDBF170F0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6D1E489-F2AA-4D67-8EAC-C10A53D4CCC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1EDCEC2-7E5D-62FE-DE2C-07F0B2D06194}"/>
              </a:ext>
            </a:extLst>
          </p:cNvPr>
          <p:cNvSpPr>
            <a:spLocks noGrp="1"/>
          </p:cNvSpPr>
          <p:nvPr>
            <p:ph type="sldNum" sz="quarter" idx="5"/>
          </p:nvPr>
        </p:nvSpPr>
        <p:spPr/>
        <p:txBody>
          <a:bodyPr/>
          <a:lstStyle/>
          <a:p>
            <a:fld id="{2E3DDFAF-7DD9-8E40-9CC4-B7911C011FBD}" type="slidenum">
              <a:rPr lang="en-US" smtClean="0"/>
              <a:t>41</a:t>
            </a:fld>
            <a:endParaRPr lang="en-US"/>
          </a:p>
        </p:txBody>
      </p:sp>
    </p:spTree>
    <p:extLst>
      <p:ext uri="{BB962C8B-B14F-4D97-AF65-F5344CB8AC3E}">
        <p14:creationId xmlns:p14="http://schemas.microsoft.com/office/powerpoint/2010/main" val="1881782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B3C7D-392A-3931-9070-1C62A030A8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214770-65DF-0E3F-6D62-34479629592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EB62144-5F49-1143-F4E2-4C4DBE6294C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D13585C-A57A-7CD4-2CC7-DFF85D9167A1}"/>
              </a:ext>
            </a:extLst>
          </p:cNvPr>
          <p:cNvSpPr>
            <a:spLocks noGrp="1"/>
          </p:cNvSpPr>
          <p:nvPr>
            <p:ph type="sldNum" sz="quarter" idx="5"/>
          </p:nvPr>
        </p:nvSpPr>
        <p:spPr/>
        <p:txBody>
          <a:bodyPr/>
          <a:lstStyle/>
          <a:p>
            <a:fld id="{2E3DDFAF-7DD9-8E40-9CC4-B7911C011FBD}" type="slidenum">
              <a:rPr lang="en-US" smtClean="0"/>
              <a:t>42</a:t>
            </a:fld>
            <a:endParaRPr lang="en-US"/>
          </a:p>
        </p:txBody>
      </p:sp>
    </p:spTree>
    <p:extLst>
      <p:ext uri="{BB962C8B-B14F-4D97-AF65-F5344CB8AC3E}">
        <p14:creationId xmlns:p14="http://schemas.microsoft.com/office/powerpoint/2010/main" val="61746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A5483-3C4A-FE16-A844-67879CC778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F962B-C77C-1DE0-4A92-BF1A5FC8340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208A3D4-83AF-EB74-5E42-371DA26FA4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54DE924-AB1B-D896-3EF0-422448F93AAE}"/>
              </a:ext>
            </a:extLst>
          </p:cNvPr>
          <p:cNvSpPr>
            <a:spLocks noGrp="1"/>
          </p:cNvSpPr>
          <p:nvPr>
            <p:ph type="sldNum" sz="quarter" idx="5"/>
          </p:nvPr>
        </p:nvSpPr>
        <p:spPr/>
        <p:txBody>
          <a:bodyPr/>
          <a:lstStyle/>
          <a:p>
            <a:fld id="{2E3DDFAF-7DD9-8E40-9CC4-B7911C011FBD}" type="slidenum">
              <a:rPr lang="en-US" smtClean="0"/>
              <a:t>43</a:t>
            </a:fld>
            <a:endParaRPr lang="en-US"/>
          </a:p>
        </p:txBody>
      </p:sp>
    </p:spTree>
    <p:extLst>
      <p:ext uri="{BB962C8B-B14F-4D97-AF65-F5344CB8AC3E}">
        <p14:creationId xmlns:p14="http://schemas.microsoft.com/office/powerpoint/2010/main" val="27425310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Because this was a longitudinal descriptive study, the results point toward several meaningful next steps for future research.</a:t>
            </a:r>
            <a:br>
              <a:rPr lang="en-US" b="1" dirty="0"/>
            </a:br>
            <a:r>
              <a:rPr lang="en-US" b="1" dirty="0"/>
              <a:t>First, a direct comparison with a matched group of non-participants would be valuable. My study looked only at participants, so we don’t yet know how their retention patterns compare to Maryland assistant principals who did not complete MDPPA. A matched comparison group, using something like propensity scores, would create a much stronger basis for interpretation.”</a:t>
            </a:r>
            <a:endParaRPr lang="en-US" dirty="0"/>
          </a:p>
          <a:p>
            <a:br>
              <a:rPr lang="en-US" dirty="0"/>
            </a:br>
            <a:endParaRPr lang="en-US" dirty="0"/>
          </a:p>
          <a:p>
            <a:r>
              <a:rPr lang="en-US" b="1" dirty="0"/>
              <a:t>“Another important next step is to examine principal effectiveness indicators — not just retention. Retention tells us who remained, but it doesn’t tell us anything about how leadership continuity aligns with indicators like teaching stability, climate, or student learning trends. That connection would help build a broader understanding of principal impact.”</a:t>
            </a:r>
            <a:endParaRPr lang="en-US" dirty="0"/>
          </a:p>
          <a:p>
            <a:br>
              <a:rPr lang="en-US" dirty="0"/>
            </a:br>
            <a:endParaRPr lang="en-US" dirty="0"/>
          </a:p>
          <a:p>
            <a:r>
              <a:rPr lang="en-US" b="1" dirty="0"/>
              <a:t>“Additionally, the field would benefit from survival or hazard modeling. My study documented whether participants appeared in staffing files at fixed intervals, but more advanced modeling could identify </a:t>
            </a:r>
            <a:r>
              <a:rPr lang="en-US" b="1" i="1" dirty="0"/>
              <a:t>when</a:t>
            </a:r>
            <a:r>
              <a:rPr lang="en-US" b="1" dirty="0"/>
              <a:t> exits tend to occur and what factors predict persistence.”</a:t>
            </a:r>
            <a:endParaRPr lang="en-US" dirty="0"/>
          </a:p>
          <a:p>
            <a:br>
              <a:rPr lang="en-US" dirty="0"/>
            </a:br>
            <a:endParaRPr lang="en-US" dirty="0"/>
          </a:p>
          <a:p>
            <a:r>
              <a:rPr lang="en-US" b="1" dirty="0"/>
              <a:t>“Future research should also look at job-embedded supports — coaching, mentoring networks, and professional learning communities — to understand which components contribute most to leadership continuity.”</a:t>
            </a:r>
            <a:endParaRPr lang="en-US" dirty="0"/>
          </a:p>
          <a:p>
            <a:br>
              <a:rPr lang="en-US" dirty="0"/>
            </a:br>
            <a:endParaRPr lang="en-US" dirty="0"/>
          </a:p>
          <a:p>
            <a:r>
              <a:rPr lang="en-US" b="1" dirty="0"/>
              <a:t>“As more years of staffing files become available, later cohorts should be followed forward to see whether their long-term patterns mirror Cohort 1. We’re still early in the timeline for the newest cohorts.”</a:t>
            </a:r>
            <a:endParaRPr lang="en-US" dirty="0"/>
          </a:p>
          <a:p>
            <a:br>
              <a:rPr lang="en-US" dirty="0"/>
            </a:br>
            <a:endParaRPr lang="en-US" dirty="0"/>
          </a:p>
          <a:p>
            <a:r>
              <a:rPr lang="en-US" b="1" dirty="0"/>
              <a:t>“And finally, administrator mobility patterns deserve attention. Movement between schools or from school-based to central office roles is often misinterpreted as attrition; future studies should tease apart role change versus exit.”</a:t>
            </a: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44</a:t>
            </a:fld>
            <a:endParaRPr lang="en-US"/>
          </a:p>
        </p:txBody>
      </p:sp>
    </p:spTree>
    <p:extLst>
      <p:ext uri="{BB962C8B-B14F-4D97-AF65-F5344CB8AC3E}">
        <p14:creationId xmlns:p14="http://schemas.microsoft.com/office/powerpoint/2010/main" val="435940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84247-2F93-C549-857B-A8E0A9C97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5C938E-3A4D-CE19-A965-9864A4FF5B2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E41AAE6-3A02-AA2F-2198-635CF56916C6}"/>
              </a:ext>
            </a:extLst>
          </p:cNvPr>
          <p:cNvSpPr>
            <a:spLocks noGrp="1"/>
          </p:cNvSpPr>
          <p:nvPr>
            <p:ph type="body" idx="1"/>
          </p:nvPr>
        </p:nvSpPr>
        <p:spPr/>
        <p:txBody>
          <a:bodyPr/>
          <a:lstStyle/>
          <a:p>
            <a:r>
              <a:rPr lang="en-US" b="1" dirty="0"/>
              <a:t>There are also broader opportunities for future research that build on the questions raised in this study. One is examining the interplay of preparation, support, and context across an administrator’s career. We know principals need time, but we also know the context in which they work dramatically shapes their staying power.”</a:t>
            </a:r>
            <a:endParaRPr lang="en-US" dirty="0"/>
          </a:p>
          <a:p>
            <a:br>
              <a:rPr lang="en-US" dirty="0"/>
            </a:br>
            <a:endParaRPr lang="en-US" dirty="0"/>
          </a:p>
          <a:p>
            <a:r>
              <a:rPr lang="en-US" b="1" dirty="0"/>
              <a:t>“Another direction is studying the impact of statewide initiatives — such as the National Board incentives for principals or Maryland’s career ladder — on administrative stability. As new policy tools come online, they create natural opportunities to look at retention through a policy lens.”</a:t>
            </a:r>
            <a:endParaRPr lang="en-US" dirty="0"/>
          </a:p>
          <a:p>
            <a:br>
              <a:rPr lang="en-US" dirty="0"/>
            </a:br>
            <a:endParaRPr lang="en-US" dirty="0"/>
          </a:p>
          <a:p>
            <a:r>
              <a:rPr lang="en-US" b="1" dirty="0"/>
              <a:t>“Research could also look more deeply into program components themselves. For example: Which elements of leadership development — cohort models, coaching, communities of practice — are most associated with persistence over time? Identifying the high-leverage components could help Maryland refine its investments.”</a:t>
            </a:r>
            <a:endParaRPr lang="en-US" dirty="0"/>
          </a:p>
          <a:p>
            <a:br>
              <a:rPr lang="en-US" dirty="0"/>
            </a:br>
            <a:endParaRPr lang="en-US" dirty="0"/>
          </a:p>
          <a:p>
            <a:r>
              <a:rPr lang="en-US" b="1" dirty="0"/>
              <a:t>“There is also a need to explore the lived experiences behind retention: how burnout, work conditions, health burdens, and role complexity influence administrators’ decisions to stay or leave. We talk extensively about teacher burnout, but we have much less scholarship on principal burnout trajectories.”</a:t>
            </a:r>
            <a:endParaRPr lang="en-US" dirty="0"/>
          </a:p>
          <a:p>
            <a:br>
              <a:rPr lang="en-US" dirty="0"/>
            </a:br>
            <a:endParaRPr lang="en-US" dirty="0"/>
          </a:p>
          <a:p>
            <a:r>
              <a:rPr lang="en-US" b="1" dirty="0"/>
              <a:t>“Equity-focused research is also essential. Leaders in high-need schools, especially high-poverty or high-turnover contexts, often face very different demands. We need to understand how support structures align — or fail to align — with those realities and how that affects the stability of leadership in the schools that need continuity most.”</a:t>
            </a:r>
            <a:endParaRPr lang="en-US" dirty="0"/>
          </a:p>
          <a:p>
            <a:br>
              <a:rPr lang="en-US" dirty="0"/>
            </a:br>
            <a:endParaRPr lang="en-US" dirty="0"/>
          </a:p>
          <a:p>
            <a:r>
              <a:rPr lang="en-US" b="1" dirty="0"/>
              <a:t>“Pipeline research is another important direction. Understanding who becomes a principal, when, and under what conditions — especially across race, gender, and geography — can help Maryland strengthen its leadership pathways and avoid unintended inequities.”</a:t>
            </a:r>
            <a:endParaRPr lang="en-US" dirty="0"/>
          </a:p>
          <a:p>
            <a:br>
              <a:rPr lang="en-US" dirty="0"/>
            </a:br>
            <a:endParaRPr lang="en-US" dirty="0"/>
          </a:p>
          <a:p>
            <a:r>
              <a:rPr lang="en-US" b="1" dirty="0"/>
              <a:t>“Finally, mixed-methods work would significantly deepen this line of inquiry. Pairing quantitative retention data with qualitative interviews would allow researchers to uncover not just ‘how long’ leaders stay, but </a:t>
            </a:r>
            <a:r>
              <a:rPr lang="en-US" b="1" i="1" dirty="0"/>
              <a:t>why</a:t>
            </a:r>
            <a:r>
              <a:rPr lang="en-US" b="1" dirty="0"/>
              <a:t> they stay — or leave.”</a:t>
            </a:r>
            <a:endParaRPr lang="en-US" dirty="0"/>
          </a:p>
          <a:p>
            <a:endParaRPr lang="en-US" dirty="0"/>
          </a:p>
        </p:txBody>
      </p:sp>
      <p:sp>
        <p:nvSpPr>
          <p:cNvPr id="4" name="Slide Number Placeholder 3">
            <a:extLst>
              <a:ext uri="{FF2B5EF4-FFF2-40B4-BE49-F238E27FC236}">
                <a16:creationId xmlns:a16="http://schemas.microsoft.com/office/drawing/2014/main" id="{70CF7E02-095F-6C6D-9313-147E1EC5A988}"/>
              </a:ext>
            </a:extLst>
          </p:cNvPr>
          <p:cNvSpPr>
            <a:spLocks noGrp="1"/>
          </p:cNvSpPr>
          <p:nvPr>
            <p:ph type="sldNum" sz="quarter" idx="5"/>
          </p:nvPr>
        </p:nvSpPr>
        <p:spPr/>
        <p:txBody>
          <a:bodyPr/>
          <a:lstStyle/>
          <a:p>
            <a:fld id="{2E3DDFAF-7DD9-8E40-9CC4-B7911C011FBD}" type="slidenum">
              <a:rPr lang="en-US" smtClean="0"/>
              <a:t>45</a:t>
            </a:fld>
            <a:endParaRPr lang="en-US"/>
          </a:p>
        </p:txBody>
      </p:sp>
    </p:spTree>
    <p:extLst>
      <p:ext uri="{BB962C8B-B14F-4D97-AF65-F5344CB8AC3E}">
        <p14:creationId xmlns:p14="http://schemas.microsoft.com/office/powerpoint/2010/main" val="5930917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Sustained principal leadership is essential for school improvement- </a:t>
            </a:r>
            <a:r>
              <a:rPr lang="en-US" altLang="en-US" dirty="0"/>
              <a:t>stronger instructional coherence, healthier school climates, and improved outcomes for students.</a:t>
            </a:r>
            <a:r>
              <a:rPr lang="en-US" dirty="0"/>
              <a:t>.</a:t>
            </a:r>
          </a:p>
          <a:p>
            <a:r>
              <a:rPr lang="en-US" dirty="0"/>
              <a:t>Yet long-term retention remains fragile, and the leadership pipeline continues to thin. </a:t>
            </a:r>
            <a:r>
              <a:rPr lang="en-US" altLang="en-US" dirty="0"/>
              <a:t>Long-term continuity allows leaders to build relationships, develop teachers, and maintain momentum for improvement — all themes emphasized across the literature and the descriptive data</a:t>
            </a:r>
            <a:endParaRPr lang="en-US" dirty="0"/>
          </a:p>
          <a:p>
            <a:r>
              <a:rPr lang="en-US" dirty="0"/>
              <a:t>Maryland’s leadership development efforts show promise, but continuity depends on strengthening supports for both aspiring and seated principals.</a:t>
            </a:r>
          </a:p>
          <a:p>
            <a:r>
              <a:rPr lang="en-US" dirty="0"/>
              <a:t>Investing in high-quality, job-embedded, mentoring-based development can deepen the pipeline and reduce leadership churn.</a:t>
            </a:r>
          </a:p>
          <a:p>
            <a:r>
              <a:rPr lang="en-US" altLang="en-US" dirty="0"/>
              <a:t>Stable leadership strengthens teacher retention, supports consistent program implementation, and reduces the disruption caused by leadership churn.</a:t>
            </a:r>
          </a:p>
          <a:p>
            <a:r>
              <a:rPr lang="en-US" dirty="0"/>
              <a:t>Strong schools need strong leaders — and strong leaders need sustained, intentional support.</a:t>
            </a:r>
          </a:p>
          <a:p>
            <a:r>
              <a:rPr lang="en-US" altLang="en-US" dirty="0"/>
              <a:t>Schools benefit when leaders have the time, support, and conditions necessary to stay long enough to make an impact.</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46</a:t>
            </a:fld>
            <a:endParaRPr lang="en-US"/>
          </a:p>
        </p:txBody>
      </p:sp>
    </p:spTree>
    <p:extLst>
      <p:ext uri="{BB962C8B-B14F-4D97-AF65-F5344CB8AC3E}">
        <p14:creationId xmlns:p14="http://schemas.microsoft.com/office/powerpoint/2010/main" val="39187338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47</a:t>
            </a:fld>
            <a:endParaRPr lang="en-US">
              <a:solidFill>
                <a:prstClr val="black"/>
              </a:solidFill>
              <a:latin typeface="Calibri" panose="020F0502020204030204"/>
            </a:endParaRPr>
          </a:p>
        </p:txBody>
      </p:sp>
    </p:spTree>
    <p:extLst>
      <p:ext uri="{BB962C8B-B14F-4D97-AF65-F5344CB8AC3E}">
        <p14:creationId xmlns:p14="http://schemas.microsoft.com/office/powerpoint/2010/main" val="21050882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81C16-B492-0D11-4AA3-37AA3C1AD6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53EDA0-9575-DAA7-A7E1-BC09B79FF29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6EAF20F-5B3B-572A-7226-5BE2ACC43AE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A84E9F-F8C7-0C84-D467-F7298E7C3F9E}"/>
              </a:ext>
            </a:extLst>
          </p:cNvPr>
          <p:cNvSpPr>
            <a:spLocks noGrp="1"/>
          </p:cNvSpPr>
          <p:nvPr>
            <p:ph type="sldNum" sz="quarter" idx="5"/>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48</a:t>
            </a:fld>
            <a:endParaRPr lang="en-US">
              <a:solidFill>
                <a:prstClr val="black"/>
              </a:solidFill>
              <a:latin typeface="Calibri" panose="020F0502020204030204"/>
            </a:endParaRPr>
          </a:p>
        </p:txBody>
      </p:sp>
    </p:spTree>
    <p:extLst>
      <p:ext uri="{BB962C8B-B14F-4D97-AF65-F5344CB8AC3E}">
        <p14:creationId xmlns:p14="http://schemas.microsoft.com/office/powerpoint/2010/main" val="3354036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3DDFAF-7DD9-8E40-9CC4-B7911C011FBD}" type="slidenum">
              <a:rPr lang="en-US" smtClean="0"/>
              <a:t>49</a:t>
            </a:fld>
            <a:endParaRPr lang="en-US"/>
          </a:p>
        </p:txBody>
      </p:sp>
    </p:spTree>
    <p:extLst>
      <p:ext uri="{BB962C8B-B14F-4D97-AF65-F5344CB8AC3E}">
        <p14:creationId xmlns:p14="http://schemas.microsoft.com/office/powerpoint/2010/main" val="381344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a:spcAft>
                <a:spcPts val="917"/>
              </a:spcAft>
              <a:buFont typeface="Arial" panose="020B0604020202020204" pitchFamily="34" charset="0"/>
              <a:buChar char="•"/>
            </a:pPr>
            <a:r>
              <a:rPr lang="en-US" b="0" i="0" dirty="0">
                <a:solidFill>
                  <a:srgbClr val="1D1D1D"/>
                </a:solidFill>
                <a:effectLst/>
                <a:latin typeface="New"/>
              </a:rPr>
              <a:t>Principals are critical to school success. Their influence shapes teacher effectiveness, instructional quality, and student learning (Levin et al., 2020; Grissom et al., 2021).</a:t>
            </a:r>
          </a:p>
          <a:p>
            <a:pPr>
              <a:spcAft>
                <a:spcPts val="917"/>
              </a:spcAft>
              <a:buFont typeface="Arial" panose="020B0604020202020204" pitchFamily="34" charset="0"/>
              <a:buChar char="•"/>
            </a:pPr>
            <a:r>
              <a:rPr lang="en-US" b="0" i="0" dirty="0">
                <a:solidFill>
                  <a:srgbClr val="1D1D1D"/>
                </a:solidFill>
                <a:effectLst/>
                <a:latin typeface="New"/>
              </a:rPr>
              <a:t>Principals need time to have impact. Sustained presence allows leaders to implement schoolwide systems, build trust, and strengthen teaching capacity (Branch, Hanushek, &amp; Rivkin, 2012; Grissom et al., 2021).</a:t>
            </a:r>
          </a:p>
          <a:p>
            <a:pPr>
              <a:spcAft>
                <a:spcPts val="917"/>
              </a:spcAft>
              <a:buFont typeface="Arial" panose="020B0604020202020204" pitchFamily="34" charset="0"/>
              <a:buChar char="•"/>
            </a:pPr>
            <a:r>
              <a:rPr lang="en-US" b="0" i="0" dirty="0">
                <a:solidFill>
                  <a:srgbClr val="1D1D1D"/>
                </a:solidFill>
                <a:effectLst/>
                <a:latin typeface="New"/>
              </a:rPr>
              <a:t>Churn undermines improvement. Frequent leadership turnover disrupts progress, destabilizes staff, and delays instructional coherence (Seashore Louis et al., 2021; Levin et al., 2020).</a:t>
            </a:r>
          </a:p>
          <a:p>
            <a:pPr>
              <a:spcAft>
                <a:spcPts val="917"/>
              </a:spcAft>
              <a:buFont typeface="Arial" panose="020B0604020202020204" pitchFamily="34" charset="0"/>
              <a:buChar char="•"/>
            </a:pPr>
            <a:r>
              <a:rPr lang="en-US" b="0" i="0" dirty="0">
                <a:solidFill>
                  <a:srgbClr val="1D1D1D"/>
                </a:solidFill>
                <a:effectLst/>
                <a:latin typeface="New"/>
              </a:rPr>
              <a:t>Principal turnover is high nationally. Median school tenure is roughly four years; over one-third of principals exit within two years (Levin et al., 2020).</a:t>
            </a:r>
          </a:p>
          <a:p>
            <a:pPr>
              <a:spcAft>
                <a:spcPts val="917"/>
              </a:spcAft>
              <a:buFont typeface="Arial" panose="020B0604020202020204" pitchFamily="34" charset="0"/>
              <a:buChar char="•"/>
            </a:pPr>
            <a:r>
              <a:rPr lang="en-US" b="0" i="0" dirty="0">
                <a:solidFill>
                  <a:srgbClr val="1D1D1D"/>
                </a:solidFill>
                <a:effectLst/>
                <a:latin typeface="New"/>
              </a:rPr>
              <a:t>Principals report needing job-embedded, ongoing development. Leaders value mentoring, networks, and practical skill-building—not one-off workshops—for sustaining their roles (Darling-Hammond et al., 2007; Wallace Foundation, 2021).</a:t>
            </a:r>
          </a:p>
          <a:p>
            <a:pPr>
              <a:spcAft>
                <a:spcPts val="917"/>
              </a:spcAft>
              <a:buFont typeface="Arial" panose="020B0604020202020204" pitchFamily="34" charset="0"/>
              <a:buChar char="•"/>
            </a:pPr>
            <a:r>
              <a:rPr lang="en-US" b="0" i="0" dirty="0">
                <a:solidFill>
                  <a:srgbClr val="1D1D1D"/>
                </a:solidFill>
                <a:effectLst/>
                <a:latin typeface="New"/>
              </a:rPr>
              <a:t>This study describes long-term retention trends for Maryland Promising Principals Academy (MPPA) participants over a 10-year window, focusing on tenure patterns—not causation—to explore whether job-embedded development aligns with longer persistence in school-based leadership roles.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5</a:t>
            </a:fld>
            <a:endParaRPr lang="en-US"/>
          </a:p>
        </p:txBody>
      </p:sp>
    </p:spTree>
    <p:extLst>
      <p:ext uri="{BB962C8B-B14F-4D97-AF65-F5344CB8AC3E}">
        <p14:creationId xmlns:p14="http://schemas.microsoft.com/office/powerpoint/2010/main" val="41719567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50</a:t>
            </a:fld>
            <a:endParaRPr lang="en-US"/>
          </a:p>
        </p:txBody>
      </p:sp>
    </p:spTree>
    <p:extLst>
      <p:ext uri="{BB962C8B-B14F-4D97-AF65-F5344CB8AC3E}">
        <p14:creationId xmlns:p14="http://schemas.microsoft.com/office/powerpoint/2010/main" val="1179541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33E2F-A39E-B2F2-214F-109BB9CEAC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7E6469-5B45-00E7-A896-A5BCEF8CF02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43C9F2DA-46D0-4ADF-8D05-D66275781CE0}"/>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63D0AC74-E6F2-DC34-CF5A-28B48AA08EDC}"/>
              </a:ext>
            </a:extLst>
          </p:cNvPr>
          <p:cNvSpPr>
            <a:spLocks noGrp="1"/>
          </p:cNvSpPr>
          <p:nvPr>
            <p:ph type="sldNum" sz="quarter" idx="5"/>
          </p:nvPr>
        </p:nvSpPr>
        <p:spPr/>
        <p:txBody>
          <a:bodyPr/>
          <a:lstStyle/>
          <a:p>
            <a:fld id="{2E3DDFAF-7DD9-8E40-9CC4-B7911C011FBD}" type="slidenum">
              <a:rPr lang="en-US" smtClean="0"/>
              <a:t>51</a:t>
            </a:fld>
            <a:endParaRPr lang="en-US"/>
          </a:p>
        </p:txBody>
      </p:sp>
    </p:spTree>
    <p:extLst>
      <p:ext uri="{BB962C8B-B14F-4D97-AF65-F5344CB8AC3E}">
        <p14:creationId xmlns:p14="http://schemas.microsoft.com/office/powerpoint/2010/main" val="2895720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E57D8-10D2-B196-38FD-DB4D25561D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FDB5CC-1762-DD2F-3553-507C5560858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57EA610-EBA6-FF5E-EBE1-06978DBE7237}"/>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4DEFFA9F-7CCD-2B65-0C7A-7FE4DCB517A3}"/>
              </a:ext>
            </a:extLst>
          </p:cNvPr>
          <p:cNvSpPr>
            <a:spLocks noGrp="1"/>
          </p:cNvSpPr>
          <p:nvPr>
            <p:ph type="sldNum" sz="quarter" idx="5"/>
          </p:nvPr>
        </p:nvSpPr>
        <p:spPr/>
        <p:txBody>
          <a:bodyPr/>
          <a:lstStyle/>
          <a:p>
            <a:fld id="{2E3DDFAF-7DD9-8E40-9CC4-B7911C011FBD}" type="slidenum">
              <a:rPr lang="en-US" smtClean="0"/>
              <a:t>52</a:t>
            </a:fld>
            <a:endParaRPr lang="en-US"/>
          </a:p>
        </p:txBody>
      </p:sp>
    </p:spTree>
    <p:extLst>
      <p:ext uri="{BB962C8B-B14F-4D97-AF65-F5344CB8AC3E}">
        <p14:creationId xmlns:p14="http://schemas.microsoft.com/office/powerpoint/2010/main" val="29038418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7C960-06F9-20A1-A9D5-298AE78D17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DA04C3-EEC4-D256-E68E-C6E122F3AD9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FC2592A-E688-330E-4252-286085E6A792}"/>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F879A325-B0F0-1C0C-5661-ED574CCDA13D}"/>
              </a:ext>
            </a:extLst>
          </p:cNvPr>
          <p:cNvSpPr>
            <a:spLocks noGrp="1"/>
          </p:cNvSpPr>
          <p:nvPr>
            <p:ph type="sldNum" sz="quarter" idx="5"/>
          </p:nvPr>
        </p:nvSpPr>
        <p:spPr/>
        <p:txBody>
          <a:bodyPr/>
          <a:lstStyle/>
          <a:p>
            <a:fld id="{2E3DDFAF-7DD9-8E40-9CC4-B7911C011FBD}" type="slidenum">
              <a:rPr lang="en-US" smtClean="0"/>
              <a:t>53</a:t>
            </a:fld>
            <a:endParaRPr lang="en-US"/>
          </a:p>
        </p:txBody>
      </p:sp>
    </p:spTree>
    <p:extLst>
      <p:ext uri="{BB962C8B-B14F-4D97-AF65-F5344CB8AC3E}">
        <p14:creationId xmlns:p14="http://schemas.microsoft.com/office/powerpoint/2010/main" val="614692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016353-7E6D-9CD7-754B-F50CDFB91B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D81B14-8E69-0668-CC25-F1C8ED461F1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05000D3-4E17-109D-209F-0C1E6C7BA95F}"/>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9AE567E9-D2B9-6731-2DFC-E220F8A6AB70}"/>
              </a:ext>
            </a:extLst>
          </p:cNvPr>
          <p:cNvSpPr>
            <a:spLocks noGrp="1"/>
          </p:cNvSpPr>
          <p:nvPr>
            <p:ph type="sldNum" sz="quarter" idx="5"/>
          </p:nvPr>
        </p:nvSpPr>
        <p:spPr/>
        <p:txBody>
          <a:bodyPr/>
          <a:lstStyle/>
          <a:p>
            <a:fld id="{2E3DDFAF-7DD9-8E40-9CC4-B7911C011FBD}" type="slidenum">
              <a:rPr lang="en-US" smtClean="0"/>
              <a:t>54</a:t>
            </a:fld>
            <a:endParaRPr lang="en-US"/>
          </a:p>
        </p:txBody>
      </p:sp>
    </p:spTree>
    <p:extLst>
      <p:ext uri="{BB962C8B-B14F-4D97-AF65-F5344CB8AC3E}">
        <p14:creationId xmlns:p14="http://schemas.microsoft.com/office/powerpoint/2010/main" val="414635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14073-9DD9-659E-20E5-58B91B097C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00110A-868F-29F0-7A87-B2E05D4FB87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F5D1C90-EDE3-3F78-AD08-F363F3703497}"/>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5E04ABA7-463E-2276-892A-0B724B92B125}"/>
              </a:ext>
            </a:extLst>
          </p:cNvPr>
          <p:cNvSpPr>
            <a:spLocks noGrp="1"/>
          </p:cNvSpPr>
          <p:nvPr>
            <p:ph type="sldNum" sz="quarter" idx="5"/>
          </p:nvPr>
        </p:nvSpPr>
        <p:spPr/>
        <p:txBody>
          <a:bodyPr/>
          <a:lstStyle/>
          <a:p>
            <a:fld id="{2E3DDFAF-7DD9-8E40-9CC4-B7911C011FBD}" type="slidenum">
              <a:rPr lang="en-US" smtClean="0"/>
              <a:t>55</a:t>
            </a:fld>
            <a:endParaRPr lang="en-US"/>
          </a:p>
        </p:txBody>
      </p:sp>
    </p:spTree>
    <p:extLst>
      <p:ext uri="{BB962C8B-B14F-4D97-AF65-F5344CB8AC3E}">
        <p14:creationId xmlns:p14="http://schemas.microsoft.com/office/powerpoint/2010/main" val="25846331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0C788-DB65-BE27-73F1-1A6371C46A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E5BB6F-D3BE-4F0E-A81B-16C668A091D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BC3C7CA-83B9-01ED-40F0-F7A73CE15499}"/>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E7435CFD-FA42-3914-A096-0C0FB9ABB08A}"/>
              </a:ext>
            </a:extLst>
          </p:cNvPr>
          <p:cNvSpPr>
            <a:spLocks noGrp="1"/>
          </p:cNvSpPr>
          <p:nvPr>
            <p:ph type="sldNum" sz="quarter" idx="5"/>
          </p:nvPr>
        </p:nvSpPr>
        <p:spPr/>
        <p:txBody>
          <a:bodyPr/>
          <a:lstStyle/>
          <a:p>
            <a:fld id="{2E3DDFAF-7DD9-8E40-9CC4-B7911C011FBD}" type="slidenum">
              <a:rPr lang="en-US" smtClean="0"/>
              <a:t>56</a:t>
            </a:fld>
            <a:endParaRPr lang="en-US"/>
          </a:p>
        </p:txBody>
      </p:sp>
    </p:spTree>
    <p:extLst>
      <p:ext uri="{BB962C8B-B14F-4D97-AF65-F5344CB8AC3E}">
        <p14:creationId xmlns:p14="http://schemas.microsoft.com/office/powerpoint/2010/main" val="37742436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18BB-6973-43B9-4AE4-406453D66F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43A006-D5F1-2B7D-914F-F9B8D1B13F5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821F974-3AAD-B880-06CD-8D1F11DB0970}"/>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7A47E901-F8A7-A339-3E0A-8F7A392A7A99}"/>
              </a:ext>
            </a:extLst>
          </p:cNvPr>
          <p:cNvSpPr>
            <a:spLocks noGrp="1"/>
          </p:cNvSpPr>
          <p:nvPr>
            <p:ph type="sldNum" sz="quarter" idx="5"/>
          </p:nvPr>
        </p:nvSpPr>
        <p:spPr/>
        <p:txBody>
          <a:bodyPr/>
          <a:lstStyle/>
          <a:p>
            <a:fld id="{2E3DDFAF-7DD9-8E40-9CC4-B7911C011FBD}" type="slidenum">
              <a:rPr lang="en-US" smtClean="0"/>
              <a:t>57</a:t>
            </a:fld>
            <a:endParaRPr lang="en-US"/>
          </a:p>
        </p:txBody>
      </p:sp>
    </p:spTree>
    <p:extLst>
      <p:ext uri="{BB962C8B-B14F-4D97-AF65-F5344CB8AC3E}">
        <p14:creationId xmlns:p14="http://schemas.microsoft.com/office/powerpoint/2010/main" val="15271051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238D8-3BFF-0EC6-0F96-1D7A78A3C0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5FD8D8-F458-8EA8-60CB-AE1618351F0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A446929-41A1-9CE0-64B8-F484B5E72DF7}"/>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273F5767-1655-BCF5-7483-8C735D8827CD}"/>
              </a:ext>
            </a:extLst>
          </p:cNvPr>
          <p:cNvSpPr>
            <a:spLocks noGrp="1"/>
          </p:cNvSpPr>
          <p:nvPr>
            <p:ph type="sldNum" sz="quarter" idx="5"/>
          </p:nvPr>
        </p:nvSpPr>
        <p:spPr/>
        <p:txBody>
          <a:bodyPr/>
          <a:lstStyle/>
          <a:p>
            <a:fld id="{2E3DDFAF-7DD9-8E40-9CC4-B7911C011FBD}" type="slidenum">
              <a:rPr lang="en-US" smtClean="0"/>
              <a:t>58</a:t>
            </a:fld>
            <a:endParaRPr lang="en-US"/>
          </a:p>
        </p:txBody>
      </p:sp>
    </p:spTree>
    <p:extLst>
      <p:ext uri="{BB962C8B-B14F-4D97-AF65-F5344CB8AC3E}">
        <p14:creationId xmlns:p14="http://schemas.microsoft.com/office/powerpoint/2010/main" val="41939006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789DF-BF24-FAA1-3F8B-56E18FB97D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EA6134-4414-D17D-0A7F-93577919BD3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948E57B-E08B-2FE7-6909-3265AC8C305A}"/>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AA288133-69FA-61B1-9E0C-01E7A7AB5F5B}"/>
              </a:ext>
            </a:extLst>
          </p:cNvPr>
          <p:cNvSpPr>
            <a:spLocks noGrp="1"/>
          </p:cNvSpPr>
          <p:nvPr>
            <p:ph type="sldNum" sz="quarter" idx="5"/>
          </p:nvPr>
        </p:nvSpPr>
        <p:spPr/>
        <p:txBody>
          <a:bodyPr/>
          <a:lstStyle/>
          <a:p>
            <a:fld id="{2E3DDFAF-7DD9-8E40-9CC4-B7911C011FBD}" type="slidenum">
              <a:rPr lang="en-US" smtClean="0"/>
              <a:t>59</a:t>
            </a:fld>
            <a:endParaRPr lang="en-US"/>
          </a:p>
        </p:txBody>
      </p:sp>
    </p:spTree>
    <p:extLst>
      <p:ext uri="{BB962C8B-B14F-4D97-AF65-F5344CB8AC3E}">
        <p14:creationId xmlns:p14="http://schemas.microsoft.com/office/powerpoint/2010/main" val="3370461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31774"/>
            <a:fld id="{2E3DDFAF-7DD9-8E40-9CC4-B7911C011FBD}" type="slidenum">
              <a:rPr lang="en-US">
                <a:solidFill>
                  <a:prstClr val="black"/>
                </a:solidFill>
                <a:latin typeface="Calibri" panose="020F0502020204030204"/>
              </a:rPr>
              <a:pPr defTabSz="931774"/>
              <a:t>6</a:t>
            </a:fld>
            <a:endParaRPr lang="en-US">
              <a:solidFill>
                <a:prstClr val="black"/>
              </a:solidFill>
              <a:latin typeface="Calibri" panose="020F0502020204030204"/>
            </a:endParaRPr>
          </a:p>
        </p:txBody>
      </p:sp>
    </p:spTree>
    <p:extLst>
      <p:ext uri="{BB962C8B-B14F-4D97-AF65-F5344CB8AC3E}">
        <p14:creationId xmlns:p14="http://schemas.microsoft.com/office/powerpoint/2010/main" val="8292320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79857-93B4-BE7C-E8B0-DE23174877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3D9076-4B09-9170-ADBB-D57B2BBFD87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A027559-E395-94D0-8979-FD3E02297F9A}"/>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7FACD220-55BB-687B-E838-49490DE1D927}"/>
              </a:ext>
            </a:extLst>
          </p:cNvPr>
          <p:cNvSpPr>
            <a:spLocks noGrp="1"/>
          </p:cNvSpPr>
          <p:nvPr>
            <p:ph type="sldNum" sz="quarter" idx="5"/>
          </p:nvPr>
        </p:nvSpPr>
        <p:spPr/>
        <p:txBody>
          <a:bodyPr/>
          <a:lstStyle/>
          <a:p>
            <a:fld id="{2E3DDFAF-7DD9-8E40-9CC4-B7911C011FBD}" type="slidenum">
              <a:rPr lang="en-US" smtClean="0"/>
              <a:t>60</a:t>
            </a:fld>
            <a:endParaRPr lang="en-US"/>
          </a:p>
        </p:txBody>
      </p:sp>
    </p:spTree>
    <p:extLst>
      <p:ext uri="{BB962C8B-B14F-4D97-AF65-F5344CB8AC3E}">
        <p14:creationId xmlns:p14="http://schemas.microsoft.com/office/powerpoint/2010/main" val="398688946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C82E4-F66E-5B1F-5144-E2BA09666D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32D2A0-E9CE-8473-A8A4-6324E393CF3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D177400-E2AB-F6F8-890F-35FF088D6510}"/>
              </a:ext>
            </a:extLst>
          </p:cNvPr>
          <p:cNvSpPr>
            <a:spLocks noGrp="1"/>
          </p:cNvSpPr>
          <p:nvPr>
            <p:ph type="body" idx="1"/>
          </p:nvPr>
        </p:nvSpPr>
        <p:spPr/>
        <p:txBody>
          <a:bodyPr/>
          <a:lstStyle/>
          <a:p>
            <a:r>
              <a:rPr lang="en-US" b="1" dirty="0"/>
              <a:t>SLIDE INSTRUCTIONS:</a:t>
            </a:r>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dirty="0"/>
              <a:t>You can choose to put the references that only apply to your slides, or you can put all the references from </a:t>
            </a:r>
            <a:r>
              <a:rPr lang="en-US" b="0"/>
              <a:t>your manuscript </a:t>
            </a:r>
            <a:r>
              <a:rPr lang="en-US" b="0" dirty="0"/>
              <a:t>on these slides. </a:t>
            </a:r>
          </a:p>
          <a:p>
            <a:endParaRPr lang="en-US" dirty="0"/>
          </a:p>
        </p:txBody>
      </p:sp>
      <p:sp>
        <p:nvSpPr>
          <p:cNvPr id="4" name="Slide Number Placeholder 3">
            <a:extLst>
              <a:ext uri="{FF2B5EF4-FFF2-40B4-BE49-F238E27FC236}">
                <a16:creationId xmlns:a16="http://schemas.microsoft.com/office/drawing/2014/main" id="{1E9BA250-FC61-4FED-4322-88F755855C8C}"/>
              </a:ext>
            </a:extLst>
          </p:cNvPr>
          <p:cNvSpPr>
            <a:spLocks noGrp="1"/>
          </p:cNvSpPr>
          <p:nvPr>
            <p:ph type="sldNum" sz="quarter" idx="5"/>
          </p:nvPr>
        </p:nvSpPr>
        <p:spPr/>
        <p:txBody>
          <a:bodyPr/>
          <a:lstStyle/>
          <a:p>
            <a:fld id="{2E3DDFAF-7DD9-8E40-9CC4-B7911C011FBD}" type="slidenum">
              <a:rPr lang="en-US" smtClean="0"/>
              <a:t>61</a:t>
            </a:fld>
            <a:endParaRPr lang="en-US"/>
          </a:p>
        </p:txBody>
      </p:sp>
    </p:spTree>
    <p:extLst>
      <p:ext uri="{BB962C8B-B14F-4D97-AF65-F5344CB8AC3E}">
        <p14:creationId xmlns:p14="http://schemas.microsoft.com/office/powerpoint/2010/main" val="1082992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2F331-A55C-A00A-11B5-D85F6FF71A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AE20BB-FEB8-93B9-BEB3-9464A4A0570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A3F92D7-0D87-433C-8204-E55B6F442A0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8876C7A-0D8C-276D-7DDB-1E176B4E8982}"/>
              </a:ext>
            </a:extLst>
          </p:cNvPr>
          <p:cNvSpPr>
            <a:spLocks noGrp="1"/>
          </p:cNvSpPr>
          <p:nvPr>
            <p:ph type="sldNum" sz="quarter" idx="10"/>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7</a:t>
            </a:fld>
            <a:endParaRPr lang="en-US">
              <a:solidFill>
                <a:prstClr val="black"/>
              </a:solidFill>
              <a:latin typeface="Calibri" panose="020F0502020204030204"/>
            </a:endParaRPr>
          </a:p>
        </p:txBody>
      </p:sp>
    </p:spTree>
    <p:extLst>
      <p:ext uri="{BB962C8B-B14F-4D97-AF65-F5344CB8AC3E}">
        <p14:creationId xmlns:p14="http://schemas.microsoft.com/office/powerpoint/2010/main" val="2749187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0A186-4406-622F-9C61-8BF768AB0E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65C0A-D1C3-EC29-52CB-2E054D44A973}"/>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005D1C8-7544-7B6A-9E7D-C69B8DC1F93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C7F8AC3-A9B3-A689-0457-B3D64DC9C3BB}"/>
              </a:ext>
            </a:extLst>
          </p:cNvPr>
          <p:cNvSpPr>
            <a:spLocks noGrp="1"/>
          </p:cNvSpPr>
          <p:nvPr>
            <p:ph type="sldNum" sz="quarter" idx="5"/>
          </p:nvPr>
        </p:nvSpPr>
        <p:spPr/>
        <p:txBody>
          <a:bodyPr/>
          <a:lstStyle/>
          <a:p>
            <a:pPr defTabSz="931774">
              <a:defRPr/>
            </a:pPr>
            <a:fld id="{2E3DDFAF-7DD9-8E40-9CC4-B7911C011FBD}" type="slidenum">
              <a:rPr lang="en-US">
                <a:solidFill>
                  <a:prstClr val="black"/>
                </a:solidFill>
                <a:latin typeface="Calibri" panose="020F0502020204030204"/>
              </a:rPr>
              <a:pPr defTabSz="931774">
                <a:defRPr/>
              </a:pPr>
              <a:t>8</a:t>
            </a:fld>
            <a:endParaRPr lang="en-US">
              <a:solidFill>
                <a:prstClr val="black"/>
              </a:solidFill>
              <a:latin typeface="Calibri" panose="020F0502020204030204"/>
            </a:endParaRPr>
          </a:p>
        </p:txBody>
      </p:sp>
    </p:spTree>
    <p:extLst>
      <p:ext uri="{BB962C8B-B14F-4D97-AF65-F5344CB8AC3E}">
        <p14:creationId xmlns:p14="http://schemas.microsoft.com/office/powerpoint/2010/main" val="4208400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Talking Points — Purpose</a:t>
            </a:r>
          </a:p>
          <a:p>
            <a:r>
              <a:rPr lang="en-US" dirty="0"/>
              <a:t>Establishes a </a:t>
            </a:r>
            <a:r>
              <a:rPr lang="en-US" b="1" dirty="0"/>
              <a:t>baseline trend line</a:t>
            </a:r>
            <a:r>
              <a:rPr lang="en-US" dirty="0"/>
              <a:t> for understanding leadership longevity within the program.</a:t>
            </a:r>
          </a:p>
          <a:p>
            <a:endParaRPr lang="en-US" dirty="0"/>
          </a:p>
          <a:p>
            <a:r>
              <a:rPr lang="en-US" dirty="0"/>
              <a:t>Offers insight into whether the academy contributes to </a:t>
            </a:r>
            <a:r>
              <a:rPr lang="en-US" b="1" dirty="0"/>
              <a:t>longer-term leadership persistence</a:t>
            </a:r>
            <a:r>
              <a:rPr lang="en-US" dirty="0"/>
              <a:t>, not just short-term role entry.</a:t>
            </a:r>
          </a:p>
          <a:p>
            <a:endParaRPr lang="en-US" dirty="0"/>
          </a:p>
          <a:p>
            <a:r>
              <a:rPr lang="en-US" dirty="0"/>
              <a:t>Provides the historical view needed to understand </a:t>
            </a:r>
            <a:r>
              <a:rPr lang="en-US" b="1" dirty="0"/>
              <a:t>how long principals stay and when attrition is most likely</a:t>
            </a:r>
            <a:r>
              <a:rPr lang="en-US" dirty="0"/>
              <a:t>.</a:t>
            </a:r>
          </a:p>
        </p:txBody>
      </p:sp>
      <p:sp>
        <p:nvSpPr>
          <p:cNvPr id="4" name="Slide Number Placeholder 3"/>
          <p:cNvSpPr>
            <a:spLocks noGrp="1"/>
          </p:cNvSpPr>
          <p:nvPr>
            <p:ph type="sldNum" sz="quarter" idx="5"/>
          </p:nvPr>
        </p:nvSpPr>
        <p:spPr/>
        <p:txBody>
          <a:bodyPr/>
          <a:lstStyle/>
          <a:p>
            <a:fld id="{2E3DDFAF-7DD9-8E40-9CC4-B7911C011FBD}" type="slidenum">
              <a:rPr lang="en-US" smtClean="0"/>
              <a:t>9</a:t>
            </a:fld>
            <a:endParaRPr lang="en-US" dirty="0"/>
          </a:p>
        </p:txBody>
      </p:sp>
    </p:spTree>
    <p:extLst>
      <p:ext uri="{BB962C8B-B14F-4D97-AF65-F5344CB8AC3E}">
        <p14:creationId xmlns:p14="http://schemas.microsoft.com/office/powerpoint/2010/main" val="1447732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288349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00235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8065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16594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4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A92"/>
        </a:solidFill>
        <a:effectLst/>
      </p:bgPr>
    </p:bg>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869158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45649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60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49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56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914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3567854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36732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50695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216382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49782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779585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23435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457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42182733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22870139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0837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9323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0384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62813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357419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4896174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997046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5054161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8026312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90948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082923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335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1695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7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9936E-B1DA-5C4D-A813-46CC50D4A7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9726F1-04C4-4143-BB4D-D1F46F7DA9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31CC69-793E-AC49-9233-4138AE2A614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D9B98C3-232B-C94A-8782-2B813EF474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25C7D1-F6A9-0B4B-B9E8-87E264F0AC0A}"/>
              </a:ext>
            </a:extLst>
          </p:cNvPr>
          <p:cNvSpPr>
            <a:spLocks noGrp="1"/>
          </p:cNvSpPr>
          <p:nvPr>
            <p:ph type="sldNum" sz="quarter" idx="12"/>
          </p:nvPr>
        </p:nvSpPr>
        <p:spPr/>
        <p:txBody>
          <a:bodyPr/>
          <a:lstStyle/>
          <a:p>
            <a:fld id="{0CA61455-9239-9841-9259-BED08DB38B90}" type="slidenum">
              <a:rPr lang="en-US" smtClean="0"/>
              <a:t>‹#›</a:t>
            </a:fld>
            <a:endParaRPr lang="en-US"/>
          </a:p>
        </p:txBody>
      </p:sp>
    </p:spTree>
    <p:extLst>
      <p:ext uri="{BB962C8B-B14F-4D97-AF65-F5344CB8AC3E}">
        <p14:creationId xmlns:p14="http://schemas.microsoft.com/office/powerpoint/2010/main" val="1084173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13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8459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09305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72820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369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1.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27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82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52223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2.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10.xml"/><Relationship Id="rId4" Type="http://schemas.openxmlformats.org/officeDocument/2006/relationships/image" Target="../media/image23.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6.xml"/><Relationship Id="rId1" Type="http://schemas.openxmlformats.org/officeDocument/2006/relationships/slideLayout" Target="../slideLayouts/slideLayout2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hyperlink" Target="https://doi.org/10.1177/0253717621994334" TargetMode="External"/><Relationship Id="rId3" Type="http://schemas.openxmlformats.org/officeDocument/2006/relationships/hyperlink" Target="https://doi.org/10.1080/19415257.2019.1665573" TargetMode="External"/><Relationship Id="rId7" Type="http://schemas.openxmlformats.org/officeDocument/2006/relationships/hyperlink" Target="https://www.apa.org/research/responsible/data-links" TargetMode="External"/><Relationship Id="rId2" Type="http://schemas.openxmlformats.org/officeDocument/2006/relationships/notesSlide" Target="../notesSlides/notesSlide50.xml"/><Relationship Id="rId1" Type="http://schemas.openxmlformats.org/officeDocument/2006/relationships/slideLayout" Target="../slideLayouts/slideLayout11.xml"/><Relationship Id="rId6" Type="http://schemas.openxmlformats.org/officeDocument/2006/relationships/hyperlink" Target="https://doi.org/10.18410/jebmh/2019/587" TargetMode="External"/><Relationship Id="rId5" Type="http://schemas.openxmlformats.org/officeDocument/2006/relationships/hyperlink" Target="https://doi.org/10.1177/0892020620927415" TargetMode="External"/><Relationship Id="rId4" Type="http://schemas.openxmlformats.org/officeDocument/2006/relationships/hyperlink" Target="https://doi.org/10.1109/OPCS5337/6.20221.9588726"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doi.org/10.33235/jarna.22.2.27-30" TargetMode="External"/><Relationship Id="rId3" Type="http://schemas.openxmlformats.org/officeDocument/2006/relationships/hyperlink" Target="https://ijcar.net/assets/pdf/Vol6-No5-May2019/07.-Basics-of-Research-Design-A-Guide-to-selecting-appropriate-research-design.pdf" TargetMode="External"/><Relationship Id="rId7" Type="http://schemas.openxmlformats.org/officeDocument/2006/relationships/hyperlink" Target="https://eric.ed.gov/?id=ED530123" TargetMode="External"/><Relationship Id="rId2" Type="http://schemas.openxmlformats.org/officeDocument/2006/relationships/notesSlide" Target="../notesSlides/notesSlide51.xml"/><Relationship Id="rId1" Type="http://schemas.openxmlformats.org/officeDocument/2006/relationships/slideLayout" Target="../slideLayouts/slideLayout11.xml"/><Relationship Id="rId6" Type="http://schemas.openxmlformats.org/officeDocument/2006/relationships/hyperlink" Target="https://dx.doi.org/10.1177/0042085918772629" TargetMode="External"/><Relationship Id="rId5" Type="http://schemas.openxmlformats.org/officeDocument/2006/relationships/hyperlink" Target="https://www.naesp.org/sites/default/files/LeadershipMatters.pdf" TargetMode="External"/><Relationship Id="rId4" Type="http://schemas.openxmlformats.org/officeDocument/2006/relationships/hyperlink" Target="https://doi.org/10.1177%2F0013161X10383832"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learningpolicyinstitute.org/product/principal-turnover-report" TargetMode="External"/><Relationship Id="rId2" Type="http://schemas.openxmlformats.org/officeDocument/2006/relationships/notesSlide" Target="../notesSlides/notesSlide52.xml"/><Relationship Id="rId1" Type="http://schemas.openxmlformats.org/officeDocument/2006/relationships/slideLayout" Target="../slideLayouts/slideLayout11.xml"/><Relationship Id="rId5" Type="http://schemas.openxmlformats.org/officeDocument/2006/relationships/hyperlink" Target="https://doi.org/10.1177%2F2332858420986187" TargetMode="External"/><Relationship Id="rId4" Type="http://schemas.openxmlformats.org/officeDocument/2006/relationships/hyperlink" Target="https://doi.org/10.1080/19415257.2020.1747105"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dx.doi.org/10.1177/0013161X15616863" TargetMode="External"/><Relationship Id="rId2" Type="http://schemas.openxmlformats.org/officeDocument/2006/relationships/notesSlide" Target="../notesSlides/notesSlide53.xml"/><Relationship Id="rId1" Type="http://schemas.openxmlformats.org/officeDocument/2006/relationships/slideLayout" Target="../slideLayouts/slideLayout11.xml"/><Relationship Id="rId5" Type="http://schemas.openxmlformats.org/officeDocument/2006/relationships/hyperlink" Target="https://doi.org/10.3102%2F0034654319899723" TargetMode="External"/><Relationship Id="rId4" Type="http://schemas.openxmlformats.org/officeDocument/2006/relationships/hyperlink" Target="https://doi.org/10.24191/ajue.v18i3.18886"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dx.doi.org/10.1108/JEA-10-2013-0113" TargetMode="External"/><Relationship Id="rId2" Type="http://schemas.openxmlformats.org/officeDocument/2006/relationships/notesSlide" Target="../notesSlides/notesSlide54.xml"/><Relationship Id="rId1" Type="http://schemas.openxmlformats.org/officeDocument/2006/relationships/slideLayout" Target="../slideLayouts/slideLayout11.xml"/><Relationship Id="rId6" Type="http://schemas.openxmlformats.org/officeDocument/2006/relationships/hyperlink" Target="https://doi.org/10.3102/0091732X20903302" TargetMode="External"/><Relationship Id="rId5" Type="http://schemas.openxmlformats.org/officeDocument/2006/relationships/hyperlink" Target="https://nces.ed.gov/pubs2014/2014064rev.pdf" TargetMode="External"/><Relationship Id="rId4" Type="http://schemas.openxmlformats.org/officeDocument/2006/relationships/hyperlink" Target="https://nces.ed.gov/pubsearch/pubsinfo.asp?pubid=2018066"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doi.org/10.1162/edfp_a_00256" TargetMode="External"/><Relationship Id="rId2" Type="http://schemas.openxmlformats.org/officeDocument/2006/relationships/notesSlide" Target="../notesSlides/notesSlide55.xml"/><Relationship Id="rId1" Type="http://schemas.openxmlformats.org/officeDocument/2006/relationships/slideLayout" Target="../slideLayouts/slideLayout11.xml"/><Relationship Id="rId5" Type="http://schemas.openxmlformats.org/officeDocument/2006/relationships/hyperlink" Target="https://dx.doi.org/10.1108/JEA-02-2020-0045" TargetMode="External"/><Relationship Id="rId4" Type="http://schemas.openxmlformats.org/officeDocument/2006/relationships/hyperlink" Target="https://doi.org/10.1108/IJEM-10-2019-0380" TargetMode="External"/></Relationships>
</file>

<file path=ppt/slides/_rels/slide56.xml.rels><?xml version="1.0" encoding="UTF-8" standalone="yes"?>
<Relationships xmlns="http://schemas.openxmlformats.org/package/2006/relationships"><Relationship Id="rId8" Type="http://schemas.openxmlformats.org/officeDocument/2006/relationships/hyperlink" Target="https://doi.org/10.1177%2F0013161X12448250" TargetMode="External"/><Relationship Id="rId3" Type="http://schemas.openxmlformats.org/officeDocument/2006/relationships/hyperlink" Target="https://doi.org/10.30828/real/2020.3.4" TargetMode="External"/><Relationship Id="rId7" Type="http://schemas.openxmlformats.org/officeDocument/2006/relationships/hyperlink" Target="https://doi.org/10.3102/0034654311403323" TargetMode="External"/><Relationship Id="rId2" Type="http://schemas.openxmlformats.org/officeDocument/2006/relationships/notesSlide" Target="../notesSlides/notesSlide56.xml"/><Relationship Id="rId1" Type="http://schemas.openxmlformats.org/officeDocument/2006/relationships/slideLayout" Target="../slideLayouts/slideLayout11.xml"/><Relationship Id="rId6" Type="http://schemas.openxmlformats.org/officeDocument/2006/relationships/hyperlink" Target="https://doi.org/10.1177%2F0013161X211011235" TargetMode="External"/><Relationship Id="rId5" Type="http://schemas.openxmlformats.org/officeDocument/2006/relationships/hyperlink" Target="https://www.proquest.com/dissertations-theses/principalship-preparation-programs-self-efficacy/docview/305201810/se-2" TargetMode="External"/><Relationship Id="rId4" Type="http://schemas.openxmlformats.org/officeDocument/2006/relationships/hyperlink" Target="https://kjzz.org/content/1743968/4-10-school-principals-might-quit-due-harder-work-longer-hours-and-politics-covid-19" TargetMode="External"/><Relationship Id="rId9" Type="http://schemas.openxmlformats.org/officeDocument/2006/relationships/hyperlink" Target="https://psycnet.apa.org/doi/10.1037/0000319-018" TargetMode="External"/></Relationships>
</file>

<file path=ppt/slides/_rels/slide57.xml.rels><?xml version="1.0" encoding="UTF-8" standalone="yes"?>
<Relationships xmlns="http://schemas.openxmlformats.org/package/2006/relationships"><Relationship Id="rId8" Type="http://schemas.openxmlformats.org/officeDocument/2006/relationships/hyperlink" Target="https://nces.ed.gov/pubs2020/2020195.pdf" TargetMode="External"/><Relationship Id="rId3" Type="http://schemas.openxmlformats.org/officeDocument/2006/relationships/hyperlink" Target="https://doi.org/10.1080/13603124.2019.1690699" TargetMode="External"/><Relationship Id="rId7" Type="http://schemas.openxmlformats.org/officeDocument/2006/relationships/hyperlink" Target="https://doi.org/10.1080/13632434.2019.1596077" TargetMode="External"/><Relationship Id="rId2" Type="http://schemas.openxmlformats.org/officeDocument/2006/relationships/notesSlide" Target="../notesSlides/notesSlide57.xml"/><Relationship Id="rId1" Type="http://schemas.openxmlformats.org/officeDocument/2006/relationships/slideLayout" Target="../slideLayouts/slideLayout11.xml"/><Relationship Id="rId6" Type="http://schemas.openxmlformats.org/officeDocument/2006/relationships/hyperlink" Target="https://learningpolicyinstitute.org/product/supporting-strong-stable-principal-workforce-brief" TargetMode="External"/><Relationship Id="rId5" Type="http://schemas.openxmlformats.org/officeDocument/2006/relationships/hyperlink" Target="https://doi.org/10.1080/13603124.2020.1716999" TargetMode="External"/><Relationship Id="rId4" Type="http://schemas.openxmlformats.org/officeDocument/2006/relationships/hyperlink" Target="https://doi.org/10.1097/dbp.0000000000000915" TargetMode="External"/><Relationship Id="rId9" Type="http://schemas.openxmlformats.org/officeDocument/2006/relationships/hyperlink" Target="https://files.eric.ed.gov/ED610880.pdf"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marylandpublicschools.org/about/Pages/directory.aspx" TargetMode="External"/><Relationship Id="rId13" Type="http://schemas.openxmlformats.org/officeDocument/2006/relationships/hyperlink" Target="https://doi.org/10.1007/978-981-19-5441-2_15" TargetMode="External"/><Relationship Id="rId3" Type="http://schemas.openxmlformats.org/officeDocument/2006/relationships/hyperlink" Target="https://west-sydney-primo.hosted.exlibrisgroup.com/permalink/f/1vt0uuc/UWS-ALMA21273137440001571" TargetMode="External"/><Relationship Id="rId7" Type="http://schemas.openxmlformats.org/officeDocument/2006/relationships/hyperlink" Target="https://doi.org/10.1080/24709360.2018.1477468" TargetMode="External"/><Relationship Id="rId12" Type="http://schemas.openxmlformats.org/officeDocument/2006/relationships/hyperlink" Target="https://doi.org/10.1177%2F0013161X18785874" TargetMode="External"/><Relationship Id="rId2" Type="http://schemas.openxmlformats.org/officeDocument/2006/relationships/notesSlide" Target="../notesSlides/notesSlide58.xml"/><Relationship Id="rId1" Type="http://schemas.openxmlformats.org/officeDocument/2006/relationships/slideLayout" Target="../slideLayouts/slideLayout11.xml"/><Relationship Id="rId6" Type="http://schemas.openxmlformats.org/officeDocument/2006/relationships/hyperlink" Target="https://doi.org/10.1177%2F1942775113502020" TargetMode="External"/><Relationship Id="rId11" Type="http://schemas.openxmlformats.org/officeDocument/2006/relationships/hyperlink" Target="https://doi.org/10.1016/j.econedurev.2013.05.004" TargetMode="External"/><Relationship Id="rId5" Type="http://schemas.openxmlformats.org/officeDocument/2006/relationships/hyperlink" Target="https://doi.org/10.1177/0013161X20907128" TargetMode="External"/><Relationship Id="rId10" Type="http://schemas.openxmlformats.org/officeDocument/2006/relationships/hyperlink" Target="https://www.simplypsychology.org/qualitative-quantitative.html#Limitations-of-Quantitative-Research" TargetMode="External"/><Relationship Id="rId4" Type="http://schemas.openxmlformats.org/officeDocument/2006/relationships/hyperlink" Target="https://doi.org/10.3102%2F0034654319866133" TargetMode="External"/><Relationship Id="rId9" Type="http://schemas.openxmlformats.org/officeDocument/2006/relationships/hyperlink" Target="https://www.simplypsychology.org/variables.html" TargetMode="External"/><Relationship Id="rId14" Type="http://schemas.openxmlformats.org/officeDocument/2006/relationships/hyperlink" Target="https://doi.org/10.1007/s10780-021-09447-z"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www.proquest.com/dissertations-theses/elementary-principals-experiences-with-coaching/docview/2572587710/se-2" TargetMode="External"/><Relationship Id="rId3" Type="http://schemas.openxmlformats.org/officeDocument/2006/relationships/hyperlink" Target="https://nces.ed.gov/programs/coe/indicator/slb" TargetMode="External"/><Relationship Id="rId7" Type="http://schemas.openxmlformats.org/officeDocument/2006/relationships/hyperlink" Target="https://purl.stanford.edu/sh273cz5082" TargetMode="External"/><Relationship Id="rId2" Type="http://schemas.openxmlformats.org/officeDocument/2006/relationships/notesSlide" Target="../notesSlides/notesSlide59.xml"/><Relationship Id="rId1" Type="http://schemas.openxmlformats.org/officeDocument/2006/relationships/slideLayout" Target="../slideLayouts/slideLayout11.xml"/><Relationship Id="rId6" Type="http://schemas.openxmlformats.org/officeDocument/2006/relationships/hyperlink" Target="https://doi.org/10.1108/IJMCE-01-2021-0015" TargetMode="External"/><Relationship Id="rId5" Type="http://schemas.openxmlformats.org/officeDocument/2006/relationships/hyperlink" Target="https://ctmirror.org/2022/02/05/principals-are-expected-to-be-the-rock-of-schools-but-theyre-stressed-out/" TargetMode="External"/><Relationship Id="rId10" Type="http://schemas.openxmlformats.org/officeDocument/2006/relationships/hyperlink" Target="https://www.proquest.com/dissertations-theses/principal-turnover-retention-study-k-12-school/docview/2498537659/se-2?accountid=340" TargetMode="External"/><Relationship Id="rId4" Type="http://schemas.openxmlformats.org/officeDocument/2006/relationships/hyperlink" Target="https://www.npbea.org/wp-content/uploads/2017/06/Professional-Standards-for-Educational-Leaders_2015.pdf" TargetMode="External"/><Relationship Id="rId9" Type="http://schemas.openxmlformats.org/officeDocument/2006/relationships/hyperlink" Target="https://dx.doi.org/10.3138/jspr.34.2.162"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8" Type="http://schemas.openxmlformats.org/officeDocument/2006/relationships/hyperlink" Target="https://doi.org/10.1177%2F0892020617747611" TargetMode="External"/><Relationship Id="rId13" Type="http://schemas.openxmlformats.org/officeDocument/2006/relationships/hyperlink" Target="https://www.edweek.org/leadership/why-understanding-principal-turnover-is-important-for-teacher-retention/2022/06" TargetMode="External"/><Relationship Id="rId3" Type="http://schemas.openxmlformats.org/officeDocument/2006/relationships/hyperlink" Target="https://doi.org/10.1177/0013161X17720978" TargetMode="External"/><Relationship Id="rId7" Type="http://schemas.openxmlformats.org/officeDocument/2006/relationships/hyperlink" Target="https://doi.org/10.1097/NUR.0000000000000493" TargetMode="External"/><Relationship Id="rId12" Type="http://schemas.openxmlformats.org/officeDocument/2006/relationships/hyperlink" Target="https://doi.org/10.1108/jpcc-05-2020-0020" TargetMode="External"/><Relationship Id="rId2" Type="http://schemas.openxmlformats.org/officeDocument/2006/relationships/notesSlide" Target="../notesSlides/notesSlide60.xml"/><Relationship Id="rId16" Type="http://schemas.openxmlformats.org/officeDocument/2006/relationships/hyperlink" Target="https://nces.ed.gov/pubsearch/pubsinfo.asp?pubid=2022089" TargetMode="External"/><Relationship Id="rId1" Type="http://schemas.openxmlformats.org/officeDocument/2006/relationships/slideLayout" Target="../slideLayouts/slideLayout11.xml"/><Relationship Id="rId6" Type="http://schemas.openxmlformats.org/officeDocument/2006/relationships/hyperlink" Target="https://doi.org/10.1097/NUR.0000000000000540" TargetMode="External"/><Relationship Id="rId11" Type="http://schemas.openxmlformats.org/officeDocument/2006/relationships/hyperlink" Target="https://www.statisticshowto.com/probability-and-statistics/p-value/" TargetMode="External"/><Relationship Id="rId5" Type="http://schemas.openxmlformats.org/officeDocument/2006/relationships/hyperlink" Target="https://doi.org/10.1177/2053951719836258" TargetMode="External"/><Relationship Id="rId15" Type="http://schemas.openxmlformats.org/officeDocument/2006/relationships/hyperlink" Target="https://nces.ed.gov/pubsearch/pubsinfo.asp?pubid=2020089" TargetMode="External"/><Relationship Id="rId10" Type="http://schemas.openxmlformats.org/officeDocument/2006/relationships/hyperlink" Target="https://doi.org/10.1007/s10869-018-09613-8" TargetMode="External"/><Relationship Id="rId4" Type="http://schemas.openxmlformats.org/officeDocument/2006/relationships/hyperlink" Target="https://pubmed.ncbi.nlm.nih.gov/31685592/" TargetMode="External"/><Relationship Id="rId9" Type="http://schemas.openxmlformats.org/officeDocument/2006/relationships/hyperlink" Target="https://doi.org/10.3102%2F0034654317743197" TargetMode="External"/><Relationship Id="rId14" Type="http://schemas.openxmlformats.org/officeDocument/2006/relationships/hyperlink" Target="https://doi.org/10.1177/1052684619884785"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nces.ed.gov/pubsearch/pubsinfo.asp?pubid=2023089" TargetMode="External"/><Relationship Id="rId7" Type="http://schemas.openxmlformats.org/officeDocument/2006/relationships/hyperlink" Target="https://doi.org/10.1016/j.chest.2020.03.012" TargetMode="External"/><Relationship Id="rId2" Type="http://schemas.openxmlformats.org/officeDocument/2006/relationships/notesSlide" Target="../notesSlides/notesSlide61.xml"/><Relationship Id="rId1" Type="http://schemas.openxmlformats.org/officeDocument/2006/relationships/slideLayout" Target="../slideLayouts/slideLayout11.xml"/><Relationship Id="rId6" Type="http://schemas.openxmlformats.org/officeDocument/2006/relationships/hyperlink" Target="https://www.wallacefoundation.org/knowledge-center/pages/how-principals-affect-students-and-schools.aspx" TargetMode="External"/><Relationship Id="rId5" Type="http://schemas.openxmlformats.org/officeDocument/2006/relationships/hyperlink" Target="https://doi.org/10.1007/s11092-007-9033-8" TargetMode="External"/><Relationship Id="rId4" Type="http://schemas.openxmlformats.org/officeDocument/2006/relationships/hyperlink" Target="https://doi.org/10.1177/0895904819857825"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5D0F34-5A8A-4237-9F79-75F6B4350D8D}"/>
              </a:ext>
            </a:extLst>
          </p:cNvPr>
          <p:cNvSpPr txBox="1">
            <a:spLocks/>
          </p:cNvSpPr>
          <p:nvPr/>
        </p:nvSpPr>
        <p:spPr>
          <a:xfrm>
            <a:off x="4405015" y="1197274"/>
            <a:ext cx="5966650" cy="1069675"/>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rgbClr val="FDA31B"/>
              </a:solidFill>
              <a:effectLst/>
              <a:uLnTx/>
              <a:uFillTx/>
              <a:latin typeface="Corbel" panose="020B0503020204020204"/>
              <a:ea typeface="Charter Roman" charset="0"/>
              <a:cs typeface="Charter Roman" charset="0"/>
            </a:endParaRPr>
          </a:p>
        </p:txBody>
      </p:sp>
      <p:sp>
        <p:nvSpPr>
          <p:cNvPr id="5" name="Subtitle 2">
            <a:extLst>
              <a:ext uri="{FF2B5EF4-FFF2-40B4-BE49-F238E27FC236}">
                <a16:creationId xmlns:a16="http://schemas.microsoft.com/office/drawing/2014/main" id="{7FA28609-0567-4BCD-B4B6-84863B70E0F6}"/>
              </a:ext>
            </a:extLst>
          </p:cNvPr>
          <p:cNvSpPr txBox="1">
            <a:spLocks/>
          </p:cNvSpPr>
          <p:nvPr/>
        </p:nvSpPr>
        <p:spPr>
          <a:xfrm>
            <a:off x="4213628" y="2616381"/>
            <a:ext cx="7815339" cy="339377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3200" b="1" dirty="0">
                <a:solidFill>
                  <a:srgbClr val="FFFFFF"/>
                </a:solidFill>
                <a:latin typeface="Corbel" panose="020B0503020204020204"/>
              </a:rPr>
              <a:t>Rachel Virginia Amstutz</a:t>
            </a:r>
            <a:endParaRPr kumimoji="0" lang="en-US" sz="3200" b="1" i="0" u="none" strike="noStrike" kern="1200" cap="none" spc="0" normalizeH="0" baseline="0" noProof="0" dirty="0">
              <a:ln>
                <a:noFill/>
              </a:ln>
              <a:solidFill>
                <a:srgbClr val="FFFFFF"/>
              </a:solidFill>
              <a:effectLst/>
              <a:uLnTx/>
              <a:uFillTx/>
              <a:latin typeface="Corbel" panose="020B0503020204020204"/>
              <a:ea typeface="+mn-ea"/>
              <a:cs typeface="+mn-cs"/>
            </a:endParaRPr>
          </a:p>
          <a:p>
            <a:pPr marL="0" marR="0" lvl="0" indent="0" algn="l" defTabSz="914400" rtl="0" eaLnBrk="1" fontAlgn="auto" latinLnBrk="0" hangingPunct="1">
              <a:lnSpc>
                <a:spcPct val="90000"/>
              </a:lnSpc>
              <a:spcBef>
                <a:spcPts val="1000"/>
              </a:spcBef>
              <a:spcAft>
                <a:spcPts val="0"/>
              </a:spcAft>
              <a:buClrTx/>
              <a:buSzTx/>
              <a:buNone/>
              <a:tabLst/>
              <a:defRPr/>
            </a:pPr>
            <a:r>
              <a:rPr kumimoji="0" lang="en-US" sz="2400" b="0" i="0" u="none" strike="noStrike" kern="1200" cap="none" spc="0" normalizeH="0" baseline="0" noProof="0" dirty="0">
                <a:ln>
                  <a:noFill/>
                </a:ln>
                <a:solidFill>
                  <a:srgbClr val="FFFFFF"/>
                </a:solidFill>
                <a:effectLst/>
                <a:uLnTx/>
                <a:uFillTx/>
                <a:latin typeface="Corbel" panose="020B0503020204020204"/>
                <a:ea typeface="+mn-ea"/>
                <a:cs typeface="+mn-cs"/>
              </a:rPr>
              <a:t>National University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FFFFFF"/>
              </a:solidFill>
              <a:effectLst/>
              <a:uLnTx/>
              <a:uFillTx/>
              <a:latin typeface="Corbel" panose="020B0503020204020204"/>
              <a:ea typeface="+mn-ea"/>
              <a:cs typeface="+mn-cs"/>
            </a:endParaRPr>
          </a:p>
          <a:p>
            <a:pPr marL="0" marR="0" lvl="0" indent="0" algn="l" defTabSz="914400" rtl="0" eaLnBrk="1" fontAlgn="auto" latinLnBrk="0" hangingPunct="1">
              <a:lnSpc>
                <a:spcPct val="90000"/>
              </a:lnSpc>
              <a:spcBef>
                <a:spcPts val="1000"/>
              </a:spcBef>
              <a:spcAft>
                <a:spcPts val="0"/>
              </a:spcAft>
              <a:buClrTx/>
              <a:buSzTx/>
              <a:buNone/>
              <a:tabLst/>
              <a:defRPr/>
            </a:pPr>
            <a:r>
              <a:rPr kumimoji="0" lang="en-US" sz="2400" b="1" i="0" u="none" strike="noStrike" kern="1200" cap="none" spc="0" normalizeH="0" baseline="0" noProof="0" dirty="0">
                <a:ln>
                  <a:noFill/>
                </a:ln>
                <a:solidFill>
                  <a:srgbClr val="FFFFFF"/>
                </a:solidFill>
                <a:effectLst/>
                <a:uLnTx/>
                <a:uFillTx/>
                <a:latin typeface="Corbel" panose="020B0503020204020204"/>
                <a:ea typeface="+mn-ea"/>
                <a:cs typeface="+mn-cs"/>
              </a:rPr>
              <a:t>Dissertation Chair</a:t>
            </a:r>
            <a:r>
              <a:rPr kumimoji="0" lang="en-US" sz="2400" b="0" i="0" u="none" strike="noStrike" kern="1200" cap="none" spc="0" normalizeH="0" baseline="0" noProof="0" dirty="0">
                <a:ln>
                  <a:noFill/>
                </a:ln>
                <a:solidFill>
                  <a:srgbClr val="FFFFFF"/>
                </a:solidFill>
                <a:effectLst/>
                <a:uLnTx/>
                <a:uFillTx/>
                <a:latin typeface="Corbel" panose="020B0503020204020204"/>
                <a:ea typeface="+mn-ea"/>
                <a:cs typeface="+mn-cs"/>
              </a:rPr>
              <a:t>: Dr. Donna Rice</a:t>
            </a:r>
          </a:p>
          <a:p>
            <a:pPr marL="0" indent="0">
              <a:buNone/>
              <a:defRPr/>
            </a:pPr>
            <a:r>
              <a:rPr kumimoji="0" lang="en-US" sz="2400" b="1" i="0" u="none" strike="noStrike" kern="1200" cap="none" spc="0" normalizeH="0" baseline="0" noProof="0" dirty="0">
                <a:ln>
                  <a:noFill/>
                </a:ln>
                <a:solidFill>
                  <a:srgbClr val="FFFFFF"/>
                </a:solidFill>
                <a:effectLst/>
                <a:uLnTx/>
                <a:uFillTx/>
                <a:latin typeface="Corbel" panose="020B0503020204020204"/>
                <a:ea typeface="+mn-ea"/>
                <a:cs typeface="+mn-cs"/>
              </a:rPr>
              <a:t>Subject Matter Expert</a:t>
            </a:r>
            <a:r>
              <a:rPr kumimoji="0" lang="en-US" sz="2400" b="0" i="0" u="none" strike="noStrike" kern="1200" cap="none" spc="0" normalizeH="0" baseline="0" noProof="0" dirty="0">
                <a:ln>
                  <a:noFill/>
                </a:ln>
                <a:solidFill>
                  <a:srgbClr val="FFFFFF"/>
                </a:solidFill>
                <a:effectLst/>
                <a:uLnTx/>
                <a:uFillTx/>
                <a:latin typeface="Corbel" panose="020B0503020204020204"/>
                <a:ea typeface="+mn-ea"/>
                <a:cs typeface="+mn-cs"/>
              </a:rPr>
              <a:t>: </a:t>
            </a:r>
            <a:r>
              <a:rPr lang="en-US" sz="2400" dirty="0">
                <a:solidFill>
                  <a:srgbClr val="E7E6E6"/>
                </a:solidFill>
                <a:latin typeface="Corbel" panose="020B0503020204020204"/>
              </a:rPr>
              <a:t>Dr. Toni Carr</a:t>
            </a:r>
          </a:p>
          <a:p>
            <a:pPr marL="0" marR="0" lvl="0" indent="0" algn="l" defTabSz="914400" rtl="0" eaLnBrk="1" fontAlgn="auto" latinLnBrk="0" hangingPunct="1">
              <a:lnSpc>
                <a:spcPct val="90000"/>
              </a:lnSpc>
              <a:spcBef>
                <a:spcPts val="1000"/>
              </a:spcBef>
              <a:spcAft>
                <a:spcPts val="0"/>
              </a:spcAft>
              <a:buClrTx/>
              <a:buSzTx/>
              <a:buNone/>
              <a:tabLst/>
              <a:defRPr/>
            </a:pPr>
            <a:r>
              <a:rPr kumimoji="0" lang="en-US" sz="2400" b="1" i="0" u="none" strike="noStrike" kern="1200" cap="none" spc="0" normalizeH="0" baseline="0" noProof="0" dirty="0">
                <a:ln>
                  <a:noFill/>
                </a:ln>
                <a:solidFill>
                  <a:srgbClr val="FFFFFF"/>
                </a:solidFill>
                <a:effectLst/>
                <a:uLnTx/>
                <a:uFillTx/>
                <a:latin typeface="Corbel" panose="020B0503020204020204"/>
                <a:ea typeface="+mn-ea"/>
                <a:cs typeface="+mn-cs"/>
              </a:rPr>
              <a:t>Academic Reader</a:t>
            </a:r>
            <a:r>
              <a:rPr kumimoji="0" lang="en-US" sz="2400" b="0" i="0" u="none" strike="noStrike" kern="1200" cap="none" spc="0" normalizeH="0" baseline="0" noProof="0" dirty="0">
                <a:ln>
                  <a:noFill/>
                </a:ln>
                <a:solidFill>
                  <a:srgbClr val="FFFFFF"/>
                </a:solidFill>
                <a:effectLst/>
                <a:uLnTx/>
                <a:uFillTx/>
                <a:latin typeface="Corbel" panose="020B0503020204020204"/>
                <a:ea typeface="+mn-ea"/>
                <a:cs typeface="+mn-cs"/>
              </a:rPr>
              <a:t>: </a:t>
            </a:r>
            <a:r>
              <a:rPr kumimoji="0" lang="en-US" sz="2400" b="0" i="0" u="none" strike="noStrike" kern="1200" cap="none" spc="0" normalizeH="0" baseline="0" noProof="0" dirty="0">
                <a:ln>
                  <a:noFill/>
                </a:ln>
                <a:solidFill>
                  <a:srgbClr val="E7E6E6"/>
                </a:solidFill>
                <a:effectLst/>
                <a:uLnTx/>
                <a:uFillTx/>
                <a:latin typeface="Corbel" panose="020B0503020204020204"/>
                <a:ea typeface="+mn-ea"/>
                <a:cs typeface="+mn-cs"/>
              </a:rPr>
              <a:t>Dr. Leslie Curda</a:t>
            </a:r>
          </a:p>
        </p:txBody>
      </p:sp>
      <p:sp>
        <p:nvSpPr>
          <p:cNvPr id="3" name="TextBox 2">
            <a:extLst>
              <a:ext uri="{FF2B5EF4-FFF2-40B4-BE49-F238E27FC236}">
                <a16:creationId xmlns:a16="http://schemas.microsoft.com/office/drawing/2014/main" id="{6377F8A6-8195-3530-D910-CA552A66700D}"/>
              </a:ext>
            </a:extLst>
          </p:cNvPr>
          <p:cNvSpPr txBox="1"/>
          <p:nvPr/>
        </p:nvSpPr>
        <p:spPr>
          <a:xfrm>
            <a:off x="163032" y="-74900"/>
            <a:ext cx="11865935" cy="1231106"/>
          </a:xfrm>
          <a:prstGeom prst="rect">
            <a:avLst/>
          </a:prstGeom>
          <a:noFill/>
        </p:spPr>
        <p:txBody>
          <a:bodyPr wrap="square">
            <a:spAutoFit/>
          </a:bodyPr>
          <a:lstStyle/>
          <a:p>
            <a:r>
              <a:rPr lang="en-US" b="1" dirty="0"/>
              <a:t> </a:t>
            </a:r>
            <a:endParaRPr lang="en-US" dirty="0"/>
          </a:p>
          <a:p>
            <a:pPr algn="ctr"/>
            <a:r>
              <a:rPr lang="en-US" sz="2800" b="1" dirty="0">
                <a:solidFill>
                  <a:schemeClr val="bg1"/>
                </a:solidFill>
              </a:rPr>
              <a:t>Sustaining School Leadership Through Principal Retention: A Longitudinal Descriptive Study of Maryland’s Promising Principals’ Academy</a:t>
            </a:r>
          </a:p>
        </p:txBody>
      </p:sp>
      <p:sp>
        <p:nvSpPr>
          <p:cNvPr id="10" name="TextBox 9">
            <a:extLst>
              <a:ext uri="{FF2B5EF4-FFF2-40B4-BE49-F238E27FC236}">
                <a16:creationId xmlns:a16="http://schemas.microsoft.com/office/drawing/2014/main" id="{DF423499-FFFF-4372-85B8-216F80A13BC1}"/>
              </a:ext>
            </a:extLst>
          </p:cNvPr>
          <p:cNvSpPr txBox="1"/>
          <p:nvPr/>
        </p:nvSpPr>
        <p:spPr>
          <a:xfrm>
            <a:off x="3929743" y="6324600"/>
            <a:ext cx="4452257" cy="369332"/>
          </a:xfrm>
          <a:prstGeom prst="rect">
            <a:avLst/>
          </a:prstGeom>
          <a:noFill/>
        </p:spPr>
        <p:txBody>
          <a:bodyPr wrap="square" rtlCol="0">
            <a:spAutoFit/>
          </a:bodyPr>
          <a:lstStyle/>
          <a:p>
            <a:pPr algn="ctr"/>
            <a:r>
              <a:rPr lang="en-US" dirty="0">
                <a:solidFill>
                  <a:schemeClr val="bg1"/>
                </a:solidFill>
              </a:rPr>
              <a:t>December 1, 2025</a:t>
            </a:r>
          </a:p>
        </p:txBody>
      </p:sp>
    </p:spTree>
    <p:extLst>
      <p:ext uri="{BB962C8B-B14F-4D97-AF65-F5344CB8AC3E}">
        <p14:creationId xmlns:p14="http://schemas.microsoft.com/office/powerpoint/2010/main" val="274235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E75DE-AA50-9B19-8932-1F99A99F863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92D05B9-6E29-2389-A79B-17B5157FC702}"/>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EXPLORATORY RESEARCH QUESTIONS</a:t>
            </a:r>
          </a:p>
        </p:txBody>
      </p:sp>
      <p:sp>
        <p:nvSpPr>
          <p:cNvPr id="5" name="Content Placeholder 2">
            <a:extLst>
              <a:ext uri="{FF2B5EF4-FFF2-40B4-BE49-F238E27FC236}">
                <a16:creationId xmlns:a16="http://schemas.microsoft.com/office/drawing/2014/main" id="{A8D2E40B-AE86-8C1B-2DE1-6AF0270CE13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6000B4-4E5B-A5AF-7076-48D94AADB86F}"/>
              </a:ext>
            </a:extLst>
          </p:cNvPr>
          <p:cNvSpPr txBox="1">
            <a:spLocks/>
          </p:cNvSpPr>
          <p:nvPr/>
        </p:nvSpPr>
        <p:spPr>
          <a:xfrm>
            <a:off x="608168" y="1290918"/>
            <a:ext cx="11046285" cy="4961964"/>
          </a:xfrm>
          <a:prstGeom prst="rect">
            <a:avLst/>
          </a:prstGeom>
        </p:spPr>
        <p:txBody>
          <a:bodyPr vert="horz" lIns="91440" tIns="45720" rIns="91440" bIns="45720" rtlCol="0">
            <a:normAutofit fontScale="70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200" b="1" i="1" dirty="0">
                <a:solidFill>
                  <a:schemeClr val="bg2"/>
                </a:solidFill>
                <a:highlight>
                  <a:srgbClr val="00A3AF"/>
                </a:highlight>
              </a:rPr>
              <a:t>ERQ1</a:t>
            </a:r>
            <a:r>
              <a:rPr lang="en-US" sz="3200" dirty="0">
                <a:solidFill>
                  <a:schemeClr val="bg2"/>
                </a:solidFill>
                <a:highlight>
                  <a:srgbClr val="00A3AF"/>
                </a:highlight>
              </a:rPr>
              <a:t>.</a:t>
            </a:r>
            <a:r>
              <a:rPr lang="en-US" sz="3200" dirty="0">
                <a:solidFill>
                  <a:schemeClr val="bg2"/>
                </a:solidFill>
                <a:highlight>
                  <a:srgbClr val="00FFFF"/>
                </a:highlight>
              </a:rPr>
              <a:t> </a:t>
            </a:r>
          </a:p>
          <a:p>
            <a:pPr marL="0" indent="0">
              <a:buNone/>
            </a:pPr>
            <a:r>
              <a:rPr lang="en-US" dirty="0"/>
              <a:t>To what extent do retention patterns differ descriptively across MDPPA cohorts?</a:t>
            </a:r>
          </a:p>
          <a:p>
            <a:pPr marL="0" indent="0">
              <a:buNone/>
            </a:pPr>
            <a:endParaRPr lang="en-US" sz="2100" dirty="0"/>
          </a:p>
          <a:p>
            <a:r>
              <a:rPr lang="en-US" sz="3100" dirty="0">
                <a:solidFill>
                  <a:schemeClr val="bg2"/>
                </a:solidFill>
                <a:highlight>
                  <a:srgbClr val="00A3AF"/>
                </a:highlight>
              </a:rPr>
              <a:t>ERQ2.</a:t>
            </a:r>
            <a:r>
              <a:rPr lang="en-US" sz="3100" dirty="0">
                <a:solidFill>
                  <a:schemeClr val="bg2"/>
                </a:solidFill>
              </a:rPr>
              <a:t> </a:t>
            </a:r>
          </a:p>
          <a:p>
            <a:pPr marL="0" indent="0">
              <a:buNone/>
            </a:pPr>
            <a:r>
              <a:rPr lang="en-US" dirty="0"/>
              <a:t>To what extent do retention patterns vary descriptively across Local Education Agency (LEA) size categories?</a:t>
            </a:r>
          </a:p>
          <a:p>
            <a:pPr marL="0" indent="0">
              <a:buNone/>
            </a:pPr>
            <a:endParaRPr lang="en-US" sz="2100" dirty="0"/>
          </a:p>
          <a:p>
            <a:r>
              <a:rPr lang="en-US" sz="3200" b="1" i="1" dirty="0">
                <a:solidFill>
                  <a:schemeClr val="bg2"/>
                </a:solidFill>
                <a:highlight>
                  <a:srgbClr val="00A3AF"/>
                </a:highlight>
              </a:rPr>
              <a:t>ERQ3</a:t>
            </a:r>
            <a:r>
              <a:rPr lang="en-US" sz="3200" b="1" i="1" dirty="0">
                <a:solidFill>
                  <a:schemeClr val="bg2"/>
                </a:solidFill>
              </a:rPr>
              <a:t>.</a:t>
            </a:r>
            <a:r>
              <a:rPr lang="en-US" sz="3200" dirty="0">
                <a:solidFill>
                  <a:schemeClr val="bg2"/>
                </a:solidFill>
              </a:rPr>
              <a:t> </a:t>
            </a:r>
          </a:p>
          <a:p>
            <a:pPr marL="0" indent="0">
              <a:buNone/>
            </a:pPr>
            <a:r>
              <a:rPr lang="en-US" dirty="0"/>
              <a:t>To what extent do retention patterns vary descriptively across Maryland geographic regions?</a:t>
            </a:r>
          </a:p>
          <a:p>
            <a:endParaRPr lang="en-US" sz="2100" b="1" i="1" dirty="0"/>
          </a:p>
          <a:p>
            <a:r>
              <a:rPr lang="en-US" sz="3200" b="1" i="1" dirty="0">
                <a:solidFill>
                  <a:schemeClr val="bg2"/>
                </a:solidFill>
                <a:highlight>
                  <a:srgbClr val="00A3AF"/>
                </a:highlight>
              </a:rPr>
              <a:t>ERQ4</a:t>
            </a:r>
            <a:r>
              <a:rPr lang="en-US" sz="3200" b="1" i="1" dirty="0">
                <a:solidFill>
                  <a:schemeClr val="bg2"/>
                </a:solidFill>
              </a:rPr>
              <a:t>.</a:t>
            </a:r>
            <a:r>
              <a:rPr lang="en-US" sz="3200" dirty="0">
                <a:solidFill>
                  <a:schemeClr val="bg2"/>
                </a:solidFill>
              </a:rPr>
              <a:t> </a:t>
            </a:r>
          </a:p>
          <a:p>
            <a:pPr marL="0" indent="0">
              <a:buNone/>
            </a:pPr>
            <a:r>
              <a:rPr lang="en-US" dirty="0"/>
              <a:t>What are the relative-risk ratios of continued service at 3-, 5-, 8-, and 10-year intervals following completion of the MDPPA across cohorts?</a:t>
            </a:r>
          </a:p>
          <a:p>
            <a:pPr lvl="1"/>
            <a:endParaRPr lang="en-US" sz="2100" b="1" dirty="0"/>
          </a:p>
          <a:p>
            <a:pPr marL="0" indent="0">
              <a:buNone/>
            </a:pPr>
            <a:endParaRPr lang="en-US" sz="2800" b="1" dirty="0"/>
          </a:p>
        </p:txBody>
      </p:sp>
    </p:spTree>
    <p:extLst>
      <p:ext uri="{BB962C8B-B14F-4D97-AF65-F5344CB8AC3E}">
        <p14:creationId xmlns:p14="http://schemas.microsoft.com/office/powerpoint/2010/main" val="633025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843363-6FC0-61EB-85B6-A38ED3727147}"/>
              </a:ext>
            </a:extLst>
          </p:cNvPr>
          <p:cNvSpPr>
            <a:spLocks noGrp="1"/>
          </p:cNvSpPr>
          <p:nvPr>
            <p:ph type="body" sz="quarter" idx="13"/>
          </p:nvPr>
        </p:nvSpPr>
        <p:spPr>
          <a:xfrm>
            <a:off x="591671" y="1411942"/>
            <a:ext cx="5339943" cy="4531659"/>
          </a:xfrm>
        </p:spPr>
        <p:txBody>
          <a:bodyPr/>
          <a:lstStyle/>
          <a:p>
            <a:pPr>
              <a:lnSpc>
                <a:spcPct val="100000"/>
              </a:lnSpc>
            </a:pPr>
            <a:r>
              <a:rPr lang="en-US" sz="1800" b="1" dirty="0">
                <a:latin typeface="+mj-lt"/>
              </a:rPr>
              <a:t>Retention.</a:t>
            </a:r>
            <a:r>
              <a:rPr lang="en-US" sz="1800" dirty="0">
                <a:latin typeface="+mj-lt"/>
              </a:rPr>
              <a:t> The total number of academic years in which an individual appeared in the Maryland State Department of Education (MSDE) staffing file in a school-based administrative role </a:t>
            </a:r>
            <a:r>
              <a:rPr lang="en-US" sz="1800" i="1" u="dotted" dirty="0">
                <a:latin typeface="+mj-lt"/>
              </a:rPr>
              <a:t>following</a:t>
            </a:r>
            <a:r>
              <a:rPr lang="en-US" sz="1800" dirty="0">
                <a:latin typeface="+mj-lt"/>
              </a:rPr>
              <a:t> MDPPA completion.</a:t>
            </a:r>
          </a:p>
          <a:p>
            <a:pPr>
              <a:lnSpc>
                <a:spcPct val="100000"/>
              </a:lnSpc>
            </a:pPr>
            <a:r>
              <a:rPr lang="en-US" sz="1800" b="1" dirty="0">
                <a:latin typeface="+mj-lt"/>
              </a:rPr>
              <a:t>School-Based Administrative Role.</a:t>
            </a:r>
            <a:r>
              <a:rPr lang="en-US" sz="1800" dirty="0">
                <a:latin typeface="+mj-lt"/>
              </a:rPr>
              <a:t> Any administrative position reported in the MSDE staffing file that is directly assigned to a school (e.g., assistant principal, principal).</a:t>
            </a:r>
          </a:p>
          <a:p>
            <a:pPr>
              <a:lnSpc>
                <a:spcPct val="100000"/>
              </a:lnSpc>
            </a:pPr>
            <a:r>
              <a:rPr lang="en-US" sz="1800" b="1" dirty="0">
                <a:latin typeface="+mj-lt"/>
              </a:rPr>
              <a:t>Cohort.</a:t>
            </a:r>
            <a:r>
              <a:rPr lang="en-US" sz="1800" dirty="0">
                <a:latin typeface="+mj-lt"/>
              </a:rPr>
              <a:t> The MDPPA class year in which the participant completed the program (Cohorts 1–5), representing different lengths of time available for follow-up.</a:t>
            </a:r>
          </a:p>
          <a:p>
            <a:pPr>
              <a:lnSpc>
                <a:spcPct val="100000"/>
              </a:lnSpc>
            </a:pPr>
            <a:endParaRPr lang="en-US" sz="1800" dirty="0">
              <a:latin typeface="+mj-lt"/>
            </a:endParaRPr>
          </a:p>
        </p:txBody>
      </p:sp>
      <p:sp>
        <p:nvSpPr>
          <p:cNvPr id="3" name="Text Placeholder 2">
            <a:extLst>
              <a:ext uri="{FF2B5EF4-FFF2-40B4-BE49-F238E27FC236}">
                <a16:creationId xmlns:a16="http://schemas.microsoft.com/office/drawing/2014/main" id="{2FFD69AA-A9FE-42C0-ED5C-65B0B00681DD}"/>
              </a:ext>
            </a:extLst>
          </p:cNvPr>
          <p:cNvSpPr>
            <a:spLocks noGrp="1"/>
          </p:cNvSpPr>
          <p:nvPr>
            <p:ph type="body" sz="quarter" idx="14"/>
          </p:nvPr>
        </p:nvSpPr>
        <p:spPr>
          <a:xfrm>
            <a:off x="6677249" y="1156446"/>
            <a:ext cx="5223398" cy="5204011"/>
          </a:xfrm>
        </p:spPr>
        <p:txBody>
          <a:bodyPr/>
          <a:lstStyle/>
          <a:p>
            <a:r>
              <a:rPr lang="en-US" sz="1800" b="1" dirty="0">
                <a:latin typeface="+mj-lt"/>
              </a:rPr>
              <a:t>LEA Size.</a:t>
            </a:r>
            <a:r>
              <a:rPr lang="en-US" sz="1800" dirty="0">
                <a:latin typeface="+mj-lt"/>
              </a:rPr>
              <a:t> Local Education Agencies were categorized into size groups (small, medium, large) based on publicly reported total district enrollment at the time of MDPPA participation.</a:t>
            </a:r>
          </a:p>
          <a:p>
            <a:r>
              <a:rPr lang="en-US" sz="1800" b="1" dirty="0">
                <a:latin typeface="+mj-lt"/>
              </a:rPr>
              <a:t>Region.</a:t>
            </a:r>
            <a:r>
              <a:rPr lang="en-US" sz="1800" dirty="0">
                <a:latin typeface="+mj-lt"/>
              </a:rPr>
              <a:t> Maryland’s geographic regions were defined consistent with MSDE regional groupings (e.g., Western Maryland, Core North, Core South, Southern Maryland, Eastern Shore).</a:t>
            </a:r>
          </a:p>
          <a:p>
            <a:r>
              <a:rPr lang="en-US" sz="1800" b="1" dirty="0">
                <a:latin typeface="+mj-lt"/>
              </a:rPr>
              <a:t>Relative Risk Ratio.</a:t>
            </a:r>
            <a:r>
              <a:rPr lang="en-US" sz="1800" dirty="0">
                <a:latin typeface="+mj-lt"/>
              </a:rPr>
              <a:t> A descriptive statistic comparing the proportion of administrators retained at specified year intervals (3, 5, 8, 10 years) across cohorts, calculated as the ratio of the probability of retention in one cohort to the probability of retention in another cohort at the same time point.</a:t>
            </a:r>
          </a:p>
          <a:p>
            <a:endParaRPr lang="en-US" sz="1800" dirty="0">
              <a:latin typeface="+mj-lt"/>
            </a:endParaRPr>
          </a:p>
        </p:txBody>
      </p:sp>
      <p:sp>
        <p:nvSpPr>
          <p:cNvPr id="5" name="Text Placeholder 4">
            <a:extLst>
              <a:ext uri="{FF2B5EF4-FFF2-40B4-BE49-F238E27FC236}">
                <a16:creationId xmlns:a16="http://schemas.microsoft.com/office/drawing/2014/main" id="{CAB5DBC3-CE50-6D45-6DD5-8BE1230B06AE}"/>
              </a:ext>
            </a:extLst>
          </p:cNvPr>
          <p:cNvSpPr>
            <a:spLocks noGrp="1"/>
          </p:cNvSpPr>
          <p:nvPr>
            <p:ph type="body" sz="quarter" idx="10"/>
          </p:nvPr>
        </p:nvSpPr>
        <p:spPr>
          <a:xfrm>
            <a:off x="427511" y="169826"/>
            <a:ext cx="10382427" cy="407097"/>
          </a:xfrm>
        </p:spPr>
        <p:txBody>
          <a:bodyPr/>
          <a:lstStyle/>
          <a:p>
            <a:r>
              <a:rPr lang="en-US" dirty="0">
                <a:latin typeface="+mj-lt"/>
              </a:rPr>
              <a:t>Operational Definitions </a:t>
            </a:r>
          </a:p>
        </p:txBody>
      </p:sp>
    </p:spTree>
    <p:extLst>
      <p:ext uri="{BB962C8B-B14F-4D97-AF65-F5344CB8AC3E}">
        <p14:creationId xmlns:p14="http://schemas.microsoft.com/office/powerpoint/2010/main" val="267321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F4556C-E787-23A9-0506-CA05FF85DDF9}"/>
              </a:ext>
            </a:extLst>
          </p:cNvPr>
          <p:cNvSpPr>
            <a:spLocks noGrp="1"/>
          </p:cNvSpPr>
          <p:nvPr>
            <p:ph type="body" sz="quarter" idx="10"/>
          </p:nvPr>
        </p:nvSpPr>
        <p:spPr>
          <a:xfrm>
            <a:off x="2550657" y="2410333"/>
            <a:ext cx="7090687" cy="607686"/>
          </a:xfrm>
        </p:spPr>
        <p:txBody>
          <a:bodyPr/>
          <a:lstStyle/>
          <a:p>
            <a:r>
              <a:rPr lang="en-US" dirty="0"/>
              <a:t>Theoretical Framework and Literature Review</a:t>
            </a:r>
          </a:p>
        </p:txBody>
      </p:sp>
    </p:spTree>
    <p:extLst>
      <p:ext uri="{BB962C8B-B14F-4D97-AF65-F5344CB8AC3E}">
        <p14:creationId xmlns:p14="http://schemas.microsoft.com/office/powerpoint/2010/main" val="2398496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55E48-AC35-4512-9853-517C76454931}"/>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THEORETICAL FRAMEWORK: Communities of Practice</a:t>
            </a:r>
          </a:p>
        </p:txBody>
      </p:sp>
      <p:sp>
        <p:nvSpPr>
          <p:cNvPr id="3" name="Rectangle 2">
            <a:extLst>
              <a:ext uri="{FF2B5EF4-FFF2-40B4-BE49-F238E27FC236}">
                <a16:creationId xmlns:a16="http://schemas.microsoft.com/office/drawing/2014/main" id="{9D7D3653-9B3B-4232-96CD-E174B2007D80}"/>
              </a:ext>
            </a:extLst>
          </p:cNvPr>
          <p:cNvSpPr/>
          <p:nvPr/>
        </p:nvSpPr>
        <p:spPr>
          <a:xfrm>
            <a:off x="621615" y="1274980"/>
            <a:ext cx="10954678" cy="1902059"/>
          </a:xfrm>
          <a:prstGeom prst="rect">
            <a:avLst/>
          </a:prstGeom>
        </p:spPr>
        <p:txBody>
          <a:bodyPr wrap="square">
            <a:spAutoFit/>
          </a:bodyPr>
          <a:lstStyle/>
          <a:p>
            <a:pPr marL="457200" indent="-457200">
              <a:buFont typeface="Wingdings" panose="05000000000000000000" pitchFamily="2" charset="2"/>
              <a:buChar char="§"/>
            </a:pPr>
            <a:endParaRPr lang="en-US" sz="2800" dirty="0"/>
          </a:p>
          <a:p>
            <a:pPr marL="342900" indent="-342900">
              <a:buFont typeface="Wingdings" panose="05000000000000000000" pitchFamily="2" charset="2"/>
              <a:buChar char="§"/>
            </a:pPr>
            <a:endParaRPr lang="en-US" sz="2800" b="1" dirty="0"/>
          </a:p>
          <a:p>
            <a:endParaRPr lang="en-US" sz="2800" dirty="0"/>
          </a:p>
          <a:p>
            <a:pPr marL="290512" marR="0" lvl="1" defTabSz="457200" eaLnBrk="1" fontAlgn="auto" latinLnBrk="0" hangingPunct="1">
              <a:lnSpc>
                <a:spcPct val="100000"/>
              </a:lnSpc>
              <a:spcBef>
                <a:spcPct val="20000"/>
              </a:spcBef>
              <a:spcAft>
                <a:spcPts val="0"/>
              </a:spcAft>
              <a:buClrTx/>
              <a:buSzTx/>
              <a:tabLst/>
              <a:defRPr/>
            </a:pPr>
            <a:endParaRPr kumimoji="0" lang="en-US" sz="2800" b="0" i="0" u="none" strike="noStrike" kern="0" cap="none" spc="0" normalizeH="0" baseline="0" noProof="0" dirty="0">
              <a:ln>
                <a:noFill/>
              </a:ln>
              <a:solidFill>
                <a:prstClr val="black">
                  <a:lumMod val="85000"/>
                  <a:lumOff val="15000"/>
                </a:prstClr>
              </a:solidFill>
              <a:effectLst/>
              <a:uLnTx/>
              <a:uFillTx/>
            </a:endParaRPr>
          </a:p>
        </p:txBody>
      </p:sp>
      <p:sp>
        <p:nvSpPr>
          <p:cNvPr id="6" name="TextBox 5">
            <a:extLst>
              <a:ext uri="{FF2B5EF4-FFF2-40B4-BE49-F238E27FC236}">
                <a16:creationId xmlns:a16="http://schemas.microsoft.com/office/drawing/2014/main" id="{265336C6-7303-ACB8-CFF7-C7B5DC0CF20E}"/>
              </a:ext>
            </a:extLst>
          </p:cNvPr>
          <p:cNvSpPr txBox="1"/>
          <p:nvPr/>
        </p:nvSpPr>
        <p:spPr>
          <a:xfrm>
            <a:off x="479969" y="1418804"/>
            <a:ext cx="11308078" cy="3709349"/>
          </a:xfrm>
          <a:prstGeom prst="rect">
            <a:avLst/>
          </a:prstGeom>
          <a:noFill/>
        </p:spPr>
        <p:txBody>
          <a:bodyPr wrap="square">
            <a:spAutoFit/>
          </a:bodyPr>
          <a:lstStyle/>
          <a:p>
            <a:pPr marL="457200" lvl="0" indent="-457200" eaLnBrk="0" fontAlgn="base" hangingPunct="0">
              <a:lnSpc>
                <a:spcPct val="150000"/>
              </a:lnSpc>
              <a:spcBef>
                <a:spcPct val="0"/>
              </a:spcBef>
              <a:spcAft>
                <a:spcPct val="0"/>
              </a:spcAft>
              <a:buFont typeface="Arial" panose="020B0604020202020204" pitchFamily="34" charset="0"/>
              <a:buChar char="•"/>
            </a:pPr>
            <a:r>
              <a:rPr lang="en-US" altLang="en-US" sz="3200" dirty="0">
                <a:latin typeface="+mj-lt"/>
              </a:rPr>
              <a:t>Learning as social participation (Lave &amp; Wenger, 1991)</a:t>
            </a:r>
          </a:p>
          <a:p>
            <a:pPr marL="457200" lvl="0" indent="-457200" eaLnBrk="0" fontAlgn="base" hangingPunct="0">
              <a:lnSpc>
                <a:spcPct val="150000"/>
              </a:lnSpc>
              <a:spcBef>
                <a:spcPct val="0"/>
              </a:spcBef>
              <a:spcAft>
                <a:spcPct val="0"/>
              </a:spcAft>
              <a:buFont typeface="Arial" panose="020B0604020202020204" pitchFamily="34" charset="0"/>
              <a:buChar char="•"/>
            </a:pPr>
            <a:r>
              <a:rPr lang="en-US" altLang="en-US" sz="3200" dirty="0">
                <a:latin typeface="+mj-lt"/>
              </a:rPr>
              <a:t>Identity shaped through engagement with peers</a:t>
            </a:r>
          </a:p>
          <a:p>
            <a:pPr marL="457200" lvl="0" indent="-457200" eaLnBrk="0" fontAlgn="base" hangingPunct="0">
              <a:lnSpc>
                <a:spcPct val="150000"/>
              </a:lnSpc>
              <a:spcBef>
                <a:spcPct val="0"/>
              </a:spcBef>
              <a:spcAft>
                <a:spcPct val="0"/>
              </a:spcAft>
              <a:buFont typeface="Arial" panose="020B0604020202020204" pitchFamily="34" charset="0"/>
              <a:buChar char="•"/>
            </a:pPr>
            <a:r>
              <a:rPr lang="en-US" altLang="en-US" sz="3200" dirty="0">
                <a:latin typeface="+mj-lt"/>
              </a:rPr>
              <a:t>Professional growth fostered through shared practice</a:t>
            </a:r>
          </a:p>
          <a:p>
            <a:pPr marL="457200" lvl="0" indent="-457200" eaLnBrk="0" fontAlgn="base" hangingPunct="0">
              <a:lnSpc>
                <a:spcPct val="150000"/>
              </a:lnSpc>
              <a:spcBef>
                <a:spcPct val="0"/>
              </a:spcBef>
              <a:spcAft>
                <a:spcPct val="0"/>
              </a:spcAft>
              <a:buFont typeface="Arial" panose="020B0604020202020204" pitchFamily="34" charset="0"/>
              <a:buChar char="•"/>
            </a:pPr>
            <a:r>
              <a:rPr lang="en-US" altLang="en-US" sz="3200" dirty="0">
                <a:latin typeface="+mj-lt"/>
              </a:rPr>
              <a:t>Cohort-based, job-embedded PD aligns with CoP structures</a:t>
            </a:r>
          </a:p>
          <a:p>
            <a:pPr marL="457200" lvl="0" indent="-457200" eaLnBrk="0" fontAlgn="base" hangingPunct="0">
              <a:lnSpc>
                <a:spcPct val="150000"/>
              </a:lnSpc>
              <a:spcBef>
                <a:spcPct val="0"/>
              </a:spcBef>
              <a:spcAft>
                <a:spcPct val="0"/>
              </a:spcAft>
              <a:buFont typeface="Arial" panose="020B0604020202020204" pitchFamily="34" charset="0"/>
              <a:buChar char="•"/>
            </a:pPr>
            <a:r>
              <a:rPr lang="en-US" altLang="en-US" sz="3200" dirty="0">
                <a:latin typeface="+mj-lt"/>
              </a:rPr>
              <a:t>Framework used as an interpretive lens</a:t>
            </a:r>
          </a:p>
        </p:txBody>
      </p:sp>
    </p:spTree>
    <p:extLst>
      <p:ext uri="{BB962C8B-B14F-4D97-AF65-F5344CB8AC3E}">
        <p14:creationId xmlns:p14="http://schemas.microsoft.com/office/powerpoint/2010/main" val="3620812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F21C05-5651-4DE4-8EA8-5767B0EA3A4E}"/>
              </a:ext>
            </a:extLst>
          </p:cNvPr>
          <p:cNvSpPr txBox="1"/>
          <p:nvPr/>
        </p:nvSpPr>
        <p:spPr>
          <a:xfrm>
            <a:off x="584603" y="208932"/>
            <a:ext cx="11166433" cy="630942"/>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REVIEW OF THE LITERATURE</a:t>
            </a:r>
          </a:p>
        </p:txBody>
      </p:sp>
      <p:sp>
        <p:nvSpPr>
          <p:cNvPr id="3" name="Content Placeholder 2">
            <a:extLst>
              <a:ext uri="{FF2B5EF4-FFF2-40B4-BE49-F238E27FC236}">
                <a16:creationId xmlns:a16="http://schemas.microsoft.com/office/drawing/2014/main" id="{65092119-8CB3-4E76-B7EF-0D3151B3D623}"/>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grpSp>
        <p:nvGrpSpPr>
          <p:cNvPr id="12" name="Group 11">
            <a:extLst>
              <a:ext uri="{FF2B5EF4-FFF2-40B4-BE49-F238E27FC236}">
                <a16:creationId xmlns:a16="http://schemas.microsoft.com/office/drawing/2014/main" id="{1D087088-BA9D-E14A-58D0-6C2EEF5D43F8}"/>
              </a:ext>
            </a:extLst>
          </p:cNvPr>
          <p:cNvGrpSpPr/>
          <p:nvPr/>
        </p:nvGrpSpPr>
        <p:grpSpPr>
          <a:xfrm>
            <a:off x="836767" y="976375"/>
            <a:ext cx="8938544" cy="5316849"/>
            <a:chOff x="836767" y="976375"/>
            <a:chExt cx="8938544" cy="5316849"/>
          </a:xfrm>
        </p:grpSpPr>
        <p:pic>
          <p:nvPicPr>
            <p:cNvPr id="10" name="Picture 9">
              <a:extLst>
                <a:ext uri="{FF2B5EF4-FFF2-40B4-BE49-F238E27FC236}">
                  <a16:creationId xmlns:a16="http://schemas.microsoft.com/office/drawing/2014/main" id="{756079D6-3D48-3CB5-8ED5-27DF07120ACA}"/>
                </a:ext>
              </a:extLst>
            </p:cNvPr>
            <p:cNvPicPr>
              <a:picLocks noChangeAspect="1"/>
            </p:cNvPicPr>
            <p:nvPr/>
          </p:nvPicPr>
          <p:blipFill>
            <a:blip r:embed="rId3"/>
            <a:srcRect t="9456" b="2484"/>
            <a:stretch>
              <a:fillRect/>
            </a:stretch>
          </p:blipFill>
          <p:spPr>
            <a:xfrm>
              <a:off x="836767" y="976375"/>
              <a:ext cx="8884756" cy="5316849"/>
            </a:xfrm>
            <a:prstGeom prst="rect">
              <a:avLst/>
            </a:prstGeom>
          </p:spPr>
        </p:pic>
        <p:sp>
          <p:nvSpPr>
            <p:cNvPr id="11" name="TextBox 10">
              <a:extLst>
                <a:ext uri="{FF2B5EF4-FFF2-40B4-BE49-F238E27FC236}">
                  <a16:creationId xmlns:a16="http://schemas.microsoft.com/office/drawing/2014/main" id="{9C331F3F-D1B5-5D2D-766C-6363980E3275}"/>
                </a:ext>
              </a:extLst>
            </p:cNvPr>
            <p:cNvSpPr txBox="1"/>
            <p:nvPr/>
          </p:nvSpPr>
          <p:spPr>
            <a:xfrm>
              <a:off x="9157448" y="5553178"/>
              <a:ext cx="617863" cy="369332"/>
            </a:xfrm>
            <a:prstGeom prst="rect">
              <a:avLst/>
            </a:prstGeom>
            <a:noFill/>
          </p:spPr>
          <p:txBody>
            <a:bodyPr wrap="square" rtlCol="0">
              <a:spAutoFit/>
            </a:bodyPr>
            <a:lstStyle/>
            <a:p>
              <a:r>
                <a:rPr lang="en-US" b="1" dirty="0">
                  <a:solidFill>
                    <a:schemeClr val="tx2"/>
                  </a:solidFill>
                  <a:latin typeface="Open Sans" panose="020B0606030504020204" pitchFamily="34" charset="0"/>
                  <a:ea typeface="Open Sans" panose="020B0606030504020204" pitchFamily="34" charset="0"/>
                  <a:cs typeface="Open Sans" panose="020B0606030504020204" pitchFamily="34" charset="0"/>
                </a:rPr>
                <a:t>y</a:t>
              </a:r>
              <a:endParaRPr lang="en-US" sz="2000" b="1"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3" name="Straight Connector 12">
            <a:extLst>
              <a:ext uri="{FF2B5EF4-FFF2-40B4-BE49-F238E27FC236}">
                <a16:creationId xmlns:a16="http://schemas.microsoft.com/office/drawing/2014/main" id="{0D8F112B-B528-B63A-E3DB-B9FE7A0FAC6C}"/>
              </a:ext>
            </a:extLst>
          </p:cNvPr>
          <p:cNvCxnSpPr>
            <a:cxnSpLocks/>
          </p:cNvCxnSpPr>
          <p:nvPr/>
        </p:nvCxnSpPr>
        <p:spPr>
          <a:xfrm>
            <a:off x="702166" y="84668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385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7EF5B7AC-8AE3-AD4A-A4B1-7B0A30BC702E}"/>
              </a:ext>
            </a:extLst>
          </p:cNvPr>
          <p:cNvSpPr txBox="1"/>
          <p:nvPr/>
        </p:nvSpPr>
        <p:spPr>
          <a:xfrm>
            <a:off x="512783" y="90630"/>
            <a:ext cx="11166433"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00000"/>
                </a:solidFill>
                <a:effectLst/>
                <a:uLnTx/>
                <a:uFillTx/>
                <a:latin typeface="+mj-lt"/>
                <a:ea typeface="Charter Roman" charset="0"/>
                <a:cs typeface="Charter Roman" charset="0"/>
              </a:rPr>
              <a:t>RESEARCH METHODOLOGY &amp; DESIGN</a:t>
            </a:r>
          </a:p>
        </p:txBody>
      </p:sp>
      <p:sp>
        <p:nvSpPr>
          <p:cNvPr id="9" name="Content Placeholder 2"/>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6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11" name="Text Placeholder 2">
            <a:extLst>
              <a:ext uri="{FF2B5EF4-FFF2-40B4-BE49-F238E27FC236}">
                <a16:creationId xmlns:a16="http://schemas.microsoft.com/office/drawing/2014/main" id="{FC9B9396-A4A9-40B3-BECB-30BF3DDA94E0}"/>
              </a:ext>
            </a:extLst>
          </p:cNvPr>
          <p:cNvSpPr txBox="1">
            <a:spLocks/>
          </p:cNvSpPr>
          <p:nvPr/>
        </p:nvSpPr>
        <p:spPr>
          <a:xfrm>
            <a:off x="2520591" y="811048"/>
            <a:ext cx="8817969" cy="5682672"/>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kumimoji="0" lang="en-US" sz="280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rPr>
              <a:t>Quantitative </a:t>
            </a:r>
            <a:r>
              <a:rPr lang="en-US" sz="2800" dirty="0">
                <a:latin typeface="+mj-lt"/>
              </a:rPr>
              <a:t>methodology</a:t>
            </a:r>
            <a:endParaRPr lang="en-US" sz="1400" dirty="0">
              <a:latin typeface="+mj-lt"/>
            </a:endParaRPr>
          </a:p>
          <a:p>
            <a:pPr>
              <a:lnSpc>
                <a:spcPct val="150000"/>
              </a:lnSpc>
            </a:pPr>
            <a:r>
              <a:rPr lang="en-US" sz="2800" dirty="0">
                <a:latin typeface="+mj-lt"/>
              </a:rPr>
              <a:t>Longitudinal, archival, descriptive design</a:t>
            </a:r>
            <a:endParaRPr lang="en-US" sz="1400" dirty="0">
              <a:latin typeface="+mj-lt"/>
            </a:endParaRPr>
          </a:p>
          <a:p>
            <a:pPr>
              <a:lnSpc>
                <a:spcPct val="150000"/>
              </a:lnSpc>
            </a:pPr>
            <a:r>
              <a:rPr lang="en-US" sz="2800" dirty="0">
                <a:latin typeface="+mj-lt"/>
              </a:rPr>
              <a:t>No correlational or experimental testing </a:t>
            </a:r>
          </a:p>
          <a:p>
            <a:pPr>
              <a:lnSpc>
                <a:spcPct val="150000"/>
              </a:lnSpc>
            </a:pPr>
            <a:r>
              <a:rPr lang="en-US" sz="2800" dirty="0">
                <a:latin typeface="+mj-lt"/>
              </a:rPr>
              <a:t>Analyses focused on descriptive retention patterns and exploratory subgroup comparisons</a:t>
            </a:r>
            <a:endParaRPr lang="en-US" sz="1200" dirty="0">
              <a:latin typeface="+mj-lt"/>
            </a:endParaRPr>
          </a:p>
          <a:p>
            <a:pPr>
              <a:lnSpc>
                <a:spcPct val="150000"/>
              </a:lnSpc>
            </a:pPr>
            <a:r>
              <a:rPr lang="en-US" sz="2800" dirty="0">
                <a:latin typeface="+mj-lt"/>
              </a:rPr>
              <a:t>Archival statewide MSDE staffing data</a:t>
            </a:r>
            <a:endParaRPr lang="en-US" sz="1200" dirty="0">
              <a:latin typeface="+mj-lt"/>
            </a:endParaRPr>
          </a:p>
          <a:p>
            <a:pPr>
              <a:lnSpc>
                <a:spcPct val="150000"/>
              </a:lnSpc>
            </a:pPr>
            <a:r>
              <a:rPr lang="en-US" sz="2800" dirty="0">
                <a:latin typeface="+mj-lt"/>
              </a:rPr>
              <a:t>Near-census sample</a:t>
            </a:r>
          </a:p>
        </p:txBody>
      </p:sp>
      <p:sp>
        <p:nvSpPr>
          <p:cNvPr id="2" name="AutoShape 2">
            <a:extLst>
              <a:ext uri="{FF2B5EF4-FFF2-40B4-BE49-F238E27FC236}">
                <a16:creationId xmlns:a16="http://schemas.microsoft.com/office/drawing/2014/main" id="{888FBAC7-87C3-E27C-EB55-D76EC081455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7" name="Straight Connector 16">
            <a:extLst>
              <a:ext uri="{FF2B5EF4-FFF2-40B4-BE49-F238E27FC236}">
                <a16:creationId xmlns:a16="http://schemas.microsoft.com/office/drawing/2014/main" id="{C1CDE1F2-66E7-1B13-5B0F-BDE2B74F3AB5}"/>
              </a:ext>
            </a:extLst>
          </p:cNvPr>
          <p:cNvCxnSpPr>
            <a:cxnSpLocks/>
          </p:cNvCxnSpPr>
          <p:nvPr/>
        </p:nvCxnSpPr>
        <p:spPr>
          <a:xfrm>
            <a:off x="755954" y="765999"/>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126A3659-C498-90B3-1A46-AED6AFFB04F9}"/>
              </a:ext>
            </a:extLst>
          </p:cNvPr>
          <p:cNvPicPr>
            <a:picLocks noChangeAspect="1"/>
          </p:cNvPicPr>
          <p:nvPr/>
        </p:nvPicPr>
        <p:blipFill>
          <a:blip r:embed="rId3"/>
          <a:stretch>
            <a:fillRect/>
          </a:stretch>
        </p:blipFill>
        <p:spPr>
          <a:xfrm>
            <a:off x="692240" y="1293892"/>
            <a:ext cx="1036410" cy="4168501"/>
          </a:xfrm>
          <a:prstGeom prst="rect">
            <a:avLst/>
          </a:prstGeom>
        </p:spPr>
      </p:pic>
    </p:spTree>
    <p:extLst>
      <p:ext uri="{BB962C8B-B14F-4D97-AF65-F5344CB8AC3E}">
        <p14:creationId xmlns:p14="http://schemas.microsoft.com/office/powerpoint/2010/main" val="1679430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455EC2-B91F-4A9C-3CE7-5DBB9B62F639}"/>
              </a:ext>
            </a:extLst>
          </p:cNvPr>
          <p:cNvSpPr>
            <a:spLocks noGrp="1"/>
          </p:cNvSpPr>
          <p:nvPr>
            <p:ph type="body" sz="quarter" idx="10"/>
          </p:nvPr>
        </p:nvSpPr>
        <p:spPr/>
        <p:txBody>
          <a:bodyPr/>
          <a:lstStyle/>
          <a:p>
            <a:r>
              <a:rPr lang="en-US" dirty="0"/>
              <a:t>Methodology and Design</a:t>
            </a:r>
          </a:p>
        </p:txBody>
      </p:sp>
    </p:spTree>
    <p:extLst>
      <p:ext uri="{BB962C8B-B14F-4D97-AF65-F5344CB8AC3E}">
        <p14:creationId xmlns:p14="http://schemas.microsoft.com/office/powerpoint/2010/main" val="3505105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7EF5B7AC-8AE3-AD4A-A4B1-7B0A30BC702E}"/>
              </a:ext>
            </a:extLst>
          </p:cNvPr>
          <p:cNvSpPr txBox="1"/>
          <p:nvPr/>
        </p:nvSpPr>
        <p:spPr>
          <a:xfrm>
            <a:off x="621614" y="251994"/>
            <a:ext cx="11166433"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00000"/>
                </a:solidFill>
                <a:effectLst/>
                <a:uLnTx/>
                <a:uFillTx/>
                <a:latin typeface="+mj-lt"/>
                <a:ea typeface="Charter Roman" charset="0"/>
                <a:cs typeface="Charter Roman" charset="0"/>
              </a:rPr>
              <a:t>POPULATION &amp; SAMPLE</a:t>
            </a:r>
          </a:p>
        </p:txBody>
      </p:sp>
      <p:cxnSp>
        <p:nvCxnSpPr>
          <p:cNvPr id="19" name="Straight Connector 18">
            <a:extLst>
              <a:ext uri="{FF2B5EF4-FFF2-40B4-BE49-F238E27FC236}">
                <a16:creationId xmlns:a16="http://schemas.microsoft.com/office/drawing/2014/main" id="{310D1E8A-99B9-ED41-A5CE-E526728EE10C}"/>
              </a:ext>
            </a:extLst>
          </p:cNvPr>
          <p:cNvCxnSpPr>
            <a:cxnSpLocks/>
          </p:cNvCxnSpPr>
          <p:nvPr/>
        </p:nvCxnSpPr>
        <p:spPr>
          <a:xfrm>
            <a:off x="702166" y="913916"/>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6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10" name="Text Placeholder 2">
            <a:extLst>
              <a:ext uri="{FF2B5EF4-FFF2-40B4-BE49-F238E27FC236}">
                <a16:creationId xmlns:a16="http://schemas.microsoft.com/office/drawing/2014/main" id="{B85F470C-B046-4D29-961E-B9103388F169}"/>
              </a:ext>
            </a:extLst>
          </p:cNvPr>
          <p:cNvSpPr txBox="1">
            <a:spLocks/>
          </p:cNvSpPr>
          <p:nvPr/>
        </p:nvSpPr>
        <p:spPr>
          <a:xfrm>
            <a:off x="621615" y="1400493"/>
            <a:ext cx="7096997" cy="4167537"/>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None/>
              <a:tabLst/>
              <a:defRPr/>
            </a:pPr>
            <a:endParaRPr kumimoji="0" lang="en-US" sz="24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
        <p:nvSpPr>
          <p:cNvPr id="3" name="TextBox 2">
            <a:extLst>
              <a:ext uri="{FF2B5EF4-FFF2-40B4-BE49-F238E27FC236}">
                <a16:creationId xmlns:a16="http://schemas.microsoft.com/office/drawing/2014/main" id="{7E3768FF-ED76-6A7E-5D61-E6883D5F0C63}"/>
              </a:ext>
            </a:extLst>
          </p:cNvPr>
          <p:cNvSpPr txBox="1"/>
          <p:nvPr/>
        </p:nvSpPr>
        <p:spPr>
          <a:xfrm>
            <a:off x="471184" y="1397431"/>
            <a:ext cx="11467292" cy="4893647"/>
          </a:xfrm>
          <a:prstGeom prst="rect">
            <a:avLst/>
          </a:prstGeom>
          <a:noFill/>
        </p:spPr>
        <p:txBody>
          <a:bodyPr wrap="square">
            <a:spAutoFit/>
          </a:bodyPr>
          <a:lstStyle/>
          <a:p>
            <a:pPr marL="285750" indent="-285750">
              <a:buFont typeface="Arial" panose="020B0604020202020204" pitchFamily="34" charset="0"/>
              <a:buChar char="•"/>
            </a:pPr>
            <a:r>
              <a:rPr lang="en-US" sz="2400" b="1" dirty="0">
                <a:latin typeface="+mj-lt"/>
              </a:rPr>
              <a:t>All</a:t>
            </a:r>
            <a:r>
              <a:rPr lang="en-US" sz="2400" dirty="0">
                <a:latin typeface="+mj-lt"/>
              </a:rPr>
              <a:t> individuals who completed the Maryland Promising Principals Academy (MDPPA), Cohorts 1–5 were included</a:t>
            </a:r>
          </a:p>
          <a:p>
            <a:pPr marL="285750" indent="-285750">
              <a:buFont typeface="Arial" panose="020B0604020202020204" pitchFamily="34" charset="0"/>
              <a:buChar char="•"/>
            </a:pPr>
            <a:r>
              <a:rPr lang="en-US" sz="2400" dirty="0">
                <a:latin typeface="+mj-lt"/>
              </a:rPr>
              <a:t>MDPPA designed for aspiring administrators from 24 Maryland LEAs </a:t>
            </a:r>
            <a:r>
              <a:rPr lang="en-US" dirty="0">
                <a:latin typeface="+mj-lt"/>
              </a:rPr>
              <a:t>(+ JSEP, SEED School)</a:t>
            </a:r>
            <a:endParaRPr lang="en-US" sz="2400" dirty="0">
              <a:latin typeface="+mj-lt"/>
            </a:endParaRPr>
          </a:p>
          <a:p>
            <a:pPr marL="285750" indent="-285750">
              <a:buFont typeface="Arial" panose="020B0604020202020204" pitchFamily="34" charset="0"/>
              <a:buChar char="•"/>
            </a:pPr>
            <a:r>
              <a:rPr lang="en-US" sz="2400" dirty="0">
                <a:latin typeface="+mj-lt"/>
              </a:rPr>
              <a:t>Each individual successfully completed all required components of the MDPPA</a:t>
            </a:r>
          </a:p>
          <a:p>
            <a:pPr marL="285750" lvl="0" indent="-285750" eaLnBrk="0" fontAlgn="base" hangingPunct="0">
              <a:spcBef>
                <a:spcPct val="0"/>
              </a:spcBef>
              <a:spcAft>
                <a:spcPct val="0"/>
              </a:spcAft>
              <a:buFont typeface="Arial" panose="020B0604020202020204" pitchFamily="34" charset="0"/>
              <a:buChar char="•"/>
            </a:pPr>
            <a:endParaRPr lang="en-US" altLang="en-US" sz="2400" dirty="0">
              <a:latin typeface="+mj-lt"/>
            </a:endParaRP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Near-census sample of all </a:t>
            </a:r>
            <a:r>
              <a:rPr lang="en-US" altLang="en-US" sz="2400" i="1" dirty="0">
                <a:latin typeface="+mj-lt"/>
              </a:rPr>
              <a:t>verified</a:t>
            </a:r>
            <a:r>
              <a:rPr lang="en-US" altLang="en-US" sz="2400" dirty="0">
                <a:latin typeface="+mj-lt"/>
              </a:rPr>
              <a:t> MDPPA completers</a:t>
            </a: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n = 249 completers across five cohorts</a:t>
            </a: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Sample includes every individual for whom MSDE staffing file data could be matched across years</a:t>
            </a: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Data drawn from archival administrative records (MSDE statewide staffing data)</a:t>
            </a: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Annual retention status tracked for each participant across multiple years</a:t>
            </a: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Sample reflects longitudinal participation, not selective sampling</a:t>
            </a:r>
          </a:p>
          <a:p>
            <a:pPr marL="285750" indent="-285750">
              <a:buFont typeface="Arial" panose="020B0604020202020204" pitchFamily="34" charset="0"/>
              <a:buChar char="•"/>
            </a:pPr>
            <a:endParaRPr lang="en-US" sz="2400" dirty="0">
              <a:latin typeface="+mj-lt"/>
            </a:endParaRPr>
          </a:p>
        </p:txBody>
      </p:sp>
    </p:spTree>
    <p:extLst>
      <p:ext uri="{BB962C8B-B14F-4D97-AF65-F5344CB8AC3E}">
        <p14:creationId xmlns:p14="http://schemas.microsoft.com/office/powerpoint/2010/main" val="332875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D82ABF-93BB-0104-2AED-9D9B6CA82389}"/>
              </a:ext>
            </a:extLst>
          </p:cNvPr>
          <p:cNvSpPr>
            <a:spLocks noGrp="1"/>
          </p:cNvSpPr>
          <p:nvPr>
            <p:ph type="body" sz="quarter" idx="10"/>
          </p:nvPr>
        </p:nvSpPr>
        <p:spPr>
          <a:xfrm>
            <a:off x="299803" y="1369991"/>
            <a:ext cx="4527030" cy="607686"/>
          </a:xfrm>
        </p:spPr>
        <p:txBody>
          <a:bodyPr/>
          <a:lstStyle/>
          <a:p>
            <a:pPr algn="ctr"/>
            <a:r>
              <a:rPr lang="en-US" dirty="0"/>
              <a:t>The Curve Ball in My Study</a:t>
            </a:r>
          </a:p>
        </p:txBody>
      </p:sp>
      <p:sp>
        <p:nvSpPr>
          <p:cNvPr id="3" name="Text Placeholder 2">
            <a:extLst>
              <a:ext uri="{FF2B5EF4-FFF2-40B4-BE49-F238E27FC236}">
                <a16:creationId xmlns:a16="http://schemas.microsoft.com/office/drawing/2014/main" id="{AF3DE1E0-6DAB-9AF6-B2A0-E9005F515C6D}"/>
              </a:ext>
            </a:extLst>
          </p:cNvPr>
          <p:cNvSpPr>
            <a:spLocks noGrp="1"/>
          </p:cNvSpPr>
          <p:nvPr>
            <p:ph type="body" sz="quarter" idx="11"/>
          </p:nvPr>
        </p:nvSpPr>
        <p:spPr>
          <a:xfrm>
            <a:off x="5659438" y="589280"/>
            <a:ext cx="6048375" cy="4987608"/>
          </a:xfrm>
        </p:spPr>
        <p:txBody>
          <a:bodyPr/>
          <a:lstStyle/>
          <a:p>
            <a:r>
              <a:rPr lang="en-US" sz="2400" dirty="0"/>
              <a:t>Intended to approach this research in a different way</a:t>
            </a:r>
          </a:p>
          <a:p>
            <a:r>
              <a:rPr lang="en-US" sz="2400" dirty="0"/>
              <a:t>The data needed were not available to investigate the original plan.</a:t>
            </a:r>
          </a:p>
          <a:p>
            <a:pPr lvl="1"/>
            <a:r>
              <a:rPr lang="en-US" sz="2400" dirty="0"/>
              <a:t>Specifically– data was not available for a non- participating group or for participant demographic information (race, age, prior roles held, years in the field, etc.)</a:t>
            </a:r>
          </a:p>
          <a:p>
            <a:pPr lvl="1"/>
            <a:endParaRPr lang="en-US" sz="2400" dirty="0"/>
          </a:p>
          <a:p>
            <a:r>
              <a:rPr lang="en-US" sz="2400" dirty="0"/>
              <a:t>The design had to be modified to use available data.</a:t>
            </a:r>
          </a:p>
          <a:p>
            <a:r>
              <a:rPr lang="en-US" sz="2400" dirty="0"/>
              <a:t>In doing so, exploratory questions were added to add context using available data. </a:t>
            </a:r>
          </a:p>
        </p:txBody>
      </p:sp>
      <p:pic>
        <p:nvPicPr>
          <p:cNvPr id="5" name="Picture 4">
            <a:extLst>
              <a:ext uri="{FF2B5EF4-FFF2-40B4-BE49-F238E27FC236}">
                <a16:creationId xmlns:a16="http://schemas.microsoft.com/office/drawing/2014/main" id="{549A6C2E-6178-0F77-A145-B7F4E8D806A0}"/>
              </a:ext>
            </a:extLst>
          </p:cNvPr>
          <p:cNvPicPr>
            <a:picLocks noChangeAspect="1"/>
          </p:cNvPicPr>
          <p:nvPr/>
        </p:nvPicPr>
        <p:blipFill>
          <a:blip r:embed="rId3"/>
          <a:stretch>
            <a:fillRect/>
          </a:stretch>
        </p:blipFill>
        <p:spPr>
          <a:xfrm rot="20743897">
            <a:off x="299804" y="3317246"/>
            <a:ext cx="4211237" cy="1767951"/>
          </a:xfrm>
          <a:prstGeom prst="rect">
            <a:avLst/>
          </a:prstGeom>
          <a:effectLst>
            <a:softEdge rad="215900"/>
          </a:effectLst>
        </p:spPr>
      </p:pic>
    </p:spTree>
    <p:extLst>
      <p:ext uri="{BB962C8B-B14F-4D97-AF65-F5344CB8AC3E}">
        <p14:creationId xmlns:p14="http://schemas.microsoft.com/office/powerpoint/2010/main" val="3593851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7EF5B7AC-8AE3-AD4A-A4B1-7B0A30BC702E}"/>
              </a:ext>
            </a:extLst>
          </p:cNvPr>
          <p:cNvSpPr txBox="1"/>
          <p:nvPr/>
        </p:nvSpPr>
        <p:spPr>
          <a:xfrm>
            <a:off x="621614" y="319229"/>
            <a:ext cx="11166433"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00000"/>
                </a:solidFill>
                <a:effectLst/>
                <a:uLnTx/>
                <a:uFillTx/>
                <a:latin typeface="+mj-lt"/>
                <a:ea typeface="Charter Roman" charset="0"/>
                <a:cs typeface="Charter Roman" charset="0"/>
              </a:rPr>
              <a:t>MATERIALS &amp; INSTRUMENTATION</a:t>
            </a:r>
          </a:p>
        </p:txBody>
      </p:sp>
      <p:cxnSp>
        <p:nvCxnSpPr>
          <p:cNvPr id="19" name="Straight Connector 18">
            <a:extLst>
              <a:ext uri="{FF2B5EF4-FFF2-40B4-BE49-F238E27FC236}">
                <a16:creationId xmlns:a16="http://schemas.microsoft.com/office/drawing/2014/main" id="{310D1E8A-99B9-ED41-A5CE-E526728EE10C}"/>
              </a:ext>
            </a:extLst>
          </p:cNvPr>
          <p:cNvCxnSpPr>
            <a:cxnSpLocks/>
          </p:cNvCxnSpPr>
          <p:nvPr/>
        </p:nvCxnSpPr>
        <p:spPr>
          <a:xfrm>
            <a:off x="702166" y="95017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621615" y="1331544"/>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Corbel" panose="020B0503020204020204"/>
                <a:ea typeface="+mn-ea"/>
                <a:cs typeface="+mn-cs"/>
              </a:rPr>
              <a:t>Archival data from MSDE’s Maryland Report Card</a:t>
            </a:r>
          </a:p>
        </p:txBody>
      </p:sp>
      <p:sp>
        <p:nvSpPr>
          <p:cNvPr id="11" name="Text Placeholder 2">
            <a:extLst>
              <a:ext uri="{FF2B5EF4-FFF2-40B4-BE49-F238E27FC236}">
                <a16:creationId xmlns:a16="http://schemas.microsoft.com/office/drawing/2014/main" id="{B033B526-545E-4286-8310-221D9AD10CE4}"/>
              </a:ext>
            </a:extLst>
          </p:cNvPr>
          <p:cNvSpPr txBox="1">
            <a:spLocks/>
          </p:cNvSpPr>
          <p:nvPr/>
        </p:nvSpPr>
        <p:spPr>
          <a:xfrm>
            <a:off x="621614" y="1450944"/>
            <a:ext cx="10629482" cy="4894954"/>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22F5D5B9-CB83-CBFA-7A8F-47061EC4D48E}"/>
              </a:ext>
            </a:extLst>
          </p:cNvPr>
          <p:cNvPicPr>
            <a:picLocks noChangeAspect="1"/>
          </p:cNvPicPr>
          <p:nvPr/>
        </p:nvPicPr>
        <p:blipFill>
          <a:blip r:embed="rId3"/>
          <a:stretch>
            <a:fillRect/>
          </a:stretch>
        </p:blipFill>
        <p:spPr>
          <a:xfrm>
            <a:off x="683991" y="2590799"/>
            <a:ext cx="5010005" cy="2563821"/>
          </a:xfrm>
          <a:prstGeom prst="rect">
            <a:avLst/>
          </a:prstGeom>
          <a:ln w="3175">
            <a:solidFill>
              <a:schemeClr val="tx1"/>
            </a:solidFill>
          </a:ln>
        </p:spPr>
      </p:pic>
      <p:pic>
        <p:nvPicPr>
          <p:cNvPr id="5" name="Picture 4">
            <a:extLst>
              <a:ext uri="{FF2B5EF4-FFF2-40B4-BE49-F238E27FC236}">
                <a16:creationId xmlns:a16="http://schemas.microsoft.com/office/drawing/2014/main" id="{240B294E-D58D-E69E-D799-BBE543EF62A6}"/>
              </a:ext>
            </a:extLst>
          </p:cNvPr>
          <p:cNvPicPr>
            <a:picLocks noChangeAspect="1"/>
          </p:cNvPicPr>
          <p:nvPr/>
        </p:nvPicPr>
        <p:blipFill>
          <a:blip r:embed="rId4"/>
          <a:stretch>
            <a:fillRect/>
          </a:stretch>
        </p:blipFill>
        <p:spPr>
          <a:xfrm>
            <a:off x="5869120" y="3559584"/>
            <a:ext cx="3302872" cy="448692"/>
          </a:xfrm>
          <a:prstGeom prst="rect">
            <a:avLst/>
          </a:prstGeom>
          <a:ln w="6350">
            <a:solidFill>
              <a:schemeClr val="tx1"/>
            </a:solidFill>
          </a:ln>
        </p:spPr>
      </p:pic>
      <p:pic>
        <p:nvPicPr>
          <p:cNvPr id="7" name="Picture 6">
            <a:extLst>
              <a:ext uri="{FF2B5EF4-FFF2-40B4-BE49-F238E27FC236}">
                <a16:creationId xmlns:a16="http://schemas.microsoft.com/office/drawing/2014/main" id="{471B12CD-0FC1-31E0-0A39-059E97DC5464}"/>
              </a:ext>
            </a:extLst>
          </p:cNvPr>
          <p:cNvPicPr>
            <a:picLocks noChangeAspect="1"/>
          </p:cNvPicPr>
          <p:nvPr/>
        </p:nvPicPr>
        <p:blipFill>
          <a:blip r:embed="rId5"/>
          <a:stretch>
            <a:fillRect/>
          </a:stretch>
        </p:blipFill>
        <p:spPr>
          <a:xfrm>
            <a:off x="9306666" y="2142940"/>
            <a:ext cx="2143333" cy="3310259"/>
          </a:xfrm>
          <a:prstGeom prst="rect">
            <a:avLst/>
          </a:prstGeom>
          <a:ln w="6350">
            <a:solidFill>
              <a:schemeClr val="tx1"/>
            </a:solidFill>
          </a:ln>
        </p:spPr>
      </p:pic>
    </p:spTree>
    <p:extLst>
      <p:ext uri="{BB962C8B-B14F-4D97-AF65-F5344CB8AC3E}">
        <p14:creationId xmlns:p14="http://schemas.microsoft.com/office/powerpoint/2010/main" val="3969334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024687B-3153-123C-0A8C-D7D007FAF1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768"/>
            <a:ext cx="12202175" cy="1519356"/>
            <a:chOff x="-1" y="-29768"/>
            <a:chExt cx="12202175" cy="1519356"/>
          </a:xfrm>
        </p:grpSpPr>
        <p:sp>
          <p:nvSpPr>
            <p:cNvPr id="10" name="Rectangle 9">
              <a:extLst>
                <a:ext uri="{FF2B5EF4-FFF2-40B4-BE49-F238E27FC236}">
                  <a16:creationId xmlns:a16="http://schemas.microsoft.com/office/drawing/2014/main" id="{8D6305F5-7509-0BF5-12D3-30451FCD73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1" name="Rectangle 10">
              <a:extLst>
                <a:ext uri="{FF2B5EF4-FFF2-40B4-BE49-F238E27FC236}">
                  <a16:creationId xmlns:a16="http://schemas.microsoft.com/office/drawing/2014/main" id="{471C5C7A-6D55-5B27-646E-39C962693C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917093" y="-1801610"/>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2" name="Rectangle 11">
              <a:extLst>
                <a:ext uri="{FF2B5EF4-FFF2-40B4-BE49-F238E27FC236}">
                  <a16:creationId xmlns:a16="http://schemas.microsoft.com/office/drawing/2014/main" id="{F3B3B1F4-948C-963C-E6EA-60CF7FBFA2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3100712" y="-3130481"/>
              <a:ext cx="1519356" cy="7720782"/>
            </a:xfrm>
            <a:prstGeom prst="rect">
              <a:avLst/>
            </a:prstGeom>
            <a:gradFill>
              <a:gsLst>
                <a:gs pos="29000">
                  <a:schemeClr val="accent5">
                    <a:lumMod val="60000"/>
                    <a:lumOff val="40000"/>
                    <a:alpha val="0"/>
                  </a:schemeClr>
                </a:gs>
                <a:gs pos="100000">
                  <a:schemeClr val="accent5">
                    <a:lumMod val="75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grpSp>
      <p:sp>
        <p:nvSpPr>
          <p:cNvPr id="2" name="TextBox 1">
            <a:extLst>
              <a:ext uri="{FF2B5EF4-FFF2-40B4-BE49-F238E27FC236}">
                <a16:creationId xmlns:a16="http://schemas.microsoft.com/office/drawing/2014/main" id="{9FFB657A-3C0B-4922-8CD2-76BD3F421BA9}"/>
              </a:ext>
            </a:extLst>
          </p:cNvPr>
          <p:cNvSpPr txBox="1"/>
          <p:nvPr/>
        </p:nvSpPr>
        <p:spPr>
          <a:xfrm>
            <a:off x="876691" y="301843"/>
            <a:ext cx="10477109" cy="100353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Corbel" panose="020B0503020204020204"/>
                <a:ea typeface="+mn-ea"/>
                <a:cs typeface="+mn-cs"/>
              </a:rPr>
              <a:t>ABOUT ME</a:t>
            </a:r>
          </a:p>
        </p:txBody>
      </p:sp>
      <p:sp>
        <p:nvSpPr>
          <p:cNvPr id="6" name="TextBox 5">
            <a:extLst>
              <a:ext uri="{FF2B5EF4-FFF2-40B4-BE49-F238E27FC236}">
                <a16:creationId xmlns:a16="http://schemas.microsoft.com/office/drawing/2014/main" id="{4CD48BAE-9085-B6CC-65D2-32EE056DD5D6}"/>
              </a:ext>
            </a:extLst>
          </p:cNvPr>
          <p:cNvSpPr txBox="1"/>
          <p:nvPr/>
        </p:nvSpPr>
        <p:spPr>
          <a:xfrm>
            <a:off x="3850105" y="1728000"/>
            <a:ext cx="7908758" cy="4588692"/>
          </a:xfrm>
          <a:prstGeom prst="rect">
            <a:avLst/>
          </a:prstGeom>
          <a:noFill/>
        </p:spPr>
        <p:txBody>
          <a:bodyPr wrap="square">
            <a:spAutoFit/>
          </a:bodyPr>
          <a:lstStyle/>
          <a:p>
            <a:pPr marR="0" lvl="0" algn="l" defTabSz="914400" rtl="0" eaLnBrk="1" fontAlgn="auto" latinLnBrk="0" hangingPunct="1">
              <a:lnSpc>
                <a:spcPct val="107000"/>
              </a:lnSpc>
              <a:spcBef>
                <a:spcPts val="0"/>
              </a:spcBef>
              <a:spcAft>
                <a:spcPts val="800"/>
              </a:spcAft>
              <a:buClrTx/>
              <a:buSzTx/>
              <a:tabLst/>
              <a:defRPr/>
            </a:pPr>
            <a:r>
              <a:rPr kumimoji="0" lang="en-US" sz="2000" b="1"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Experience:</a:t>
            </a:r>
          </a:p>
          <a:p>
            <a:pPr marL="342900" marR="0" lvl="0" indent="-342900" algn="l" defTabSz="914400" rtl="0" eaLnBrk="1" fontAlgn="auto" latinLnBrk="0" hangingPunct="1">
              <a:spcBef>
                <a:spcPts val="0"/>
              </a:spcBef>
              <a:spcAft>
                <a:spcPts val="60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Policy Director, Blueprint for Maryland’s Future, AIB</a:t>
            </a:r>
          </a:p>
          <a:p>
            <a:pPr marL="342900" marR="0" lvl="0" indent="-342900" algn="l" defTabSz="914400" rtl="0" eaLnBrk="1" fontAlgn="auto" latinLnBrk="0" hangingPunct="1">
              <a:spcBef>
                <a:spcPts val="0"/>
              </a:spcBef>
              <a:spcAft>
                <a:spcPts val="60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Principal 12+ years, Instructional Specialist, Teacher</a:t>
            </a:r>
          </a:p>
          <a:p>
            <a:pPr marL="342900" indent="-342900">
              <a:spcAft>
                <a:spcPts val="600"/>
              </a:spcAft>
              <a:buFont typeface="Wingdings" panose="05000000000000000000" pitchFamily="2" charset="2"/>
              <a:buChar char="§"/>
            </a:pPr>
            <a:r>
              <a:rPr lang="en-US" sz="2000" dirty="0">
                <a:solidFill>
                  <a:srgbClr val="000000"/>
                </a:solidFill>
                <a:latin typeface="+mj-lt"/>
                <a:ea typeface="Calibri" panose="020F0502020204030204" pitchFamily="34" charset="0"/>
                <a:cs typeface="Times New Roman" panose="02020603050405020304" pitchFamily="18" charset="0"/>
              </a:rPr>
              <a:t>National Board Certified Teacher (NBCT), Early Adolescent Mathematics, 2005, 2014</a:t>
            </a:r>
            <a:endPar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spcBef>
                <a:spcPts val="0"/>
              </a:spcBef>
              <a:spcAft>
                <a:spcPts val="600"/>
              </a:spcAft>
              <a:buClrTx/>
              <a:buSzTx/>
              <a:buFont typeface="Wingdings" panose="05000000000000000000" pitchFamily="2" charset="2"/>
              <a:buChar char="§"/>
              <a:tabLst/>
              <a:defRPr/>
            </a:pPr>
            <a:r>
              <a:rPr lang="en-US" sz="2000" dirty="0">
                <a:solidFill>
                  <a:srgbClr val="000000"/>
                </a:solidFill>
                <a:latin typeface="+mj-lt"/>
                <a:ea typeface="Calibri" panose="020F0502020204030204" pitchFamily="34" charset="0"/>
                <a:cs typeface="Times New Roman" panose="02020603050405020304" pitchFamily="18" charset="0"/>
              </a:rPr>
              <a:t>Senior Adjunct Professor, Education Leadership, McDaniel College</a:t>
            </a:r>
            <a:endParaRPr lang="en-US" sz="2000" b="1" dirty="0">
              <a:solidFill>
                <a:srgbClr val="000000"/>
              </a:solidFill>
              <a:latin typeface="+mj-lt"/>
              <a:ea typeface="Calibri" panose="020F0502020204030204" pitchFamily="34" charset="0"/>
              <a:cs typeface="Times New Roman" panose="02020603050405020304" pitchFamily="18" charset="0"/>
            </a:endParaRPr>
          </a:p>
          <a:p>
            <a:pPr marR="0" lvl="0" algn="l" defTabSz="914400" rtl="0" eaLnBrk="1" fontAlgn="auto" latinLnBrk="0" hangingPunct="1">
              <a:lnSpc>
                <a:spcPct val="107000"/>
              </a:lnSpc>
              <a:spcBef>
                <a:spcPts val="0"/>
              </a:spcBef>
              <a:spcAft>
                <a:spcPts val="800"/>
              </a:spcAft>
              <a:buClrTx/>
              <a:buSzTx/>
              <a:tabLst/>
              <a:defRPr/>
            </a:pPr>
            <a:r>
              <a:rPr kumimoji="0" lang="en-US" sz="2000" b="1"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Education:</a:t>
            </a:r>
          </a:p>
          <a:p>
            <a:pPr marL="342900" lvl="0" indent="-342900">
              <a:lnSpc>
                <a:spcPct val="107000"/>
              </a:lnSpc>
              <a:spcAft>
                <a:spcPts val="600"/>
              </a:spcAft>
              <a:buFont typeface="Wingdings" panose="05000000000000000000" pitchFamily="2" charset="2"/>
              <a:buChar char="§"/>
              <a:defRPr/>
            </a:pPr>
            <a:r>
              <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Education Specialist, Ed.S, Education Leadership and Policy Studies, </a:t>
            </a:r>
            <a:r>
              <a:rPr lang="en-US" sz="2000" dirty="0">
                <a:solidFill>
                  <a:srgbClr val="000000"/>
                </a:solidFill>
                <a:ea typeface="Calibri" panose="020F0502020204030204" pitchFamily="34" charset="0"/>
                <a:cs typeface="Times New Roman" panose="02020603050405020304" pitchFamily="18" charset="0"/>
              </a:rPr>
              <a:t>George Washington University,</a:t>
            </a:r>
            <a:endPar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endParaRPr>
          </a:p>
          <a:p>
            <a:pPr marL="342900" lvl="0" indent="-342900">
              <a:lnSpc>
                <a:spcPct val="107000"/>
              </a:lnSpc>
              <a:spcAft>
                <a:spcPts val="600"/>
              </a:spcAft>
              <a:buFont typeface="Wingdings" panose="05000000000000000000" pitchFamily="2" charset="2"/>
              <a:buChar char="§"/>
              <a:defRPr/>
            </a:pPr>
            <a:r>
              <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Master’s , MS, Education, Administration and Supervision</a:t>
            </a:r>
            <a:r>
              <a:rPr lang="en-US" sz="2000" dirty="0">
                <a:solidFill>
                  <a:srgbClr val="000000"/>
                </a:solidFill>
                <a:latin typeface="+mj-lt"/>
                <a:ea typeface="Calibri" panose="020F0502020204030204" pitchFamily="34" charset="0"/>
                <a:cs typeface="Times New Roman" panose="02020603050405020304" pitchFamily="18" charset="0"/>
              </a:rPr>
              <a:t>/Emerging Technology, </a:t>
            </a:r>
            <a:r>
              <a:rPr lang="en-US" sz="2000" dirty="0">
                <a:solidFill>
                  <a:srgbClr val="000000"/>
                </a:solidFill>
                <a:ea typeface="Calibri" panose="020F0502020204030204" pitchFamily="34" charset="0"/>
                <a:cs typeface="Times New Roman" panose="02020603050405020304" pitchFamily="18" charset="0"/>
              </a:rPr>
              <a:t>Johns Hopkins University, </a:t>
            </a:r>
            <a:endParaRPr lang="en-US" sz="2000" dirty="0">
              <a:solidFill>
                <a:srgbClr val="000000"/>
              </a:solidFill>
              <a:latin typeface="+mj-lt"/>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60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rPr>
              <a:t>Bachelor’s, BS,  Towson University Elementary Education</a:t>
            </a:r>
          </a:p>
        </p:txBody>
      </p:sp>
      <p:pic>
        <p:nvPicPr>
          <p:cNvPr id="7" name="Picture 6">
            <a:extLst>
              <a:ext uri="{FF2B5EF4-FFF2-40B4-BE49-F238E27FC236}">
                <a16:creationId xmlns:a16="http://schemas.microsoft.com/office/drawing/2014/main" id="{894849E3-922A-8C17-3F24-85492B73576C}"/>
              </a:ext>
            </a:extLst>
          </p:cNvPr>
          <p:cNvPicPr>
            <a:picLocks noChangeAspect="1"/>
          </p:cNvPicPr>
          <p:nvPr/>
        </p:nvPicPr>
        <p:blipFill>
          <a:blip r:embed="rId3"/>
          <a:srcRect l="8717" r="8217" b="15373"/>
          <a:stretch>
            <a:fillRect/>
          </a:stretch>
        </p:blipFill>
        <p:spPr>
          <a:xfrm rot="5400000">
            <a:off x="-63219" y="2311437"/>
            <a:ext cx="4208110" cy="3215399"/>
          </a:xfrm>
          <a:prstGeom prst="rect">
            <a:avLst/>
          </a:prstGeom>
        </p:spPr>
      </p:pic>
    </p:spTree>
    <p:extLst>
      <p:ext uri="{BB962C8B-B14F-4D97-AF65-F5344CB8AC3E}">
        <p14:creationId xmlns:p14="http://schemas.microsoft.com/office/powerpoint/2010/main" val="3592559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C39FF2-D950-4FF9-98AC-B539C537C570}"/>
              </a:ext>
            </a:extLst>
          </p:cNvPr>
          <p:cNvSpPr txBox="1"/>
          <p:nvPr/>
        </p:nvSpPr>
        <p:spPr>
          <a:xfrm>
            <a:off x="621614" y="265441"/>
            <a:ext cx="11166433" cy="630942"/>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DATA COLLECTION &amp; ANALYSIS</a:t>
            </a:r>
          </a:p>
        </p:txBody>
      </p:sp>
      <p:sp>
        <p:nvSpPr>
          <p:cNvPr id="3" name="Text Placeholder 2">
            <a:extLst>
              <a:ext uri="{FF2B5EF4-FFF2-40B4-BE49-F238E27FC236}">
                <a16:creationId xmlns:a16="http://schemas.microsoft.com/office/drawing/2014/main" id="{34F60F94-39E3-472E-8251-95A28C6980E9}"/>
              </a:ext>
            </a:extLst>
          </p:cNvPr>
          <p:cNvSpPr txBox="1">
            <a:spLocks/>
          </p:cNvSpPr>
          <p:nvPr/>
        </p:nvSpPr>
        <p:spPr>
          <a:xfrm>
            <a:off x="621614" y="1222345"/>
            <a:ext cx="11467292"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rPr>
              <a:t>Secured National University Internal Review Board (IRB) </a:t>
            </a:r>
          </a:p>
          <a:p>
            <a:pPr lvl="0">
              <a:defRPr/>
            </a:pPr>
            <a:r>
              <a:rPr lang="en-US" sz="2400" dirty="0">
                <a:solidFill>
                  <a:sysClr val="windowText" lastClr="000000">
                    <a:lumMod val="85000"/>
                    <a:lumOff val="15000"/>
                  </a:sysClr>
                </a:solidFill>
                <a:latin typeface="+mj-lt"/>
              </a:rPr>
              <a:t>Partnered with MSDE to obtain </a:t>
            </a:r>
            <a:r>
              <a:rPr lang="en-US" sz="2400" dirty="0">
                <a:solidFill>
                  <a:sysClr val="windowText" lastClr="000000">
                    <a:lumMod val="85000"/>
                    <a:lumOff val="15000"/>
                  </a:sysClr>
                </a:solidFill>
              </a:rPr>
              <a:t>verified </a:t>
            </a:r>
            <a:r>
              <a:rPr lang="en-US" sz="2400" dirty="0">
                <a:solidFill>
                  <a:sysClr val="windowText" lastClr="000000">
                    <a:lumMod val="85000"/>
                    <a:lumOff val="15000"/>
                  </a:sysClr>
                </a:solidFill>
                <a:latin typeface="+mj-lt"/>
              </a:rPr>
              <a:t>participant list (for all Cohorts, 1-5)</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rPr>
              <a:t>Downloaded annual statewide Staff Data files from (2014 to 2024)</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sz="2400" dirty="0">
                <a:solidFill>
                  <a:sysClr val="windowText" lastClr="000000">
                    <a:lumMod val="85000"/>
                    <a:lumOff val="15000"/>
                  </a:sysClr>
                </a:solidFill>
                <a:latin typeface="+mj-lt"/>
              </a:rPr>
              <a:t>Cleaned the data records (cohort alignment, role verification).</a:t>
            </a:r>
          </a:p>
          <a:p>
            <a:pPr lvl="1" indent="-228600">
              <a:buFont typeface="Wingdings" panose="05000000000000000000" pitchFamily="2" charset="2"/>
              <a:buChar char="§"/>
              <a:defRPr/>
            </a:pPr>
            <a:r>
              <a:rPr lang="en-US" sz="2000" dirty="0">
                <a:solidFill>
                  <a:sysClr val="windowText" lastClr="000000">
                    <a:lumMod val="85000"/>
                    <a:lumOff val="15000"/>
                  </a:sysClr>
                </a:solidFill>
                <a:latin typeface="+mj-lt"/>
              </a:rPr>
              <a:t>De-identified the data prior to uploading and assigned each a unique identifier.</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rPr>
              <a:t>Imported the cleaned dataset into SPSS.</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sz="2400" dirty="0">
                <a:solidFill>
                  <a:sysClr val="windowText" lastClr="000000">
                    <a:lumMod val="85000"/>
                    <a:lumOff val="15000"/>
                  </a:sysClr>
                </a:solidFill>
                <a:latin typeface="+mj-lt"/>
              </a:rPr>
              <a:t>Conducted descriptive and exploratory statistical analyses.</a:t>
            </a:r>
            <a:r>
              <a:rPr lang="en-US" sz="1800" dirty="0">
                <a:solidFill>
                  <a:sysClr val="windowText" lastClr="000000">
                    <a:lumMod val="85000"/>
                    <a:lumOff val="15000"/>
                  </a:sysClr>
                </a:solidFill>
                <a:latin typeface="+mj-lt"/>
              </a:rPr>
              <a:t> </a:t>
            </a:r>
            <a:endParaRPr lang="en-US" sz="1800" dirty="0">
              <a:solidFill>
                <a:schemeClr val="tx1"/>
              </a:solidFill>
              <a:latin typeface="+mj-lt"/>
            </a:endParaRPr>
          </a:p>
          <a:p>
            <a:pPr lvl="1" indent="-228600">
              <a:buFont typeface="Wingdings" panose="05000000000000000000" pitchFamily="2" charset="2"/>
              <a:buChar char="§"/>
              <a:defRPr/>
            </a:pPr>
            <a:r>
              <a:rPr lang="en-US" altLang="en-US" sz="2000" dirty="0">
                <a:solidFill>
                  <a:schemeClr val="tx1"/>
                </a:solidFill>
                <a:latin typeface="+mj-lt"/>
              </a:rPr>
              <a:t>Retention rates across time</a:t>
            </a:r>
          </a:p>
          <a:p>
            <a:pPr lvl="1" indent="-228600">
              <a:buFont typeface="Wingdings" panose="05000000000000000000" pitchFamily="2" charset="2"/>
              <a:buChar char="§"/>
              <a:defRPr/>
            </a:pPr>
            <a:r>
              <a:rPr lang="en-US" altLang="en-US" sz="2000" dirty="0">
                <a:solidFill>
                  <a:schemeClr val="tx1"/>
                </a:solidFill>
                <a:latin typeface="+mj-lt"/>
              </a:rPr>
              <a:t>Subgroup comparisons (cohort, LEA size, region)</a:t>
            </a:r>
          </a:p>
          <a:p>
            <a:pPr lvl="1" indent="-228600">
              <a:buFont typeface="Wingdings" panose="05000000000000000000" pitchFamily="2" charset="2"/>
              <a:buChar char="§"/>
              <a:defRPr/>
            </a:pPr>
            <a:r>
              <a:rPr lang="en-US" altLang="en-US" sz="2000" dirty="0">
                <a:solidFill>
                  <a:schemeClr val="tx1"/>
                </a:solidFill>
                <a:latin typeface="+mj-lt"/>
              </a:rPr>
              <a:t>Relative-risk ratios (3-, 5-, 8-, 10-year intervals)</a:t>
            </a:r>
          </a:p>
          <a:p>
            <a:pPr lvl="1" indent="-228600">
              <a:buFont typeface="Wingdings" panose="05000000000000000000" pitchFamily="2" charset="2"/>
              <a:buChar char="§"/>
              <a:defRPr/>
            </a:pPr>
            <a:endParaRPr kumimoji="0" lang="en-US" sz="2400" b="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mj-lt"/>
              <a:ea typeface="+mn-ea"/>
              <a:cs typeface="+mn-cs"/>
            </a:endParaRPr>
          </a:p>
        </p:txBody>
      </p:sp>
      <p:cxnSp>
        <p:nvCxnSpPr>
          <p:cNvPr id="5" name="Straight Connector 4">
            <a:extLst>
              <a:ext uri="{FF2B5EF4-FFF2-40B4-BE49-F238E27FC236}">
                <a16:creationId xmlns:a16="http://schemas.microsoft.com/office/drawing/2014/main" id="{E109BC07-5C6E-527D-3BA1-37E2E1EC57C5}"/>
              </a:ext>
            </a:extLst>
          </p:cNvPr>
          <p:cNvCxnSpPr>
            <a:cxnSpLocks/>
          </p:cNvCxnSpPr>
          <p:nvPr/>
        </p:nvCxnSpPr>
        <p:spPr>
          <a:xfrm>
            <a:off x="755954" y="913916"/>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93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9E70D0-5EFE-4C9D-947E-12DCF06D4C40}"/>
              </a:ext>
            </a:extLst>
          </p:cNvPr>
          <p:cNvSpPr txBox="1"/>
          <p:nvPr/>
        </p:nvSpPr>
        <p:spPr>
          <a:xfrm>
            <a:off x="406462" y="198206"/>
            <a:ext cx="11451514" cy="584775"/>
          </a:xfrm>
          <a:prstGeom prst="rect">
            <a:avLst/>
          </a:prstGeom>
          <a:noFill/>
        </p:spPr>
        <p:txBody>
          <a:bodyPr wrap="square" rtlCol="0">
            <a:spAutoFit/>
          </a:bodyPr>
          <a:lstStyle/>
          <a:p>
            <a:r>
              <a:rPr lang="en-US" sz="3200" b="1" dirty="0">
                <a:solidFill>
                  <a:srgbClr val="0B253F"/>
                </a:solidFill>
                <a:latin typeface="+mj-lt"/>
                <a:ea typeface="Charter Roman" charset="0"/>
                <a:cs typeface="Charter Roman" charset="0"/>
              </a:rPr>
              <a:t>LIMITATIONS</a:t>
            </a:r>
          </a:p>
        </p:txBody>
      </p:sp>
      <p:sp>
        <p:nvSpPr>
          <p:cNvPr id="3" name="Content Placeholder 2">
            <a:extLst>
              <a:ext uri="{FF2B5EF4-FFF2-40B4-BE49-F238E27FC236}">
                <a16:creationId xmlns:a16="http://schemas.microsoft.com/office/drawing/2014/main" id="{D36F837A-E936-49D1-A37E-9CFCE730BE89}"/>
              </a:ext>
            </a:extLst>
          </p:cNvPr>
          <p:cNvSpPr txBox="1">
            <a:spLocks/>
          </p:cNvSpPr>
          <p:nvPr/>
        </p:nvSpPr>
        <p:spPr>
          <a:xfrm>
            <a:off x="578385" y="1358154"/>
            <a:ext cx="11035229" cy="4880478"/>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eaLnBrk="0" fontAlgn="base" hangingPunct="0">
              <a:spcBef>
                <a:spcPct val="0"/>
              </a:spcBef>
              <a:spcAft>
                <a:spcPct val="0"/>
              </a:spcAft>
            </a:pPr>
            <a:r>
              <a:rPr lang="en-US" altLang="en-US" sz="2400" dirty="0">
                <a:solidFill>
                  <a:schemeClr val="tx1"/>
                </a:solidFill>
                <a:latin typeface="+mj-lt"/>
              </a:rPr>
              <a:t>No comparison group available</a:t>
            </a:r>
          </a:p>
          <a:p>
            <a:pPr marL="0" indent="0" defTabSz="914400" eaLnBrk="0" fontAlgn="base" hangingPunct="0">
              <a:spcBef>
                <a:spcPct val="0"/>
              </a:spcBef>
              <a:spcAft>
                <a:spcPct val="0"/>
              </a:spcAft>
              <a:buNone/>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Potential selection bias </a:t>
            </a:r>
          </a:p>
          <a:p>
            <a:pPr marL="0" indent="0" defTabSz="914400" eaLnBrk="0" fontAlgn="base" hangingPunct="0">
              <a:spcBef>
                <a:spcPct val="0"/>
              </a:spcBef>
              <a:spcAft>
                <a:spcPct val="0"/>
              </a:spcAft>
              <a:buNone/>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Unobserved personal or contextual factors not captured</a:t>
            </a:r>
          </a:p>
          <a:p>
            <a:pPr defTabSz="914400" eaLnBrk="0" fontAlgn="base" hangingPunct="0">
              <a:spcBef>
                <a:spcPct val="0"/>
              </a:spcBef>
              <a:spcAft>
                <a:spcPct val="0"/>
              </a:spcAft>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Archival data limitations </a:t>
            </a:r>
          </a:p>
          <a:p>
            <a:pPr defTabSz="914400" eaLnBrk="0" fontAlgn="base" hangingPunct="0">
              <a:spcBef>
                <a:spcPct val="0"/>
              </a:spcBef>
              <a:spcAft>
                <a:spcPct val="0"/>
              </a:spcAft>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Pre-MDPPA experience not captured</a:t>
            </a:r>
          </a:p>
          <a:p>
            <a:pPr defTabSz="914400" eaLnBrk="0" fontAlgn="base" hangingPunct="0">
              <a:spcBef>
                <a:spcPct val="0"/>
              </a:spcBef>
              <a:spcAft>
                <a:spcPct val="0"/>
              </a:spcAft>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Maryland-only sample limits generalizability</a:t>
            </a:r>
          </a:p>
          <a:p>
            <a:pPr defTabSz="914400" eaLnBrk="0" fontAlgn="base" hangingPunct="0">
              <a:spcBef>
                <a:spcPct val="0"/>
              </a:spcBef>
              <a:spcAft>
                <a:spcPct val="0"/>
              </a:spcAft>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Variation in follow-up years across cohorts reduces long-term comparability</a:t>
            </a:r>
          </a:p>
          <a:p>
            <a:pPr defTabSz="914400" eaLnBrk="0" fontAlgn="base" hangingPunct="0">
              <a:spcBef>
                <a:spcPct val="0"/>
              </a:spcBef>
              <a:spcAft>
                <a:spcPct val="0"/>
              </a:spcAft>
            </a:pPr>
            <a:endParaRPr lang="en-US" altLang="en-US" sz="1200" dirty="0">
              <a:solidFill>
                <a:schemeClr val="tx1"/>
              </a:solidFill>
              <a:latin typeface="+mj-lt"/>
            </a:endParaRPr>
          </a:p>
          <a:p>
            <a:pPr defTabSz="914400" eaLnBrk="0" fontAlgn="base" hangingPunct="0">
              <a:spcBef>
                <a:spcPct val="0"/>
              </a:spcBef>
              <a:spcAft>
                <a:spcPct val="0"/>
              </a:spcAft>
            </a:pPr>
            <a:r>
              <a:rPr lang="en-US" altLang="en-US" sz="2400" dirty="0">
                <a:solidFill>
                  <a:schemeClr val="tx1"/>
                </a:solidFill>
                <a:latin typeface="+mj-lt"/>
              </a:rPr>
              <a:t>Descriptive design cannot identify underlying mechanisms or causes</a:t>
            </a:r>
          </a:p>
        </p:txBody>
      </p:sp>
      <p:pic>
        <p:nvPicPr>
          <p:cNvPr id="9" name="Picture 8">
            <a:extLst>
              <a:ext uri="{FF2B5EF4-FFF2-40B4-BE49-F238E27FC236}">
                <a16:creationId xmlns:a16="http://schemas.microsoft.com/office/drawing/2014/main" id="{ADC17F2C-44A6-13F3-6617-0996C58CC9BF}"/>
              </a:ext>
            </a:extLst>
          </p:cNvPr>
          <p:cNvPicPr>
            <a:picLocks noChangeAspect="1"/>
          </p:cNvPicPr>
          <p:nvPr/>
        </p:nvPicPr>
        <p:blipFill>
          <a:blip r:embed="rId3"/>
          <a:stretch>
            <a:fillRect/>
          </a:stretch>
        </p:blipFill>
        <p:spPr>
          <a:xfrm>
            <a:off x="8353113" y="781836"/>
            <a:ext cx="3571710" cy="3384362"/>
          </a:xfrm>
          <a:prstGeom prst="rect">
            <a:avLst/>
          </a:prstGeom>
        </p:spPr>
      </p:pic>
      <p:cxnSp>
        <p:nvCxnSpPr>
          <p:cNvPr id="10" name="Straight Connector 9">
            <a:extLst>
              <a:ext uri="{FF2B5EF4-FFF2-40B4-BE49-F238E27FC236}">
                <a16:creationId xmlns:a16="http://schemas.microsoft.com/office/drawing/2014/main" id="{0CC59E56-5DFC-5FDE-EB11-4A0E27C30E01}"/>
              </a:ext>
            </a:extLst>
          </p:cNvPr>
          <p:cNvCxnSpPr>
            <a:cxnSpLocks/>
          </p:cNvCxnSpPr>
          <p:nvPr/>
        </p:nvCxnSpPr>
        <p:spPr>
          <a:xfrm>
            <a:off x="513908" y="765999"/>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3746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FCCB20D-DD51-CF26-9D5E-37ED9202CDD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DC1CF35-B528-EA6C-CDEE-30873ABF6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Rectangle 9">
            <a:extLst>
              <a:ext uri="{FF2B5EF4-FFF2-40B4-BE49-F238E27FC236}">
                <a16:creationId xmlns:a16="http://schemas.microsoft.com/office/drawing/2014/main" id="{BD6ECBAF-DF99-1728-04FE-7D186BB27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2" name="Rectangle 11">
            <a:extLst>
              <a:ext uri="{FF2B5EF4-FFF2-40B4-BE49-F238E27FC236}">
                <a16:creationId xmlns:a16="http://schemas.microsoft.com/office/drawing/2014/main" id="{404A5E51-417F-C541-2984-B8C606DE54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4" name="Rectangle 13">
            <a:extLst>
              <a:ext uri="{FF2B5EF4-FFF2-40B4-BE49-F238E27FC236}">
                <a16:creationId xmlns:a16="http://schemas.microsoft.com/office/drawing/2014/main" id="{132F6EFF-7175-26A1-4C7B-8B170F596F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6" name="Rectangle 15">
            <a:extLst>
              <a:ext uri="{FF2B5EF4-FFF2-40B4-BE49-F238E27FC236}">
                <a16:creationId xmlns:a16="http://schemas.microsoft.com/office/drawing/2014/main" id="{806E1892-7921-26F1-EEDE-2ECB5EF874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8" name="Oval 17">
            <a:extLst>
              <a:ext uri="{FF2B5EF4-FFF2-40B4-BE49-F238E27FC236}">
                <a16:creationId xmlns:a16="http://schemas.microsoft.com/office/drawing/2014/main" id="{06763D1F-CC3B-5585-4D7F-BC21643ABF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 name="TextBox 1">
            <a:extLst>
              <a:ext uri="{FF2B5EF4-FFF2-40B4-BE49-F238E27FC236}">
                <a16:creationId xmlns:a16="http://schemas.microsoft.com/office/drawing/2014/main" id="{10A95B25-F470-3ED3-9970-37F6462F97B9}"/>
              </a:ext>
            </a:extLst>
          </p:cNvPr>
          <p:cNvSpPr txBox="1"/>
          <p:nvPr/>
        </p:nvSpPr>
        <p:spPr>
          <a:xfrm>
            <a:off x="826396" y="586855"/>
            <a:ext cx="4230100" cy="3387497"/>
          </a:xfrm>
          <a:prstGeom prst="rect">
            <a:avLst/>
          </a:prstGeom>
        </p:spPr>
        <p:txBody>
          <a:bodyPr vert="horz" lIns="91440" tIns="45720" rIns="91440" bIns="45720" rtlCol="0" anchor="b">
            <a:normAutofit/>
          </a:bodyPr>
          <a:lstStyle/>
          <a:p>
            <a:pPr marL="0" marR="0" lvl="0" indent="0" algn="r" defTabSz="914400" rtl="0" eaLnBrk="1" fontAlgn="auto" latinLnBrk="0" hangingPunct="1">
              <a:lnSpc>
                <a:spcPct val="90000"/>
              </a:lnSpc>
              <a:spcBef>
                <a:spcPct val="0"/>
              </a:spcBef>
              <a:spcAft>
                <a:spcPts val="600"/>
              </a:spcAft>
              <a:buClrTx/>
              <a:buSzTx/>
              <a:buFontTx/>
              <a:buNone/>
              <a:tabLst/>
              <a:defRPr/>
            </a:pPr>
            <a:r>
              <a:rPr lang="en-US" sz="4000" b="1" dirty="0">
                <a:solidFill>
                  <a:srgbClr val="FFFFFF"/>
                </a:solidFill>
                <a:latin typeface="Corbel" panose="020B0503020204020204"/>
              </a:rPr>
              <a:t>Ethical Assurances</a:t>
            </a:r>
            <a:endParaRPr kumimoji="0" lang="en-US" sz="4000" b="1"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graphicFrame>
        <p:nvGraphicFramePr>
          <p:cNvPr id="4" name="Text Placeholder 2">
            <a:extLst>
              <a:ext uri="{FF2B5EF4-FFF2-40B4-BE49-F238E27FC236}">
                <a16:creationId xmlns:a16="http://schemas.microsoft.com/office/drawing/2014/main" id="{46CFEE03-8C93-4CFA-F351-D84AEBC14921}"/>
              </a:ext>
            </a:extLst>
          </p:cNvPr>
          <p:cNvGraphicFramePr/>
          <p:nvPr>
            <p:extLst>
              <p:ext uri="{D42A27DB-BD31-4B8C-83A1-F6EECF244321}">
                <p14:modId xmlns:p14="http://schemas.microsoft.com/office/powerpoint/2010/main" val="3531187013"/>
              </p:ext>
            </p:extLst>
          </p:nvPr>
        </p:nvGraphicFramePr>
        <p:xfrm>
          <a:off x="5660476" y="10144"/>
          <a:ext cx="6451253" cy="68478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20317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756C9D-1143-3838-10D9-EBDE023EEF0B}"/>
              </a:ext>
            </a:extLst>
          </p:cNvPr>
          <p:cNvSpPr>
            <a:spLocks noGrp="1"/>
          </p:cNvSpPr>
          <p:nvPr>
            <p:ph type="body" sz="quarter" idx="10"/>
          </p:nvPr>
        </p:nvSpPr>
        <p:spPr/>
        <p:txBody>
          <a:bodyPr/>
          <a:lstStyle/>
          <a:p>
            <a:r>
              <a:rPr lang="en-US" dirty="0"/>
              <a:t>Results</a:t>
            </a:r>
          </a:p>
        </p:txBody>
      </p:sp>
    </p:spTree>
    <p:extLst>
      <p:ext uri="{BB962C8B-B14F-4D97-AF65-F5344CB8AC3E}">
        <p14:creationId xmlns:p14="http://schemas.microsoft.com/office/powerpoint/2010/main" val="2524451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F3510D-0B78-41C1-8762-D8B0804D9483}"/>
              </a:ext>
            </a:extLst>
          </p:cNvPr>
          <p:cNvSpPr txBox="1"/>
          <p:nvPr/>
        </p:nvSpPr>
        <p:spPr>
          <a:xfrm>
            <a:off x="379568" y="94469"/>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Overview of the Results</a:t>
            </a:r>
          </a:p>
        </p:txBody>
      </p:sp>
      <p:cxnSp>
        <p:nvCxnSpPr>
          <p:cNvPr id="5" name="Straight Connector 4">
            <a:extLst>
              <a:ext uri="{FF2B5EF4-FFF2-40B4-BE49-F238E27FC236}">
                <a16:creationId xmlns:a16="http://schemas.microsoft.com/office/drawing/2014/main" id="{1F624BBD-241F-A08D-874E-BD82F1F56D89}"/>
              </a:ext>
            </a:extLst>
          </p:cNvPr>
          <p:cNvCxnSpPr>
            <a:cxnSpLocks/>
          </p:cNvCxnSpPr>
          <p:nvPr/>
        </p:nvCxnSpPr>
        <p:spPr>
          <a:xfrm>
            <a:off x="540802" y="770479"/>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graphicFrame>
        <p:nvGraphicFramePr>
          <p:cNvPr id="9" name="Diagram 8">
            <a:extLst>
              <a:ext uri="{FF2B5EF4-FFF2-40B4-BE49-F238E27FC236}">
                <a16:creationId xmlns:a16="http://schemas.microsoft.com/office/drawing/2014/main" id="{2150C891-13E5-2003-8240-569318342525}"/>
              </a:ext>
            </a:extLst>
          </p:cNvPr>
          <p:cNvGraphicFramePr/>
          <p:nvPr>
            <p:extLst>
              <p:ext uri="{D42A27DB-BD31-4B8C-83A1-F6EECF244321}">
                <p14:modId xmlns:p14="http://schemas.microsoft.com/office/powerpoint/2010/main" val="3887210912"/>
              </p:ext>
            </p:extLst>
          </p:nvPr>
        </p:nvGraphicFramePr>
        <p:xfrm>
          <a:off x="2084490" y="871431"/>
          <a:ext cx="7819571" cy="49844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6863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14147-9062-E6E4-8886-414C225211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5884092-D953-5334-7DA6-64672418FC7C}"/>
              </a:ext>
            </a:extLst>
          </p:cNvPr>
          <p:cNvSpPr txBox="1"/>
          <p:nvPr/>
        </p:nvSpPr>
        <p:spPr>
          <a:xfrm>
            <a:off x="487144" y="225100"/>
            <a:ext cx="11451514" cy="646331"/>
          </a:xfrm>
          <a:prstGeom prst="rect">
            <a:avLst/>
          </a:prstGeom>
          <a:noFill/>
        </p:spPr>
        <p:txBody>
          <a:bodyPr wrap="square" rtlCol="0">
            <a:spAutoFit/>
          </a:bodyPr>
          <a:lstStyle/>
          <a:p>
            <a:r>
              <a:rPr lang="en-US" sz="3600" b="1" dirty="0"/>
              <a:t>RQ1: Overall Retention Patterns (All Cohorts Combined)</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EBBD141A-357D-911E-8794-72B4AF58EFAD}"/>
              </a:ext>
            </a:extLst>
          </p:cNvPr>
          <p:cNvSpPr txBox="1">
            <a:spLocks/>
          </p:cNvSpPr>
          <p:nvPr/>
        </p:nvSpPr>
        <p:spPr>
          <a:xfrm>
            <a:off x="621615" y="1284554"/>
            <a:ext cx="5474385"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8F0E1C90-3675-0629-B4ED-13F1D00F61EA}"/>
              </a:ext>
            </a:extLst>
          </p:cNvPr>
          <p:cNvCxnSpPr>
            <a:cxnSpLocks/>
          </p:cNvCxnSpPr>
          <p:nvPr/>
        </p:nvCxnSpPr>
        <p:spPr>
          <a:xfrm>
            <a:off x="648378" y="833234"/>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9557665-D78E-02F6-DAC5-364022A2CE50}"/>
              </a:ext>
            </a:extLst>
          </p:cNvPr>
          <p:cNvSpPr txBox="1"/>
          <p:nvPr/>
        </p:nvSpPr>
        <p:spPr>
          <a:xfrm>
            <a:off x="648378" y="1546727"/>
            <a:ext cx="5093385" cy="3539430"/>
          </a:xfrm>
          <a:prstGeom prst="rect">
            <a:avLst/>
          </a:prstGeom>
          <a:noFill/>
        </p:spPr>
        <p:txBody>
          <a:bodyPr wrap="square" rtlCol="0">
            <a:spAutoFit/>
          </a:bodyPr>
          <a:lstStyle/>
          <a:p>
            <a:pPr algn="ctr"/>
            <a:r>
              <a:rPr lang="en-US" sz="2800" b="1" dirty="0"/>
              <a:t>RQ:</a:t>
            </a:r>
          </a:p>
          <a:p>
            <a:pPr algn="ctr"/>
            <a:br>
              <a:rPr lang="en-US" sz="2800" dirty="0"/>
            </a:br>
            <a:r>
              <a:rPr lang="en-US" sz="2800" i="1" dirty="0"/>
              <a:t>What longitudinal descriptive trends exist in retention in school-based administrative roles among participants of the Maryland Promising Principals’ Academy (MDPPA)?</a:t>
            </a:r>
          </a:p>
        </p:txBody>
      </p:sp>
      <p:sp>
        <p:nvSpPr>
          <p:cNvPr id="6" name="Text Placeholder 2">
            <a:extLst>
              <a:ext uri="{FF2B5EF4-FFF2-40B4-BE49-F238E27FC236}">
                <a16:creationId xmlns:a16="http://schemas.microsoft.com/office/drawing/2014/main" id="{684CDBA5-8C18-4D02-F33E-B5AD74904D22}"/>
              </a:ext>
            </a:extLst>
          </p:cNvPr>
          <p:cNvSpPr txBox="1">
            <a:spLocks/>
          </p:cNvSpPr>
          <p:nvPr/>
        </p:nvSpPr>
        <p:spPr>
          <a:xfrm>
            <a:off x="774015" y="1436954"/>
            <a:ext cx="5474385"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sp>
        <p:nvSpPr>
          <p:cNvPr id="7" name="TextBox 6">
            <a:extLst>
              <a:ext uri="{FF2B5EF4-FFF2-40B4-BE49-F238E27FC236}">
                <a16:creationId xmlns:a16="http://schemas.microsoft.com/office/drawing/2014/main" id="{3A956BC4-7D48-E987-C6FD-3CD56913DC13}"/>
              </a:ext>
            </a:extLst>
          </p:cNvPr>
          <p:cNvSpPr txBox="1"/>
          <p:nvPr/>
        </p:nvSpPr>
        <p:spPr>
          <a:xfrm>
            <a:off x="6324600" y="1125199"/>
            <a:ext cx="5093385" cy="4247317"/>
          </a:xfrm>
          <a:prstGeom prst="rect">
            <a:avLst/>
          </a:prstGeom>
          <a:noFill/>
        </p:spPr>
        <p:txBody>
          <a:bodyPr wrap="square" rtlCol="0">
            <a:spAutoFit/>
          </a:bodyPr>
          <a:lstStyle/>
          <a:p>
            <a:endParaRPr lang="en-US" dirty="0"/>
          </a:p>
          <a:p>
            <a:pPr algn="ctr"/>
            <a:r>
              <a:rPr lang="en-US" sz="2800" b="1" dirty="0"/>
              <a:t>Key Finding:</a:t>
            </a:r>
          </a:p>
          <a:p>
            <a:pPr algn="ctr"/>
            <a:br>
              <a:rPr lang="en-US" sz="2800" dirty="0"/>
            </a:br>
            <a:r>
              <a:rPr lang="en-US" sz="2800" dirty="0"/>
              <a:t>Retention patterns demonstrated </a:t>
            </a:r>
            <a:r>
              <a:rPr lang="en-US" sz="2800" b="1" dirty="0"/>
              <a:t>continued service over time</a:t>
            </a:r>
            <a:r>
              <a:rPr lang="en-US" sz="2800" dirty="0"/>
              <a:t>, </a:t>
            </a:r>
            <a:r>
              <a:rPr lang="en-US" sz="2800" b="1" dirty="0"/>
              <a:t>especially at the 10-year mark,</a:t>
            </a:r>
            <a:r>
              <a:rPr lang="en-US" sz="2800" dirty="0"/>
              <a:t> with most participants appearing in staffing files for multiple years after program completion.</a:t>
            </a:r>
          </a:p>
        </p:txBody>
      </p:sp>
    </p:spTree>
    <p:extLst>
      <p:ext uri="{BB962C8B-B14F-4D97-AF65-F5344CB8AC3E}">
        <p14:creationId xmlns:p14="http://schemas.microsoft.com/office/powerpoint/2010/main" val="3591288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BE4B5-4E1F-44E9-3F68-C6AB032D765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44DBAED-BFE0-769C-498F-195D23C53CCB}"/>
              </a:ext>
            </a:extLst>
          </p:cNvPr>
          <p:cNvSpPr txBox="1"/>
          <p:nvPr/>
        </p:nvSpPr>
        <p:spPr>
          <a:xfrm>
            <a:off x="621614" y="157865"/>
            <a:ext cx="11451514" cy="646331"/>
          </a:xfrm>
          <a:prstGeom prst="rect">
            <a:avLst/>
          </a:prstGeom>
          <a:noFill/>
        </p:spPr>
        <p:txBody>
          <a:bodyPr wrap="square" rtlCol="0">
            <a:spAutoFit/>
          </a:bodyPr>
          <a:lstStyle/>
          <a:p>
            <a:r>
              <a:rPr lang="en-US" sz="3600" b="1" dirty="0"/>
              <a:t>Cohort Comparisons</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306635FC-579D-AECC-D177-7C4D598D1384}"/>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374C7EC3-D514-4268-8561-CED018EE70C4}"/>
              </a:ext>
            </a:extLst>
          </p:cNvPr>
          <p:cNvCxnSpPr>
            <a:cxnSpLocks/>
          </p:cNvCxnSpPr>
          <p:nvPr/>
        </p:nvCxnSpPr>
        <p:spPr>
          <a:xfrm>
            <a:off x="742507" y="84668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985B46CC-D1AE-DE26-C817-50FB89DACE8D}"/>
              </a:ext>
            </a:extLst>
          </p:cNvPr>
          <p:cNvSpPr>
            <a:spLocks noGrp="1"/>
          </p:cNvSpPr>
          <p:nvPr>
            <p:ph type="body" sz="quarter" idx="13"/>
          </p:nvPr>
        </p:nvSpPr>
        <p:spPr>
          <a:xfrm>
            <a:off x="1471006" y="2619461"/>
            <a:ext cx="4489660" cy="2013565"/>
          </a:xfrm>
        </p:spPr>
        <p:txBody>
          <a:bodyPr/>
          <a:lstStyle/>
          <a:p>
            <a:pPr>
              <a:lnSpc>
                <a:spcPct val="100000"/>
              </a:lnSpc>
            </a:pPr>
            <a:r>
              <a:rPr lang="en-US" sz="2800" i="1" dirty="0"/>
              <a:t>To what extent do retention patterns differ descriptively across MDPPA cohorts?</a:t>
            </a:r>
            <a:endParaRPr lang="en-US" dirty="0"/>
          </a:p>
        </p:txBody>
      </p:sp>
      <p:sp>
        <p:nvSpPr>
          <p:cNvPr id="6" name="Text Placeholder 5">
            <a:extLst>
              <a:ext uri="{FF2B5EF4-FFF2-40B4-BE49-F238E27FC236}">
                <a16:creationId xmlns:a16="http://schemas.microsoft.com/office/drawing/2014/main" id="{7F51229C-05EF-9F11-EB46-386C7300E50A}"/>
              </a:ext>
            </a:extLst>
          </p:cNvPr>
          <p:cNvSpPr>
            <a:spLocks noGrp="1"/>
          </p:cNvSpPr>
          <p:nvPr>
            <p:ph type="body" sz="quarter" idx="11"/>
          </p:nvPr>
        </p:nvSpPr>
        <p:spPr>
          <a:xfrm>
            <a:off x="633892" y="836465"/>
            <a:ext cx="10382427" cy="440318"/>
          </a:xfrm>
        </p:spPr>
        <p:txBody>
          <a:bodyPr/>
          <a:lstStyle/>
          <a:p>
            <a:r>
              <a:rPr lang="en-US" dirty="0"/>
              <a:t>Exploratory Question 1 </a:t>
            </a:r>
          </a:p>
        </p:txBody>
      </p:sp>
      <p:sp>
        <p:nvSpPr>
          <p:cNvPr id="11" name="Rectangle 2">
            <a:extLst>
              <a:ext uri="{FF2B5EF4-FFF2-40B4-BE49-F238E27FC236}">
                <a16:creationId xmlns:a16="http://schemas.microsoft.com/office/drawing/2014/main" id="{9C334BC1-1165-2571-1110-ACB5645C28CB}"/>
              </a:ext>
            </a:extLst>
          </p:cNvPr>
          <p:cNvSpPr>
            <a:spLocks noGrp="1" noChangeArrowheads="1"/>
          </p:cNvSpPr>
          <p:nvPr>
            <p:ph type="body" sz="quarter" idx="14"/>
          </p:nvPr>
        </p:nvSpPr>
        <p:spPr bwMode="auto">
          <a:xfrm>
            <a:off x="6711119" y="1649539"/>
            <a:ext cx="5362009"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eaLnBrk="0" fontAlgn="base" hangingPunct="0">
              <a:spcBef>
                <a:spcPct val="0"/>
              </a:spcBef>
              <a:spcAft>
                <a:spcPct val="0"/>
              </a:spcAft>
              <a:buClrTx/>
              <a:buFontTx/>
              <a:buChar char="•"/>
            </a:pPr>
            <a:r>
              <a:rPr lang="en-US" sz="2000" dirty="0">
                <a:latin typeface="+mj-lt"/>
              </a:rPr>
              <a:t>Each cohort shows </a:t>
            </a:r>
            <a:r>
              <a:rPr lang="en-US" sz="2000" b="1" dirty="0">
                <a:latin typeface="+mj-lt"/>
              </a:rPr>
              <a:t>a different pattern of years-in-role</a:t>
            </a:r>
            <a:r>
              <a:rPr lang="en-US" sz="2000" dirty="0">
                <a:latin typeface="+mj-lt"/>
              </a:rPr>
              <a:t> due to the amount of time elapsed since completing the program.</a:t>
            </a:r>
          </a:p>
          <a:p>
            <a:pPr marL="0" lvl="0" indent="0" eaLnBrk="0" fontAlgn="base" hangingPunct="0">
              <a:spcBef>
                <a:spcPct val="0"/>
              </a:spcBef>
              <a:spcAft>
                <a:spcPct val="0"/>
              </a:spcAft>
              <a:buClrTx/>
              <a:buFontTx/>
              <a:buChar char="•"/>
            </a:pPr>
            <a:endParaRPr lang="en-US" altLang="en-US" sz="2000" dirty="0">
              <a:solidFill>
                <a:schemeClr val="tx1"/>
              </a:solidFill>
              <a:latin typeface="+mj-lt"/>
            </a:endParaRPr>
          </a:p>
          <a:p>
            <a:pPr marL="0" lvl="0" indent="0" eaLnBrk="0" fontAlgn="base" hangingPunct="0">
              <a:spcBef>
                <a:spcPct val="0"/>
              </a:spcBef>
              <a:spcAft>
                <a:spcPct val="0"/>
              </a:spcAft>
              <a:buClrTx/>
              <a:buFontTx/>
              <a:buChar char="•"/>
            </a:pPr>
            <a:r>
              <a:rPr lang="en-US" altLang="en-US" sz="2000" b="1" dirty="0">
                <a:solidFill>
                  <a:schemeClr val="tx1"/>
                </a:solidFill>
                <a:latin typeface="+mj-lt"/>
              </a:rPr>
              <a:t>Cohort 1</a:t>
            </a:r>
            <a:r>
              <a:rPr lang="en-US" altLang="en-US" sz="2000" dirty="0">
                <a:solidFill>
                  <a:schemeClr val="tx1"/>
                </a:solidFill>
                <a:latin typeface="+mj-lt"/>
              </a:rPr>
              <a:t> had the longest window; </a:t>
            </a:r>
            <a:r>
              <a:rPr lang="en-US" altLang="en-US" sz="2000" dirty="0">
                <a:solidFill>
                  <a:schemeClr val="tx1"/>
                </a:solidFill>
                <a:highlight>
                  <a:srgbClr val="FFFF00"/>
                </a:highlight>
                <a:latin typeface="+mj-lt"/>
              </a:rPr>
              <a:t>its </a:t>
            </a:r>
            <a:r>
              <a:rPr lang="en-US" altLang="en-US" sz="2000" b="1" dirty="0">
                <a:solidFill>
                  <a:schemeClr val="tx1"/>
                </a:solidFill>
                <a:highlight>
                  <a:srgbClr val="FFFF00"/>
                </a:highlight>
                <a:latin typeface="+mj-lt"/>
              </a:rPr>
              <a:t>10-year retention ~39%</a:t>
            </a:r>
            <a:r>
              <a:rPr lang="en-US" altLang="en-US" sz="2000" dirty="0">
                <a:solidFill>
                  <a:schemeClr val="tx1"/>
                </a:solidFill>
                <a:highlight>
                  <a:srgbClr val="FFFF00"/>
                </a:highlight>
                <a:latin typeface="+mj-lt"/>
              </a:rPr>
              <a:t> </a:t>
            </a:r>
            <a:r>
              <a:rPr lang="en-US" altLang="en-US" sz="2000" dirty="0">
                <a:solidFill>
                  <a:schemeClr val="tx1"/>
                </a:solidFill>
                <a:latin typeface="+mj-lt"/>
              </a:rPr>
              <a:t>is a significant descriptive anchor.</a:t>
            </a:r>
          </a:p>
          <a:p>
            <a:pPr marL="0" lvl="0" indent="0" eaLnBrk="0" fontAlgn="base" hangingPunct="0">
              <a:spcBef>
                <a:spcPct val="0"/>
              </a:spcBef>
              <a:spcAft>
                <a:spcPct val="0"/>
              </a:spcAft>
              <a:buClrTx/>
              <a:buFontTx/>
              <a:buChar char="•"/>
            </a:pPr>
            <a:endParaRPr lang="en-US" altLang="en-US" sz="2000" dirty="0">
              <a:solidFill>
                <a:schemeClr val="tx1"/>
              </a:solidFill>
              <a:latin typeface="+mj-lt"/>
            </a:endParaRPr>
          </a:p>
          <a:p>
            <a:pPr marL="0" lvl="0" indent="0" eaLnBrk="0" fontAlgn="base" hangingPunct="0">
              <a:spcBef>
                <a:spcPct val="0"/>
              </a:spcBef>
              <a:spcAft>
                <a:spcPct val="0"/>
              </a:spcAft>
              <a:buClrTx/>
              <a:buFontTx/>
              <a:buChar char="•"/>
            </a:pPr>
            <a:r>
              <a:rPr lang="en-US" altLang="en-US" sz="2000" dirty="0">
                <a:solidFill>
                  <a:schemeClr val="tx1"/>
                </a:solidFill>
                <a:latin typeface="+mj-lt"/>
              </a:rPr>
              <a:t>Later cohorts show </a:t>
            </a:r>
            <a:r>
              <a:rPr lang="en-US" altLang="en-US" sz="2000" b="1" dirty="0">
                <a:solidFill>
                  <a:schemeClr val="tx1"/>
                </a:solidFill>
                <a:latin typeface="+mj-lt"/>
              </a:rPr>
              <a:t>higher short-term retention</a:t>
            </a:r>
            <a:r>
              <a:rPr lang="en-US" altLang="en-US" sz="2000" dirty="0">
                <a:solidFill>
                  <a:schemeClr val="tx1"/>
                </a:solidFill>
                <a:latin typeface="+mj-lt"/>
              </a:rPr>
              <a:t>, with insufficient elapsed time for long-term measures on more recent cohorts.</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1800" b="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1859044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0104C-276E-3BF1-CB5E-6CA2B29603B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7A18E50-F1BB-030B-7489-6F620A9984AA}"/>
              </a:ext>
            </a:extLst>
          </p:cNvPr>
          <p:cNvSpPr txBox="1"/>
          <p:nvPr/>
        </p:nvSpPr>
        <p:spPr>
          <a:xfrm>
            <a:off x="366121" y="278888"/>
            <a:ext cx="11451514" cy="646331"/>
          </a:xfrm>
          <a:prstGeom prst="rect">
            <a:avLst/>
          </a:prstGeom>
          <a:noFill/>
        </p:spPr>
        <p:txBody>
          <a:bodyPr wrap="square" rtlCol="0">
            <a:spAutoFit/>
          </a:bodyPr>
          <a:lstStyle/>
          <a:p>
            <a:r>
              <a:rPr lang="en-US" sz="3600" b="1" dirty="0"/>
              <a:t>LEA Size	</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82C76B50-3ACE-43B8-B8B0-2CA63EF9C99B}"/>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0AB97D34-710F-4914-93AA-7C0AB7F0449C}"/>
              </a:ext>
            </a:extLst>
          </p:cNvPr>
          <p:cNvCxnSpPr>
            <a:cxnSpLocks/>
          </p:cNvCxnSpPr>
          <p:nvPr/>
        </p:nvCxnSpPr>
        <p:spPr>
          <a:xfrm>
            <a:off x="500461" y="967704"/>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DD5BADB0-0F0A-FF64-74F1-A7EA435621AC}"/>
              </a:ext>
            </a:extLst>
          </p:cNvPr>
          <p:cNvSpPr>
            <a:spLocks noGrp="1"/>
          </p:cNvSpPr>
          <p:nvPr>
            <p:ph type="body" sz="quarter" idx="13"/>
          </p:nvPr>
        </p:nvSpPr>
        <p:spPr>
          <a:xfrm>
            <a:off x="885528" y="2402679"/>
            <a:ext cx="4489660" cy="1830514"/>
          </a:xfrm>
        </p:spPr>
        <p:txBody>
          <a:bodyPr/>
          <a:lstStyle/>
          <a:p>
            <a:pPr algn="ctr"/>
            <a:r>
              <a:rPr lang="en-US" sz="2800" i="1" dirty="0">
                <a:latin typeface="+mj-lt"/>
              </a:rPr>
              <a:t>How do retention patterns vary descriptively by LEA size (small, medium, large)?</a:t>
            </a:r>
          </a:p>
        </p:txBody>
      </p:sp>
      <p:sp>
        <p:nvSpPr>
          <p:cNvPr id="7" name="Text Placeholder 6">
            <a:extLst>
              <a:ext uri="{FF2B5EF4-FFF2-40B4-BE49-F238E27FC236}">
                <a16:creationId xmlns:a16="http://schemas.microsoft.com/office/drawing/2014/main" id="{82DC85EB-5583-8FE8-AD41-784E7A75E057}"/>
              </a:ext>
            </a:extLst>
          </p:cNvPr>
          <p:cNvSpPr>
            <a:spLocks noGrp="1"/>
          </p:cNvSpPr>
          <p:nvPr>
            <p:ph type="body" sz="quarter" idx="12"/>
          </p:nvPr>
        </p:nvSpPr>
        <p:spPr>
          <a:xfrm>
            <a:off x="825062" y="1868267"/>
            <a:ext cx="4489660" cy="418612"/>
          </a:xfrm>
        </p:spPr>
        <p:txBody>
          <a:bodyPr/>
          <a:lstStyle/>
          <a:p>
            <a:r>
              <a:rPr lang="en-US" dirty="0"/>
              <a:t>EQ 2</a:t>
            </a:r>
          </a:p>
        </p:txBody>
      </p:sp>
      <p:sp>
        <p:nvSpPr>
          <p:cNvPr id="6" name="Text Placeholder 5">
            <a:extLst>
              <a:ext uri="{FF2B5EF4-FFF2-40B4-BE49-F238E27FC236}">
                <a16:creationId xmlns:a16="http://schemas.microsoft.com/office/drawing/2014/main" id="{E6FE37E7-021F-2270-8574-F4304D79CAEF}"/>
              </a:ext>
            </a:extLst>
          </p:cNvPr>
          <p:cNvSpPr>
            <a:spLocks noGrp="1"/>
          </p:cNvSpPr>
          <p:nvPr>
            <p:ph type="body" sz="quarter" idx="11"/>
          </p:nvPr>
        </p:nvSpPr>
        <p:spPr>
          <a:xfrm>
            <a:off x="442501" y="1081027"/>
            <a:ext cx="10382427" cy="440318"/>
          </a:xfrm>
        </p:spPr>
        <p:txBody>
          <a:bodyPr/>
          <a:lstStyle/>
          <a:p>
            <a:r>
              <a:rPr lang="en-US" dirty="0"/>
              <a:t>Exploratory Question 2</a:t>
            </a:r>
          </a:p>
        </p:txBody>
      </p:sp>
      <p:graphicFrame>
        <p:nvGraphicFramePr>
          <p:cNvPr id="10" name="Table 9">
            <a:extLst>
              <a:ext uri="{FF2B5EF4-FFF2-40B4-BE49-F238E27FC236}">
                <a16:creationId xmlns:a16="http://schemas.microsoft.com/office/drawing/2014/main" id="{BF4C1704-88CD-69A8-31F7-BA37F683DFDA}"/>
              </a:ext>
            </a:extLst>
          </p:cNvPr>
          <p:cNvGraphicFramePr>
            <a:graphicFrameLocks noGrp="1"/>
          </p:cNvGraphicFramePr>
          <p:nvPr>
            <p:extLst>
              <p:ext uri="{D42A27DB-BD31-4B8C-83A1-F6EECF244321}">
                <p14:modId xmlns:p14="http://schemas.microsoft.com/office/powerpoint/2010/main" val="3327371122"/>
              </p:ext>
            </p:extLst>
          </p:nvPr>
        </p:nvGraphicFramePr>
        <p:xfrm>
          <a:off x="6580511" y="1703852"/>
          <a:ext cx="5237124" cy="4114800"/>
        </p:xfrm>
        <a:graphic>
          <a:graphicData uri="http://schemas.openxmlformats.org/drawingml/2006/table">
            <a:tbl>
              <a:tblPr/>
              <a:tblGrid>
                <a:gridCol w="2618562">
                  <a:extLst>
                    <a:ext uri="{9D8B030D-6E8A-4147-A177-3AD203B41FA5}">
                      <a16:colId xmlns:a16="http://schemas.microsoft.com/office/drawing/2014/main" val="1055208349"/>
                    </a:ext>
                  </a:extLst>
                </a:gridCol>
                <a:gridCol w="2618562">
                  <a:extLst>
                    <a:ext uri="{9D8B030D-6E8A-4147-A177-3AD203B41FA5}">
                      <a16:colId xmlns:a16="http://schemas.microsoft.com/office/drawing/2014/main" val="274487575"/>
                    </a:ext>
                  </a:extLst>
                </a:gridCol>
              </a:tblGrid>
              <a:tr h="295141">
                <a:tc>
                  <a:txBody>
                    <a:bodyPr/>
                    <a:lstStyle/>
                    <a:p>
                      <a:pPr>
                        <a:buNone/>
                      </a:pPr>
                      <a:r>
                        <a:rPr lang="en-US" b="1"/>
                        <a:t>LEA Size</a:t>
                      </a:r>
                      <a:endParaRPr lang="en-US"/>
                    </a:p>
                  </a:txBody>
                  <a:tcPr anchor="ctr">
                    <a:lnL>
                      <a:noFill/>
                    </a:lnL>
                    <a:lnR>
                      <a:noFill/>
                    </a:lnR>
                    <a:lnT>
                      <a:noFill/>
                    </a:lnT>
                    <a:lnB>
                      <a:noFill/>
                    </a:lnB>
                    <a:noFill/>
                  </a:tcPr>
                </a:tc>
                <a:tc>
                  <a:txBody>
                    <a:bodyPr/>
                    <a:lstStyle/>
                    <a:p>
                      <a:pPr>
                        <a:buNone/>
                      </a:pPr>
                      <a:r>
                        <a:rPr lang="en-US" b="1"/>
                        <a:t>Maryland Districts</a:t>
                      </a:r>
                      <a:endParaRPr lang="en-US"/>
                    </a:p>
                  </a:txBody>
                  <a:tcPr anchor="ctr">
                    <a:lnL>
                      <a:noFill/>
                    </a:lnL>
                    <a:lnR>
                      <a:noFill/>
                    </a:lnR>
                    <a:lnT>
                      <a:noFill/>
                    </a:lnT>
                    <a:lnB>
                      <a:noFill/>
                    </a:lnB>
                    <a:noFill/>
                  </a:tcPr>
                </a:tc>
                <a:extLst>
                  <a:ext uri="{0D108BD9-81ED-4DB2-BD59-A6C34878D82A}">
                    <a16:rowId xmlns:a16="http://schemas.microsoft.com/office/drawing/2014/main" val="1570660415"/>
                  </a:ext>
                </a:extLst>
              </a:tr>
              <a:tr h="295141">
                <a:tc>
                  <a:txBody>
                    <a:bodyPr/>
                    <a:lstStyle/>
                    <a:p>
                      <a:pPr>
                        <a:buNone/>
                      </a:pPr>
                      <a:r>
                        <a:rPr lang="en-US" b="1"/>
                        <a:t>Very Small</a:t>
                      </a:r>
                      <a:endParaRPr lang="en-US"/>
                    </a:p>
                  </a:txBody>
                  <a:tcPr anchor="ctr">
                    <a:lnL>
                      <a:noFill/>
                    </a:lnL>
                    <a:lnR>
                      <a:noFill/>
                    </a:lnR>
                    <a:lnT>
                      <a:noFill/>
                    </a:lnT>
                    <a:lnB>
                      <a:noFill/>
                    </a:lnB>
                    <a:noFill/>
                  </a:tcPr>
                </a:tc>
                <a:tc>
                  <a:txBody>
                    <a:bodyPr/>
                    <a:lstStyle/>
                    <a:p>
                      <a:pPr>
                        <a:buNone/>
                      </a:pPr>
                      <a:r>
                        <a:rPr lang="en-US" dirty="0"/>
                        <a:t>Kent, Garrett, Talbot, Somerset</a:t>
                      </a:r>
                    </a:p>
                  </a:txBody>
                  <a:tcPr anchor="ctr">
                    <a:lnL>
                      <a:noFill/>
                    </a:lnL>
                    <a:lnR>
                      <a:noFill/>
                    </a:lnR>
                    <a:lnT>
                      <a:noFill/>
                    </a:lnT>
                    <a:lnB>
                      <a:noFill/>
                    </a:lnB>
                    <a:noFill/>
                  </a:tcPr>
                </a:tc>
                <a:extLst>
                  <a:ext uri="{0D108BD9-81ED-4DB2-BD59-A6C34878D82A}">
                    <a16:rowId xmlns:a16="http://schemas.microsoft.com/office/drawing/2014/main" val="477308408"/>
                  </a:ext>
                </a:extLst>
              </a:tr>
              <a:tr h="295141">
                <a:tc>
                  <a:txBody>
                    <a:bodyPr/>
                    <a:lstStyle/>
                    <a:p>
                      <a:pPr>
                        <a:buNone/>
                      </a:pPr>
                      <a:r>
                        <a:rPr lang="en-US" b="1"/>
                        <a:t>Small</a:t>
                      </a:r>
                      <a:endParaRPr lang="en-US"/>
                    </a:p>
                  </a:txBody>
                  <a:tcPr anchor="ctr">
                    <a:lnL>
                      <a:noFill/>
                    </a:lnL>
                    <a:lnR>
                      <a:noFill/>
                    </a:lnR>
                    <a:lnT>
                      <a:noFill/>
                    </a:lnT>
                    <a:lnB>
                      <a:noFill/>
                    </a:lnB>
                    <a:noFill/>
                  </a:tcPr>
                </a:tc>
                <a:tc>
                  <a:txBody>
                    <a:bodyPr/>
                    <a:lstStyle/>
                    <a:p>
                      <a:pPr>
                        <a:buNone/>
                      </a:pPr>
                      <a:r>
                        <a:rPr lang="en-US"/>
                        <a:t>Caroline, Dorchester, Queen Anne’s, Worcester</a:t>
                      </a:r>
                    </a:p>
                  </a:txBody>
                  <a:tcPr anchor="ctr">
                    <a:lnL>
                      <a:noFill/>
                    </a:lnL>
                    <a:lnR>
                      <a:noFill/>
                    </a:lnR>
                    <a:lnT>
                      <a:noFill/>
                    </a:lnT>
                    <a:lnB>
                      <a:noFill/>
                    </a:lnB>
                    <a:noFill/>
                  </a:tcPr>
                </a:tc>
                <a:extLst>
                  <a:ext uri="{0D108BD9-81ED-4DB2-BD59-A6C34878D82A}">
                    <a16:rowId xmlns:a16="http://schemas.microsoft.com/office/drawing/2014/main" val="929063011"/>
                  </a:ext>
                </a:extLst>
              </a:tr>
              <a:tr h="295141">
                <a:tc>
                  <a:txBody>
                    <a:bodyPr/>
                    <a:lstStyle/>
                    <a:p>
                      <a:pPr>
                        <a:buNone/>
                      </a:pPr>
                      <a:r>
                        <a:rPr lang="en-US" b="1"/>
                        <a:t>Medium</a:t>
                      </a:r>
                      <a:endParaRPr lang="en-US"/>
                    </a:p>
                  </a:txBody>
                  <a:tcPr anchor="ctr">
                    <a:lnL>
                      <a:noFill/>
                    </a:lnL>
                    <a:lnR>
                      <a:noFill/>
                    </a:lnR>
                    <a:lnT>
                      <a:noFill/>
                    </a:lnT>
                    <a:lnB>
                      <a:noFill/>
                    </a:lnB>
                    <a:noFill/>
                  </a:tcPr>
                </a:tc>
                <a:tc>
                  <a:txBody>
                    <a:bodyPr/>
                    <a:lstStyle/>
                    <a:p>
                      <a:pPr>
                        <a:buNone/>
                      </a:pPr>
                      <a:r>
                        <a:rPr lang="en-US"/>
                        <a:t>Cecil, St. Mary’s, Calvert, Washington</a:t>
                      </a:r>
                    </a:p>
                  </a:txBody>
                  <a:tcPr anchor="ctr">
                    <a:lnL>
                      <a:noFill/>
                    </a:lnL>
                    <a:lnR>
                      <a:noFill/>
                    </a:lnR>
                    <a:lnT>
                      <a:noFill/>
                    </a:lnT>
                    <a:lnB>
                      <a:noFill/>
                    </a:lnB>
                    <a:noFill/>
                  </a:tcPr>
                </a:tc>
                <a:extLst>
                  <a:ext uri="{0D108BD9-81ED-4DB2-BD59-A6C34878D82A}">
                    <a16:rowId xmlns:a16="http://schemas.microsoft.com/office/drawing/2014/main" val="198212425"/>
                  </a:ext>
                </a:extLst>
              </a:tr>
              <a:tr h="295141">
                <a:tc>
                  <a:txBody>
                    <a:bodyPr/>
                    <a:lstStyle/>
                    <a:p>
                      <a:pPr>
                        <a:buNone/>
                      </a:pPr>
                      <a:r>
                        <a:rPr lang="en-US" b="1"/>
                        <a:t>Medium–Large</a:t>
                      </a:r>
                      <a:endParaRPr lang="en-US"/>
                    </a:p>
                  </a:txBody>
                  <a:tcPr anchor="ctr">
                    <a:lnL>
                      <a:noFill/>
                    </a:lnL>
                    <a:lnR>
                      <a:noFill/>
                    </a:lnR>
                    <a:lnT>
                      <a:noFill/>
                    </a:lnT>
                    <a:lnB>
                      <a:noFill/>
                    </a:lnB>
                    <a:noFill/>
                  </a:tcPr>
                </a:tc>
                <a:tc>
                  <a:txBody>
                    <a:bodyPr/>
                    <a:lstStyle/>
                    <a:p>
                      <a:pPr>
                        <a:buNone/>
                      </a:pPr>
                      <a:r>
                        <a:rPr lang="en-US"/>
                        <a:t>Harford, Charles, Frederick, Howard</a:t>
                      </a:r>
                    </a:p>
                  </a:txBody>
                  <a:tcPr anchor="ctr">
                    <a:lnL>
                      <a:noFill/>
                    </a:lnL>
                    <a:lnR>
                      <a:noFill/>
                    </a:lnR>
                    <a:lnT>
                      <a:noFill/>
                    </a:lnT>
                    <a:lnB>
                      <a:noFill/>
                    </a:lnB>
                    <a:noFill/>
                  </a:tcPr>
                </a:tc>
                <a:extLst>
                  <a:ext uri="{0D108BD9-81ED-4DB2-BD59-A6C34878D82A}">
                    <a16:rowId xmlns:a16="http://schemas.microsoft.com/office/drawing/2014/main" val="11991427"/>
                  </a:ext>
                </a:extLst>
              </a:tr>
              <a:tr h="516498">
                <a:tc>
                  <a:txBody>
                    <a:bodyPr/>
                    <a:lstStyle/>
                    <a:p>
                      <a:pPr>
                        <a:buNone/>
                      </a:pPr>
                      <a:r>
                        <a:rPr lang="en-US" b="1"/>
                        <a:t>Large</a:t>
                      </a:r>
                      <a:endParaRPr lang="en-US"/>
                    </a:p>
                  </a:txBody>
                  <a:tcPr anchor="ctr">
                    <a:lnL>
                      <a:noFill/>
                    </a:lnL>
                    <a:lnR>
                      <a:noFill/>
                    </a:lnR>
                    <a:lnT>
                      <a:noFill/>
                    </a:lnT>
                    <a:lnB>
                      <a:noFill/>
                    </a:lnB>
                    <a:noFill/>
                  </a:tcPr>
                </a:tc>
                <a:tc>
                  <a:txBody>
                    <a:bodyPr/>
                    <a:lstStyle/>
                    <a:p>
                      <a:pPr>
                        <a:buNone/>
                      </a:pPr>
                      <a:r>
                        <a:rPr lang="en-US" dirty="0"/>
                        <a:t>Anne Arundel, Prince George’s, Montgomery, Baltimore County, Baltimore City</a:t>
                      </a:r>
                    </a:p>
                  </a:txBody>
                  <a:tcPr anchor="ctr">
                    <a:lnL>
                      <a:noFill/>
                    </a:lnL>
                    <a:lnR>
                      <a:noFill/>
                    </a:lnR>
                    <a:lnT>
                      <a:noFill/>
                    </a:lnT>
                    <a:lnB>
                      <a:noFill/>
                    </a:lnB>
                    <a:noFill/>
                  </a:tcPr>
                </a:tc>
                <a:extLst>
                  <a:ext uri="{0D108BD9-81ED-4DB2-BD59-A6C34878D82A}">
                    <a16:rowId xmlns:a16="http://schemas.microsoft.com/office/drawing/2014/main" val="3853855430"/>
                  </a:ext>
                </a:extLst>
              </a:tr>
            </a:tbl>
          </a:graphicData>
        </a:graphic>
      </p:graphicFrame>
    </p:spTree>
    <p:extLst>
      <p:ext uri="{BB962C8B-B14F-4D97-AF65-F5344CB8AC3E}">
        <p14:creationId xmlns:p14="http://schemas.microsoft.com/office/powerpoint/2010/main" val="23546488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D3EE0-D88B-EF7B-EC45-9D1E3E4F344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0197ECE-935C-7373-FD78-6BBA534930CA}"/>
              </a:ext>
            </a:extLst>
          </p:cNvPr>
          <p:cNvSpPr txBox="1"/>
          <p:nvPr/>
        </p:nvSpPr>
        <p:spPr>
          <a:xfrm>
            <a:off x="366121" y="278888"/>
            <a:ext cx="11451514" cy="646331"/>
          </a:xfrm>
          <a:prstGeom prst="rect">
            <a:avLst/>
          </a:prstGeom>
          <a:noFill/>
        </p:spPr>
        <p:txBody>
          <a:bodyPr wrap="square" rtlCol="0">
            <a:spAutoFit/>
          </a:bodyPr>
          <a:lstStyle/>
          <a:p>
            <a:r>
              <a:rPr lang="en-US" sz="3600" b="1" dirty="0"/>
              <a:t>LEA Size	</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568C0C27-9ED9-18B2-F62F-D232A6BF0D0D}"/>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98FF1698-C98A-5F0B-76A3-A03072B2F8B9}"/>
              </a:ext>
            </a:extLst>
          </p:cNvPr>
          <p:cNvCxnSpPr>
            <a:cxnSpLocks/>
          </p:cNvCxnSpPr>
          <p:nvPr/>
        </p:nvCxnSpPr>
        <p:spPr>
          <a:xfrm>
            <a:off x="500461" y="967704"/>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C57FE43B-6FE7-F063-763E-9590B414D178}"/>
              </a:ext>
            </a:extLst>
          </p:cNvPr>
          <p:cNvSpPr>
            <a:spLocks noGrp="1"/>
          </p:cNvSpPr>
          <p:nvPr>
            <p:ph type="body" sz="quarter" idx="13"/>
          </p:nvPr>
        </p:nvSpPr>
        <p:spPr>
          <a:xfrm>
            <a:off x="885528" y="2402679"/>
            <a:ext cx="4489660" cy="1830514"/>
          </a:xfrm>
        </p:spPr>
        <p:txBody>
          <a:bodyPr/>
          <a:lstStyle/>
          <a:p>
            <a:pPr algn="ctr"/>
            <a:r>
              <a:rPr lang="en-US" sz="2800" i="1" dirty="0">
                <a:latin typeface="+mj-lt"/>
              </a:rPr>
              <a:t>How do retention patterns vary descriptively by LEA size (small, medium, large)?</a:t>
            </a:r>
          </a:p>
        </p:txBody>
      </p:sp>
      <p:sp>
        <p:nvSpPr>
          <p:cNvPr id="7" name="Text Placeholder 6">
            <a:extLst>
              <a:ext uri="{FF2B5EF4-FFF2-40B4-BE49-F238E27FC236}">
                <a16:creationId xmlns:a16="http://schemas.microsoft.com/office/drawing/2014/main" id="{04B05346-C42F-C5B0-18E6-F6F34B673430}"/>
              </a:ext>
            </a:extLst>
          </p:cNvPr>
          <p:cNvSpPr>
            <a:spLocks noGrp="1"/>
          </p:cNvSpPr>
          <p:nvPr>
            <p:ph type="body" sz="quarter" idx="12"/>
          </p:nvPr>
        </p:nvSpPr>
        <p:spPr>
          <a:xfrm>
            <a:off x="825062" y="1868267"/>
            <a:ext cx="4489660" cy="418612"/>
          </a:xfrm>
        </p:spPr>
        <p:txBody>
          <a:bodyPr/>
          <a:lstStyle/>
          <a:p>
            <a:r>
              <a:rPr lang="en-US" dirty="0"/>
              <a:t>EQ 2</a:t>
            </a:r>
          </a:p>
        </p:txBody>
      </p:sp>
      <p:sp>
        <p:nvSpPr>
          <p:cNvPr id="6" name="Text Placeholder 5">
            <a:extLst>
              <a:ext uri="{FF2B5EF4-FFF2-40B4-BE49-F238E27FC236}">
                <a16:creationId xmlns:a16="http://schemas.microsoft.com/office/drawing/2014/main" id="{E0DC9D49-A95C-BDA7-40C9-62E14BFFC27C}"/>
              </a:ext>
            </a:extLst>
          </p:cNvPr>
          <p:cNvSpPr>
            <a:spLocks noGrp="1"/>
          </p:cNvSpPr>
          <p:nvPr>
            <p:ph type="body" sz="quarter" idx="11"/>
          </p:nvPr>
        </p:nvSpPr>
        <p:spPr>
          <a:xfrm>
            <a:off x="442501" y="1081027"/>
            <a:ext cx="10382427" cy="440318"/>
          </a:xfrm>
        </p:spPr>
        <p:txBody>
          <a:bodyPr/>
          <a:lstStyle/>
          <a:p>
            <a:r>
              <a:rPr lang="en-US" dirty="0"/>
              <a:t>Exploratory Question 2</a:t>
            </a:r>
          </a:p>
        </p:txBody>
      </p:sp>
      <p:sp>
        <p:nvSpPr>
          <p:cNvPr id="9" name="TextBox 8">
            <a:extLst>
              <a:ext uri="{FF2B5EF4-FFF2-40B4-BE49-F238E27FC236}">
                <a16:creationId xmlns:a16="http://schemas.microsoft.com/office/drawing/2014/main" id="{84B143C7-6D15-AA77-1A15-79921D81C559}"/>
              </a:ext>
            </a:extLst>
          </p:cNvPr>
          <p:cNvSpPr txBox="1"/>
          <p:nvPr/>
        </p:nvSpPr>
        <p:spPr>
          <a:xfrm>
            <a:off x="6434584" y="842137"/>
            <a:ext cx="5105400" cy="5170646"/>
          </a:xfrm>
          <a:prstGeom prst="rect">
            <a:avLst/>
          </a:prstGeom>
          <a:noFill/>
        </p:spPr>
        <p:txBody>
          <a:bodyPr wrap="square" rtlCol="0">
            <a:spAutoFit/>
          </a:bodyPr>
          <a:lstStyle/>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Participants served in LEAs of all sizes across Maryland.</a:t>
            </a:r>
          </a:p>
          <a:p>
            <a:pPr marL="285750" lvl="0" indent="-285750" eaLnBrk="0" fontAlgn="base" hangingPunct="0">
              <a:spcBef>
                <a:spcPct val="0"/>
              </a:spcBef>
              <a:spcAft>
                <a:spcPct val="0"/>
              </a:spcAft>
              <a:buFont typeface="Arial" panose="020B0604020202020204" pitchFamily="34" charset="0"/>
              <a:buChar char="•"/>
            </a:pPr>
            <a:endParaRPr lang="en-US" altLang="en-US" sz="2400" dirty="0">
              <a:latin typeface="+mj-lt"/>
            </a:endParaRP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Retention patterns across </a:t>
            </a:r>
            <a:r>
              <a:rPr lang="en-US" altLang="en-US" sz="2400" b="1" dirty="0">
                <a:latin typeface="+mj-lt"/>
              </a:rPr>
              <a:t>very small, small, medium, medium-large, and large</a:t>
            </a:r>
            <a:r>
              <a:rPr lang="en-US" altLang="en-US" sz="2400" dirty="0">
                <a:latin typeface="+mj-lt"/>
              </a:rPr>
              <a:t> LEAs showed descriptive variation, with no consistent pattern favoring any size category.</a:t>
            </a:r>
          </a:p>
          <a:p>
            <a:pPr marL="285750" lvl="0" indent="-285750" eaLnBrk="0" fontAlgn="base" hangingPunct="0">
              <a:spcBef>
                <a:spcPct val="0"/>
              </a:spcBef>
              <a:spcAft>
                <a:spcPct val="0"/>
              </a:spcAft>
              <a:buFont typeface="Arial" panose="020B0604020202020204" pitchFamily="34" charset="0"/>
              <a:buChar char="•"/>
            </a:pPr>
            <a:endParaRPr lang="en-US" altLang="en-US" sz="2400" dirty="0">
              <a:latin typeface="+mj-lt"/>
            </a:endParaRPr>
          </a:p>
          <a:p>
            <a:pPr marL="285750" lvl="0" indent="-285750" eaLnBrk="0" fontAlgn="base" hangingPunct="0">
              <a:spcBef>
                <a:spcPct val="0"/>
              </a:spcBef>
              <a:spcAft>
                <a:spcPct val="0"/>
              </a:spcAft>
              <a:buFont typeface="Arial" panose="020B0604020202020204" pitchFamily="34" charset="0"/>
              <a:buChar char="•"/>
            </a:pPr>
            <a:r>
              <a:rPr lang="en-US" altLang="en-US" sz="2400" dirty="0">
                <a:latin typeface="+mj-lt"/>
              </a:rPr>
              <a:t>Observed differences likely reflect local context, role availability, and career pathways, not the program.</a:t>
            </a:r>
          </a:p>
          <a:p>
            <a:pPr lvl="0" eaLnBrk="0" fontAlgn="base" hangingPunct="0">
              <a:spcBef>
                <a:spcPct val="0"/>
              </a:spcBef>
              <a:spcAft>
                <a:spcPct val="0"/>
              </a:spcAft>
            </a:pPr>
            <a:endParaRPr lang="en-US" altLang="en-US" dirty="0">
              <a:latin typeface="+mj-lt"/>
            </a:endParaRPr>
          </a:p>
        </p:txBody>
      </p:sp>
    </p:spTree>
    <p:extLst>
      <p:ext uri="{BB962C8B-B14F-4D97-AF65-F5344CB8AC3E}">
        <p14:creationId xmlns:p14="http://schemas.microsoft.com/office/powerpoint/2010/main" val="2008432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ADF36-709A-28DB-2439-F30FE4F6302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6069F06-7A93-4C48-1B6E-621B92FBBF3D}"/>
              </a:ext>
            </a:extLst>
          </p:cNvPr>
          <p:cNvSpPr txBox="1"/>
          <p:nvPr/>
        </p:nvSpPr>
        <p:spPr>
          <a:xfrm>
            <a:off x="406462" y="225100"/>
            <a:ext cx="11451514" cy="646331"/>
          </a:xfrm>
          <a:prstGeom prst="rect">
            <a:avLst/>
          </a:prstGeom>
          <a:noFill/>
        </p:spPr>
        <p:txBody>
          <a:bodyPr wrap="square" rtlCol="0">
            <a:spAutoFit/>
          </a:bodyPr>
          <a:lstStyle/>
          <a:p>
            <a:r>
              <a:rPr lang="en-US" sz="3600" b="1" dirty="0"/>
              <a:t>Region</a:t>
            </a:r>
            <a:endParaRPr lang="en-US" sz="3500" b="1" dirty="0">
              <a:solidFill>
                <a:srgbClr val="0B253F"/>
              </a:solidFill>
              <a:latin typeface="Times" pitchFamily="2" charset="0"/>
              <a:ea typeface="Charter Roman" charset="0"/>
              <a:cs typeface="Charter Roman" charset="0"/>
            </a:endParaRPr>
          </a:p>
        </p:txBody>
      </p:sp>
      <p:cxnSp>
        <p:nvCxnSpPr>
          <p:cNvPr id="4" name="Straight Connector 3">
            <a:extLst>
              <a:ext uri="{FF2B5EF4-FFF2-40B4-BE49-F238E27FC236}">
                <a16:creationId xmlns:a16="http://schemas.microsoft.com/office/drawing/2014/main" id="{5B6F8CAB-4015-F55A-3076-88E6BFB1D8E5}"/>
              </a:ext>
            </a:extLst>
          </p:cNvPr>
          <p:cNvCxnSpPr>
            <a:cxnSpLocks/>
          </p:cNvCxnSpPr>
          <p:nvPr/>
        </p:nvCxnSpPr>
        <p:spPr>
          <a:xfrm>
            <a:off x="581143" y="927363"/>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45727A39-651A-A117-1189-2AC630A5D7A1}"/>
              </a:ext>
            </a:extLst>
          </p:cNvPr>
          <p:cNvSpPr>
            <a:spLocks noGrp="1"/>
          </p:cNvSpPr>
          <p:nvPr>
            <p:ph type="body" sz="quarter" idx="13"/>
          </p:nvPr>
        </p:nvSpPr>
        <p:spPr>
          <a:xfrm>
            <a:off x="4755366" y="417158"/>
            <a:ext cx="7281723" cy="1242309"/>
          </a:xfrm>
        </p:spPr>
        <p:txBody>
          <a:bodyPr/>
          <a:lstStyle/>
          <a:p>
            <a:pPr>
              <a:lnSpc>
                <a:spcPct val="100000"/>
              </a:lnSpc>
            </a:pPr>
            <a:r>
              <a:rPr lang="en-US" sz="2800" b="1" i="1" dirty="0"/>
              <a:t>How do retention patterns vary descriptively across Maryland’s regions?</a:t>
            </a:r>
          </a:p>
        </p:txBody>
      </p:sp>
      <p:sp>
        <p:nvSpPr>
          <p:cNvPr id="6" name="Text Placeholder 5">
            <a:extLst>
              <a:ext uri="{FF2B5EF4-FFF2-40B4-BE49-F238E27FC236}">
                <a16:creationId xmlns:a16="http://schemas.microsoft.com/office/drawing/2014/main" id="{034FD6CC-A53D-F504-90A2-B54A478DE668}"/>
              </a:ext>
            </a:extLst>
          </p:cNvPr>
          <p:cNvSpPr>
            <a:spLocks noGrp="1"/>
          </p:cNvSpPr>
          <p:nvPr>
            <p:ph type="body" sz="quarter" idx="11"/>
          </p:nvPr>
        </p:nvSpPr>
        <p:spPr>
          <a:xfrm>
            <a:off x="442501" y="936460"/>
            <a:ext cx="10382427" cy="440318"/>
          </a:xfrm>
        </p:spPr>
        <p:txBody>
          <a:bodyPr/>
          <a:lstStyle/>
          <a:p>
            <a:r>
              <a:rPr lang="en-US" dirty="0"/>
              <a:t>Exploratory Question 3</a:t>
            </a:r>
          </a:p>
        </p:txBody>
      </p:sp>
      <p:pic>
        <p:nvPicPr>
          <p:cNvPr id="11" name="Picture 10">
            <a:extLst>
              <a:ext uri="{FF2B5EF4-FFF2-40B4-BE49-F238E27FC236}">
                <a16:creationId xmlns:a16="http://schemas.microsoft.com/office/drawing/2014/main" id="{944524C7-4B1F-5597-87E3-EBE707886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8828" y="1742511"/>
            <a:ext cx="9005618" cy="4421027"/>
          </a:xfrm>
          <a:prstGeom prst="rect">
            <a:avLst/>
          </a:prstGeom>
        </p:spPr>
      </p:pic>
    </p:spTree>
    <p:extLst>
      <p:ext uri="{BB962C8B-B14F-4D97-AF65-F5344CB8AC3E}">
        <p14:creationId xmlns:p14="http://schemas.microsoft.com/office/powerpoint/2010/main" val="205911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7ADC92-C43C-0B17-ECC4-DAEA93AC1697}"/>
              </a:ext>
            </a:extLst>
          </p:cNvPr>
          <p:cNvSpPr>
            <a:spLocks noGrp="1"/>
          </p:cNvSpPr>
          <p:nvPr>
            <p:ph type="body" sz="quarter" idx="10"/>
          </p:nvPr>
        </p:nvSpPr>
        <p:spPr>
          <a:xfrm>
            <a:off x="205673" y="1814455"/>
            <a:ext cx="4527030" cy="3020870"/>
          </a:xfrm>
        </p:spPr>
        <p:txBody>
          <a:bodyPr/>
          <a:lstStyle/>
          <a:p>
            <a:pPr algn="ctr"/>
            <a:r>
              <a:rPr lang="en-US" sz="3600" dirty="0">
                <a:solidFill>
                  <a:schemeClr val="accent1">
                    <a:lumMod val="75000"/>
                  </a:schemeClr>
                </a:solidFill>
                <a:effectLst>
                  <a:outerShdw blurRad="38100" dist="38100" dir="2700000" algn="tl">
                    <a:srgbClr val="000000">
                      <a:alpha val="43137"/>
                    </a:srgbClr>
                  </a:outerShdw>
                </a:effectLst>
                <a:latin typeface="+mj-lt"/>
              </a:rPr>
              <a:t>My Core Commitments in My Education Leadership &amp; Research </a:t>
            </a:r>
          </a:p>
          <a:p>
            <a:endParaRPr lang="en-US" dirty="0">
              <a:latin typeface="+mj-lt"/>
            </a:endParaRPr>
          </a:p>
        </p:txBody>
      </p:sp>
      <p:sp>
        <p:nvSpPr>
          <p:cNvPr id="3" name="Text Placeholder 2">
            <a:extLst>
              <a:ext uri="{FF2B5EF4-FFF2-40B4-BE49-F238E27FC236}">
                <a16:creationId xmlns:a16="http://schemas.microsoft.com/office/drawing/2014/main" id="{6F2445D2-C7A6-1360-8EB6-A2B4E01C8667}"/>
              </a:ext>
            </a:extLst>
          </p:cNvPr>
          <p:cNvSpPr>
            <a:spLocks noGrp="1"/>
          </p:cNvSpPr>
          <p:nvPr>
            <p:ph type="body" sz="quarter" idx="11"/>
          </p:nvPr>
        </p:nvSpPr>
        <p:spPr>
          <a:xfrm>
            <a:off x="5082988" y="958850"/>
            <a:ext cx="7109012" cy="4618038"/>
          </a:xfrm>
        </p:spPr>
        <p:txBody>
          <a:bodyPr/>
          <a:lstStyle/>
          <a:p>
            <a:pPr marL="0" indent="0">
              <a:spcBef>
                <a:spcPts val="0"/>
              </a:spcBef>
              <a:buNone/>
            </a:pPr>
            <a:endParaRPr lang="en-US" sz="1600" b="1" dirty="0">
              <a:solidFill>
                <a:schemeClr val="tx1"/>
              </a:solidFill>
            </a:endParaRPr>
          </a:p>
          <a:p>
            <a:pPr lvl="0" eaLnBrk="0" fontAlgn="base" hangingPunct="0">
              <a:spcBef>
                <a:spcPct val="0"/>
              </a:spcBef>
              <a:spcAft>
                <a:spcPct val="0"/>
              </a:spcAft>
              <a:buFontTx/>
              <a:buChar char="•"/>
            </a:pPr>
            <a:r>
              <a:rPr lang="en-US" altLang="en-US" sz="2800" b="1" dirty="0">
                <a:solidFill>
                  <a:schemeClr val="tx1"/>
                </a:solidFill>
                <a:effectLst>
                  <a:outerShdw blurRad="38100" dist="38100" dir="2700000" algn="tl">
                    <a:srgbClr val="000000">
                      <a:alpha val="43137"/>
                    </a:srgbClr>
                  </a:outerShdw>
                </a:effectLst>
                <a:latin typeface="+mj-lt"/>
              </a:rPr>
              <a:t>Strengthening</a:t>
            </a:r>
            <a:r>
              <a:rPr lang="en-US" altLang="en-US" sz="2800" dirty="0">
                <a:solidFill>
                  <a:schemeClr val="tx1"/>
                </a:solidFill>
                <a:latin typeface="+mj-lt"/>
              </a:rPr>
              <a:t> </a:t>
            </a:r>
            <a:r>
              <a:rPr lang="en-US" altLang="en-US" sz="2400" dirty="0">
                <a:solidFill>
                  <a:schemeClr val="tx1"/>
                </a:solidFill>
                <a:latin typeface="+mj-lt"/>
              </a:rPr>
              <a:t>school leadership and the systems that sustain it</a:t>
            </a:r>
          </a:p>
          <a:p>
            <a:pPr lvl="0" eaLnBrk="0" fontAlgn="base" hangingPunct="0">
              <a:spcBef>
                <a:spcPct val="0"/>
              </a:spcBef>
              <a:spcAft>
                <a:spcPct val="0"/>
              </a:spcAft>
            </a:pPr>
            <a:endParaRPr lang="en-US" altLang="en-US" sz="1200" dirty="0">
              <a:solidFill>
                <a:schemeClr val="tx1"/>
              </a:solidFill>
              <a:latin typeface="+mj-lt"/>
            </a:endParaRPr>
          </a:p>
          <a:p>
            <a:pPr lvl="0" eaLnBrk="0" fontAlgn="base" hangingPunct="0">
              <a:spcBef>
                <a:spcPct val="0"/>
              </a:spcBef>
              <a:spcAft>
                <a:spcPct val="0"/>
              </a:spcAft>
              <a:buFontTx/>
              <a:buChar char="•"/>
            </a:pPr>
            <a:r>
              <a:rPr lang="en-US" altLang="en-US" sz="2800" b="1" dirty="0">
                <a:solidFill>
                  <a:schemeClr val="tx1"/>
                </a:solidFill>
                <a:effectLst>
                  <a:outerShdw blurRad="38100" dist="38100" dir="2700000" algn="tl">
                    <a:srgbClr val="000000">
                      <a:alpha val="43137"/>
                    </a:srgbClr>
                  </a:outerShdw>
                </a:effectLst>
                <a:latin typeface="+mj-lt"/>
              </a:rPr>
              <a:t>Centering</a:t>
            </a:r>
            <a:r>
              <a:rPr lang="en-US" altLang="en-US" sz="2800" dirty="0">
                <a:solidFill>
                  <a:schemeClr val="tx1"/>
                </a:solidFill>
                <a:latin typeface="+mj-lt"/>
              </a:rPr>
              <a:t> </a:t>
            </a:r>
            <a:r>
              <a:rPr lang="en-US" altLang="en-US" sz="2400" dirty="0">
                <a:solidFill>
                  <a:schemeClr val="tx1"/>
                </a:solidFill>
                <a:latin typeface="+mj-lt"/>
              </a:rPr>
              <a:t>leadership stability and effectiveness as drivers of student success</a:t>
            </a:r>
          </a:p>
          <a:p>
            <a:pPr eaLnBrk="0" fontAlgn="base" hangingPunct="0">
              <a:spcBef>
                <a:spcPct val="0"/>
              </a:spcBef>
              <a:spcAft>
                <a:spcPct val="0"/>
              </a:spcAft>
              <a:buFontTx/>
              <a:buChar char="•"/>
            </a:pPr>
            <a:endParaRPr lang="en-US" altLang="en-US" sz="1200" dirty="0">
              <a:solidFill>
                <a:schemeClr val="tx1"/>
              </a:solidFill>
              <a:latin typeface="+mj-lt"/>
            </a:endParaRPr>
          </a:p>
          <a:p>
            <a:pPr lvl="0" eaLnBrk="0" fontAlgn="base" hangingPunct="0">
              <a:spcBef>
                <a:spcPct val="0"/>
              </a:spcBef>
              <a:spcAft>
                <a:spcPct val="0"/>
              </a:spcAft>
              <a:buFontTx/>
              <a:buChar char="•"/>
            </a:pPr>
            <a:r>
              <a:rPr lang="en-US" altLang="en-US" sz="2800" b="1" dirty="0">
                <a:solidFill>
                  <a:schemeClr val="tx1"/>
                </a:solidFill>
                <a:effectLst>
                  <a:outerShdw blurRad="38100" dist="38100" dir="2700000" algn="tl">
                    <a:srgbClr val="000000">
                      <a:alpha val="43137"/>
                    </a:srgbClr>
                  </a:outerShdw>
                </a:effectLst>
                <a:latin typeface="+mj-lt"/>
              </a:rPr>
              <a:t>Elevating</a:t>
            </a:r>
            <a:r>
              <a:rPr lang="en-US" altLang="en-US" sz="2800" dirty="0">
                <a:solidFill>
                  <a:schemeClr val="tx1"/>
                </a:solidFill>
                <a:latin typeface="+mj-lt"/>
              </a:rPr>
              <a:t> </a:t>
            </a:r>
            <a:r>
              <a:rPr lang="en-US" altLang="en-US" sz="2400" dirty="0">
                <a:solidFill>
                  <a:schemeClr val="tx1"/>
                </a:solidFill>
                <a:latin typeface="+mj-lt"/>
              </a:rPr>
              <a:t>principal retention as a lever for long-term school improvement</a:t>
            </a:r>
          </a:p>
          <a:p>
            <a:pPr lvl="0" eaLnBrk="0" fontAlgn="base" hangingPunct="0">
              <a:spcBef>
                <a:spcPct val="0"/>
              </a:spcBef>
              <a:spcAft>
                <a:spcPct val="0"/>
              </a:spcAft>
              <a:buFontTx/>
              <a:buChar char="•"/>
            </a:pPr>
            <a:endParaRPr lang="en-US" altLang="en-US" sz="1200" b="1" dirty="0">
              <a:solidFill>
                <a:schemeClr val="tx1"/>
              </a:solidFill>
              <a:latin typeface="+mj-lt"/>
            </a:endParaRPr>
          </a:p>
          <a:p>
            <a:pPr lvl="0" eaLnBrk="0" fontAlgn="base" hangingPunct="0">
              <a:spcBef>
                <a:spcPct val="0"/>
              </a:spcBef>
              <a:spcAft>
                <a:spcPct val="0"/>
              </a:spcAft>
              <a:buFontTx/>
              <a:buChar char="•"/>
            </a:pPr>
            <a:r>
              <a:rPr lang="en-US" altLang="en-US" sz="2800" b="1" dirty="0">
                <a:solidFill>
                  <a:schemeClr val="tx1"/>
                </a:solidFill>
                <a:effectLst>
                  <a:outerShdw blurRad="38100" dist="38100" dir="2700000" algn="tl">
                    <a:srgbClr val="000000">
                      <a:alpha val="43137"/>
                    </a:srgbClr>
                  </a:outerShdw>
                </a:effectLst>
                <a:latin typeface="+mj-lt"/>
              </a:rPr>
              <a:t>Expanding</a:t>
            </a:r>
            <a:r>
              <a:rPr lang="en-US" altLang="en-US" sz="2800" dirty="0">
                <a:solidFill>
                  <a:schemeClr val="tx1"/>
                </a:solidFill>
                <a:latin typeface="+mj-lt"/>
              </a:rPr>
              <a:t> </a:t>
            </a:r>
            <a:r>
              <a:rPr lang="en-US" altLang="en-US" sz="2400" dirty="0">
                <a:solidFill>
                  <a:schemeClr val="tx1"/>
                </a:solidFill>
                <a:latin typeface="+mj-lt"/>
              </a:rPr>
              <a:t>pathways that prepare and support leaders over time</a:t>
            </a:r>
          </a:p>
          <a:p>
            <a:pPr lvl="0" eaLnBrk="0" fontAlgn="base" hangingPunct="0">
              <a:spcBef>
                <a:spcPct val="0"/>
              </a:spcBef>
              <a:spcAft>
                <a:spcPct val="0"/>
              </a:spcAft>
              <a:buFontTx/>
              <a:buChar char="•"/>
            </a:pPr>
            <a:endParaRPr lang="en-US" altLang="en-US" sz="1200" b="1" dirty="0">
              <a:solidFill>
                <a:schemeClr val="tx1"/>
              </a:solidFill>
              <a:latin typeface="+mj-lt"/>
            </a:endParaRPr>
          </a:p>
          <a:p>
            <a:pPr lvl="0" eaLnBrk="0" fontAlgn="base" hangingPunct="0">
              <a:spcBef>
                <a:spcPct val="0"/>
              </a:spcBef>
              <a:spcAft>
                <a:spcPct val="0"/>
              </a:spcAft>
              <a:buFontTx/>
              <a:buChar char="•"/>
            </a:pPr>
            <a:r>
              <a:rPr lang="en-US" altLang="en-US" sz="2800" b="1" dirty="0">
                <a:solidFill>
                  <a:schemeClr val="tx1"/>
                </a:solidFill>
                <a:effectLst>
                  <a:outerShdw blurRad="38100" dist="38100" dir="2700000" algn="tl">
                    <a:srgbClr val="000000">
                      <a:alpha val="43137"/>
                    </a:srgbClr>
                  </a:outerShdw>
                </a:effectLst>
                <a:latin typeface="+mj-lt"/>
              </a:rPr>
              <a:t>Advancing</a:t>
            </a:r>
            <a:r>
              <a:rPr lang="en-US" altLang="en-US" sz="2800" dirty="0">
                <a:solidFill>
                  <a:schemeClr val="tx1"/>
                </a:solidFill>
                <a:latin typeface="+mj-lt"/>
              </a:rPr>
              <a:t> </a:t>
            </a:r>
            <a:r>
              <a:rPr lang="en-US" altLang="en-US" sz="2400" dirty="0">
                <a:solidFill>
                  <a:schemeClr val="tx1"/>
                </a:solidFill>
                <a:latin typeface="+mj-lt"/>
              </a:rPr>
              <a:t>solutions with lasting impact for students, educators, and communities</a:t>
            </a:r>
          </a:p>
          <a:p>
            <a:endParaRPr lang="en-US" dirty="0"/>
          </a:p>
        </p:txBody>
      </p:sp>
    </p:spTree>
    <p:extLst>
      <p:ext uri="{BB962C8B-B14F-4D97-AF65-F5344CB8AC3E}">
        <p14:creationId xmlns:p14="http://schemas.microsoft.com/office/powerpoint/2010/main" val="35590533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D2AF4-AE65-6F43-3F87-1F3D3689823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9947D34-2FAF-A921-5A15-EC911D8E636C}"/>
              </a:ext>
            </a:extLst>
          </p:cNvPr>
          <p:cNvSpPr txBox="1"/>
          <p:nvPr/>
        </p:nvSpPr>
        <p:spPr>
          <a:xfrm>
            <a:off x="406462" y="225100"/>
            <a:ext cx="11451514" cy="646331"/>
          </a:xfrm>
          <a:prstGeom prst="rect">
            <a:avLst/>
          </a:prstGeom>
          <a:noFill/>
        </p:spPr>
        <p:txBody>
          <a:bodyPr wrap="square" rtlCol="0">
            <a:spAutoFit/>
          </a:bodyPr>
          <a:lstStyle/>
          <a:p>
            <a:r>
              <a:rPr lang="en-US" sz="3600" b="1" dirty="0"/>
              <a:t>Region</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54DF52D8-67A3-1967-BF6A-FDAEA13EAA47}"/>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214EFCF2-E15C-8FA4-D7AF-A4B6F52DF8B0}"/>
              </a:ext>
            </a:extLst>
          </p:cNvPr>
          <p:cNvCxnSpPr>
            <a:cxnSpLocks/>
          </p:cNvCxnSpPr>
          <p:nvPr/>
        </p:nvCxnSpPr>
        <p:spPr>
          <a:xfrm>
            <a:off x="581143" y="927363"/>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AA9F0002-A7A2-9921-1C49-81102D7D0286}"/>
              </a:ext>
            </a:extLst>
          </p:cNvPr>
          <p:cNvSpPr>
            <a:spLocks noGrp="1"/>
          </p:cNvSpPr>
          <p:nvPr>
            <p:ph type="body" sz="quarter" idx="13"/>
          </p:nvPr>
        </p:nvSpPr>
        <p:spPr>
          <a:xfrm>
            <a:off x="1482295" y="2867821"/>
            <a:ext cx="4489660" cy="1830514"/>
          </a:xfrm>
        </p:spPr>
        <p:txBody>
          <a:bodyPr/>
          <a:lstStyle/>
          <a:p>
            <a:pPr>
              <a:lnSpc>
                <a:spcPct val="100000"/>
              </a:lnSpc>
            </a:pPr>
            <a:r>
              <a:rPr lang="en-US" sz="2800" i="1" dirty="0"/>
              <a:t>How do retention patterns vary descriptively across Maryland’s five regions?</a:t>
            </a:r>
          </a:p>
        </p:txBody>
      </p:sp>
      <p:sp>
        <p:nvSpPr>
          <p:cNvPr id="9" name="Text Placeholder 8">
            <a:extLst>
              <a:ext uri="{FF2B5EF4-FFF2-40B4-BE49-F238E27FC236}">
                <a16:creationId xmlns:a16="http://schemas.microsoft.com/office/drawing/2014/main" id="{D69F180D-5125-418B-7A0D-428F12BEF396}"/>
              </a:ext>
            </a:extLst>
          </p:cNvPr>
          <p:cNvSpPr>
            <a:spLocks noGrp="1"/>
          </p:cNvSpPr>
          <p:nvPr>
            <p:ph type="body" sz="quarter" idx="14"/>
          </p:nvPr>
        </p:nvSpPr>
        <p:spPr>
          <a:xfrm>
            <a:off x="6677248" y="1376778"/>
            <a:ext cx="5180727" cy="3955627"/>
          </a:xfrm>
        </p:spPr>
        <p:txBody>
          <a:bodyPr/>
          <a:lstStyle/>
          <a:p>
            <a:r>
              <a:rPr lang="en-US" sz="2000" dirty="0"/>
              <a:t>Retention was examined across </a:t>
            </a:r>
            <a:r>
              <a:rPr lang="en-US" sz="2000" b="1" dirty="0"/>
              <a:t>Western, Core North, Core South, Southern, and Eastern Shore</a:t>
            </a:r>
            <a:r>
              <a:rPr lang="en-US" sz="2000" dirty="0"/>
              <a:t> regions.</a:t>
            </a:r>
          </a:p>
          <a:p>
            <a:r>
              <a:rPr lang="en-US" sz="2000" dirty="0"/>
              <a:t>Differences observed across regions were descriptive only and did not indicate stronger retention in any one region.</a:t>
            </a:r>
          </a:p>
          <a:p>
            <a:r>
              <a:rPr lang="en-US" sz="2000" dirty="0"/>
              <a:t>Variation is likely due to </a:t>
            </a:r>
            <a:r>
              <a:rPr lang="en-US" sz="2000" b="1" dirty="0"/>
              <a:t>regional differences in staffing, mobility, and opportunity structures</a:t>
            </a:r>
            <a:r>
              <a:rPr lang="en-US" sz="2000" dirty="0"/>
              <a:t>, not program impact.</a:t>
            </a:r>
          </a:p>
        </p:txBody>
      </p:sp>
      <p:sp>
        <p:nvSpPr>
          <p:cNvPr id="7" name="Text Placeholder 6">
            <a:extLst>
              <a:ext uri="{FF2B5EF4-FFF2-40B4-BE49-F238E27FC236}">
                <a16:creationId xmlns:a16="http://schemas.microsoft.com/office/drawing/2014/main" id="{60854E32-6194-635A-FC84-68F31D0746DF}"/>
              </a:ext>
            </a:extLst>
          </p:cNvPr>
          <p:cNvSpPr>
            <a:spLocks noGrp="1"/>
          </p:cNvSpPr>
          <p:nvPr>
            <p:ph type="body" sz="quarter" idx="12"/>
          </p:nvPr>
        </p:nvSpPr>
        <p:spPr/>
        <p:txBody>
          <a:bodyPr/>
          <a:lstStyle/>
          <a:p>
            <a:r>
              <a:rPr lang="en-US" dirty="0"/>
              <a:t>EQ 3</a:t>
            </a:r>
          </a:p>
        </p:txBody>
      </p:sp>
      <p:sp>
        <p:nvSpPr>
          <p:cNvPr id="6" name="Text Placeholder 5">
            <a:extLst>
              <a:ext uri="{FF2B5EF4-FFF2-40B4-BE49-F238E27FC236}">
                <a16:creationId xmlns:a16="http://schemas.microsoft.com/office/drawing/2014/main" id="{554D52AE-18E0-2198-8156-ADFE0D8548FB}"/>
              </a:ext>
            </a:extLst>
          </p:cNvPr>
          <p:cNvSpPr>
            <a:spLocks noGrp="1"/>
          </p:cNvSpPr>
          <p:nvPr>
            <p:ph type="body" sz="quarter" idx="11"/>
          </p:nvPr>
        </p:nvSpPr>
        <p:spPr>
          <a:xfrm>
            <a:off x="442501" y="936460"/>
            <a:ext cx="10382427" cy="440318"/>
          </a:xfrm>
        </p:spPr>
        <p:txBody>
          <a:bodyPr/>
          <a:lstStyle/>
          <a:p>
            <a:r>
              <a:rPr lang="en-US" dirty="0"/>
              <a:t>Exploratory Question 3</a:t>
            </a:r>
          </a:p>
        </p:txBody>
      </p:sp>
    </p:spTree>
    <p:extLst>
      <p:ext uri="{BB962C8B-B14F-4D97-AF65-F5344CB8AC3E}">
        <p14:creationId xmlns:p14="http://schemas.microsoft.com/office/powerpoint/2010/main" val="2881568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CEA6B-516B-9756-8F55-D88C2014792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D28D69-E1DD-1B36-2BBF-C53D40F11781}"/>
              </a:ext>
            </a:extLst>
          </p:cNvPr>
          <p:cNvSpPr txBox="1"/>
          <p:nvPr/>
        </p:nvSpPr>
        <p:spPr>
          <a:xfrm>
            <a:off x="231651" y="77183"/>
            <a:ext cx="11451514" cy="646331"/>
          </a:xfrm>
          <a:prstGeom prst="rect">
            <a:avLst/>
          </a:prstGeom>
          <a:noFill/>
        </p:spPr>
        <p:txBody>
          <a:bodyPr wrap="square" rtlCol="0">
            <a:spAutoFit/>
          </a:bodyPr>
          <a:lstStyle/>
          <a:p>
            <a:r>
              <a:rPr lang="en-US" sz="3600" b="1" dirty="0"/>
              <a:t>Relative-Risk Ratios</a:t>
            </a:r>
            <a:endParaRPr lang="en-US" sz="3500" b="1" dirty="0">
              <a:solidFill>
                <a:srgbClr val="0B253F"/>
              </a:solidFill>
              <a:latin typeface="Times" pitchFamily="2" charset="0"/>
              <a:ea typeface="Charter Roman" charset="0"/>
              <a:cs typeface="Charter Roman" charset="0"/>
            </a:endParaRPr>
          </a:p>
        </p:txBody>
      </p:sp>
      <p:cxnSp>
        <p:nvCxnSpPr>
          <p:cNvPr id="4" name="Straight Connector 3">
            <a:extLst>
              <a:ext uri="{FF2B5EF4-FFF2-40B4-BE49-F238E27FC236}">
                <a16:creationId xmlns:a16="http://schemas.microsoft.com/office/drawing/2014/main" id="{D991C8FF-B25D-E5DF-A478-3AE75A859A27}"/>
              </a:ext>
            </a:extLst>
          </p:cNvPr>
          <p:cNvCxnSpPr>
            <a:cxnSpLocks/>
          </p:cNvCxnSpPr>
          <p:nvPr/>
        </p:nvCxnSpPr>
        <p:spPr>
          <a:xfrm>
            <a:off x="365991" y="71221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0A255E60-10D6-8961-48D7-544CE7140DE4}"/>
              </a:ext>
            </a:extLst>
          </p:cNvPr>
          <p:cNvSpPr>
            <a:spLocks noGrp="1"/>
          </p:cNvSpPr>
          <p:nvPr>
            <p:ph type="body" sz="quarter" idx="13"/>
          </p:nvPr>
        </p:nvSpPr>
        <p:spPr>
          <a:xfrm>
            <a:off x="545614" y="2325360"/>
            <a:ext cx="5350340" cy="1830514"/>
          </a:xfrm>
        </p:spPr>
        <p:txBody>
          <a:bodyPr/>
          <a:lstStyle/>
          <a:p>
            <a:pPr algn="ctr">
              <a:lnSpc>
                <a:spcPct val="100000"/>
              </a:lnSpc>
            </a:pPr>
            <a:r>
              <a:rPr lang="en-US" sz="2800" i="1" dirty="0">
                <a:latin typeface="+mj-lt"/>
              </a:rPr>
              <a:t>What do relative-risk (RR) ratios show about the likelihood of continued service at 3-, 5-, 8-, and 10-year intervals across cohorts?</a:t>
            </a:r>
          </a:p>
        </p:txBody>
      </p:sp>
      <p:sp>
        <p:nvSpPr>
          <p:cNvPr id="9" name="Text Placeholder 8">
            <a:extLst>
              <a:ext uri="{FF2B5EF4-FFF2-40B4-BE49-F238E27FC236}">
                <a16:creationId xmlns:a16="http://schemas.microsoft.com/office/drawing/2014/main" id="{E2C6B6C7-028D-9B54-F82C-50E2CD2FE4A8}"/>
              </a:ext>
            </a:extLst>
          </p:cNvPr>
          <p:cNvSpPr>
            <a:spLocks noGrp="1"/>
          </p:cNvSpPr>
          <p:nvPr>
            <p:ph type="body" sz="quarter" idx="14"/>
          </p:nvPr>
        </p:nvSpPr>
        <p:spPr>
          <a:xfrm>
            <a:off x="6677249" y="1749823"/>
            <a:ext cx="5350340" cy="2259677"/>
          </a:xfrm>
        </p:spPr>
        <p:txBody>
          <a:bodyPr/>
          <a:lstStyle/>
          <a:p>
            <a:r>
              <a:rPr lang="en-US" sz="2000" b="1" dirty="0"/>
              <a:t>Relative Risk (RR)</a:t>
            </a:r>
            <a:r>
              <a:rPr lang="en-US" sz="2000" dirty="0"/>
              <a:t> is a descriptive ratio that compares the </a:t>
            </a:r>
            <a:r>
              <a:rPr lang="en-US" sz="2000" b="1" dirty="0"/>
              <a:t>likelihood of an outcome occurring</a:t>
            </a:r>
            <a:r>
              <a:rPr lang="en-US" sz="2000" dirty="0"/>
              <a:t> in one group to the likelihood of that outcome occurring in another group.</a:t>
            </a:r>
          </a:p>
          <a:p>
            <a:r>
              <a:rPr lang="en-US" sz="2000" dirty="0"/>
              <a:t>RR compares the likelihood that participants from each MDPPA cohort were still serving in a school-based administrative role at key intervals.</a:t>
            </a:r>
          </a:p>
          <a:p>
            <a:endParaRPr lang="en-US" dirty="0"/>
          </a:p>
          <a:p>
            <a:endParaRPr lang="en-US" dirty="0"/>
          </a:p>
        </p:txBody>
      </p:sp>
      <p:sp>
        <p:nvSpPr>
          <p:cNvPr id="6" name="Text Placeholder 5">
            <a:extLst>
              <a:ext uri="{FF2B5EF4-FFF2-40B4-BE49-F238E27FC236}">
                <a16:creationId xmlns:a16="http://schemas.microsoft.com/office/drawing/2014/main" id="{DA96A46D-DBE9-7675-3CA3-0E42124C119C}"/>
              </a:ext>
            </a:extLst>
          </p:cNvPr>
          <p:cNvSpPr>
            <a:spLocks noGrp="1"/>
          </p:cNvSpPr>
          <p:nvPr>
            <p:ph type="body" sz="quarter" idx="11"/>
          </p:nvPr>
        </p:nvSpPr>
        <p:spPr>
          <a:xfrm>
            <a:off x="279216" y="762287"/>
            <a:ext cx="10382427" cy="440318"/>
          </a:xfrm>
        </p:spPr>
        <p:txBody>
          <a:bodyPr/>
          <a:lstStyle/>
          <a:p>
            <a:r>
              <a:rPr lang="en-US" dirty="0"/>
              <a:t>Exploratory Question 4</a:t>
            </a:r>
          </a:p>
        </p:txBody>
      </p:sp>
      <p:pic>
        <p:nvPicPr>
          <p:cNvPr id="11" name="Picture 10">
            <a:extLst>
              <a:ext uri="{FF2B5EF4-FFF2-40B4-BE49-F238E27FC236}">
                <a16:creationId xmlns:a16="http://schemas.microsoft.com/office/drawing/2014/main" id="{8EFC8C1A-2CF2-F756-18E4-7F206A5FB72D}"/>
              </a:ext>
            </a:extLst>
          </p:cNvPr>
          <p:cNvPicPr>
            <a:picLocks noChangeAspect="1"/>
          </p:cNvPicPr>
          <p:nvPr/>
        </p:nvPicPr>
        <p:blipFill>
          <a:blip r:embed="rId3"/>
          <a:stretch>
            <a:fillRect/>
          </a:stretch>
        </p:blipFill>
        <p:spPr>
          <a:xfrm>
            <a:off x="2153499" y="5003570"/>
            <a:ext cx="7925221" cy="1190736"/>
          </a:xfrm>
          <a:prstGeom prst="rect">
            <a:avLst/>
          </a:prstGeom>
          <a:ln w="12700">
            <a:solidFill>
              <a:schemeClr val="tx1"/>
            </a:solidFill>
            <a:prstDash val="dashDot"/>
          </a:ln>
        </p:spPr>
      </p:pic>
    </p:spTree>
    <p:extLst>
      <p:ext uri="{BB962C8B-B14F-4D97-AF65-F5344CB8AC3E}">
        <p14:creationId xmlns:p14="http://schemas.microsoft.com/office/powerpoint/2010/main" val="3953855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2AC6E-D93C-6E60-AB8C-59347C54C55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0694DB9-0ECF-9A1A-509C-81096B5B2C31}"/>
              </a:ext>
            </a:extLst>
          </p:cNvPr>
          <p:cNvSpPr txBox="1"/>
          <p:nvPr/>
        </p:nvSpPr>
        <p:spPr>
          <a:xfrm>
            <a:off x="231651" y="77183"/>
            <a:ext cx="11451514" cy="646331"/>
          </a:xfrm>
          <a:prstGeom prst="rect">
            <a:avLst/>
          </a:prstGeom>
          <a:noFill/>
        </p:spPr>
        <p:txBody>
          <a:bodyPr wrap="square" rtlCol="0">
            <a:spAutoFit/>
          </a:bodyPr>
          <a:lstStyle/>
          <a:p>
            <a:r>
              <a:rPr lang="en-US" sz="3600" b="1" dirty="0"/>
              <a:t>Relative-Risk Ratios</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AD64FE86-4B0E-61A3-D73A-416AE7E20500}"/>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B43BB143-7683-DBB4-1A7E-B7FAF70597CC}"/>
              </a:ext>
            </a:extLst>
          </p:cNvPr>
          <p:cNvCxnSpPr>
            <a:cxnSpLocks/>
          </p:cNvCxnSpPr>
          <p:nvPr/>
        </p:nvCxnSpPr>
        <p:spPr>
          <a:xfrm>
            <a:off x="365991" y="71221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9D348ADA-DA84-9276-C92D-EB8B3F393066}"/>
              </a:ext>
            </a:extLst>
          </p:cNvPr>
          <p:cNvSpPr>
            <a:spLocks noGrp="1"/>
          </p:cNvSpPr>
          <p:nvPr>
            <p:ph type="body" sz="quarter" idx="13"/>
          </p:nvPr>
        </p:nvSpPr>
        <p:spPr>
          <a:xfrm>
            <a:off x="643936" y="2314477"/>
            <a:ext cx="5514750" cy="1830514"/>
          </a:xfrm>
        </p:spPr>
        <p:txBody>
          <a:bodyPr/>
          <a:lstStyle/>
          <a:p>
            <a:pPr algn="ctr">
              <a:lnSpc>
                <a:spcPct val="100000"/>
              </a:lnSpc>
            </a:pPr>
            <a:r>
              <a:rPr lang="en-US" sz="3200" i="1" dirty="0">
                <a:latin typeface="+mj-lt"/>
              </a:rPr>
              <a:t>What do relative-risk (RR) ratios show about the likelihood of continued service at 3-, 5-, 8-, and 10-year intervals across cohorts?</a:t>
            </a:r>
          </a:p>
        </p:txBody>
      </p:sp>
      <p:sp>
        <p:nvSpPr>
          <p:cNvPr id="6" name="Text Placeholder 5">
            <a:extLst>
              <a:ext uri="{FF2B5EF4-FFF2-40B4-BE49-F238E27FC236}">
                <a16:creationId xmlns:a16="http://schemas.microsoft.com/office/drawing/2014/main" id="{BF27896C-28C3-E64C-DA48-F973FC499637}"/>
              </a:ext>
            </a:extLst>
          </p:cNvPr>
          <p:cNvSpPr>
            <a:spLocks noGrp="1"/>
          </p:cNvSpPr>
          <p:nvPr>
            <p:ph type="body" sz="quarter" idx="11"/>
          </p:nvPr>
        </p:nvSpPr>
        <p:spPr>
          <a:xfrm>
            <a:off x="279216" y="762287"/>
            <a:ext cx="10382427" cy="440318"/>
          </a:xfrm>
        </p:spPr>
        <p:txBody>
          <a:bodyPr/>
          <a:lstStyle/>
          <a:p>
            <a:r>
              <a:rPr lang="en-US" dirty="0"/>
              <a:t>Exploratory Question 4</a:t>
            </a:r>
          </a:p>
        </p:txBody>
      </p:sp>
      <p:sp>
        <p:nvSpPr>
          <p:cNvPr id="5" name="Rectangle 1">
            <a:extLst>
              <a:ext uri="{FF2B5EF4-FFF2-40B4-BE49-F238E27FC236}">
                <a16:creationId xmlns:a16="http://schemas.microsoft.com/office/drawing/2014/main" id="{D7B144EC-65F0-B09B-1684-71D92683ECB0}"/>
              </a:ext>
            </a:extLst>
          </p:cNvPr>
          <p:cNvSpPr>
            <a:spLocks noGrp="1" noChangeArrowheads="1"/>
          </p:cNvSpPr>
          <p:nvPr>
            <p:ph type="body" sz="quarter" idx="14"/>
          </p:nvPr>
        </p:nvSpPr>
        <p:spPr bwMode="auto">
          <a:xfrm>
            <a:off x="6666362" y="1450541"/>
            <a:ext cx="5514751"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i="0" u="none" strike="noStrike" cap="none" normalizeH="0" baseline="0" dirty="0">
                <a:ln>
                  <a:noFill/>
                </a:ln>
                <a:solidFill>
                  <a:schemeClr val="tx1"/>
                </a:solidFill>
                <a:effectLst/>
                <a:latin typeface="+mj-lt"/>
              </a:rPr>
              <a:t>Relative-risk ratios (RRs) were calculated for </a:t>
            </a:r>
            <a:r>
              <a:rPr kumimoji="0" lang="en-US" altLang="en-US" sz="2000" b="1" i="0" u="none" strike="noStrike" cap="none" normalizeH="0" baseline="0" dirty="0">
                <a:ln>
                  <a:noFill/>
                </a:ln>
                <a:solidFill>
                  <a:schemeClr val="tx1"/>
                </a:solidFill>
                <a:effectLst/>
                <a:latin typeface="+mj-lt"/>
              </a:rPr>
              <a:t>3-, 5, 8-, and 10-year retention intervals</a:t>
            </a:r>
            <a:r>
              <a:rPr lang="en-US" altLang="en-US" sz="2000" b="1" dirty="0">
                <a:solidFill>
                  <a:schemeClr val="tx1"/>
                </a:solidFill>
                <a:latin typeface="+mj-lt"/>
              </a:rPr>
              <a:t> </a:t>
            </a:r>
            <a:r>
              <a:rPr lang="en-US" altLang="en-US" sz="2000" dirty="0">
                <a:solidFill>
                  <a:schemeClr val="tx1"/>
                </a:solidFill>
                <a:latin typeface="+mj-lt"/>
              </a:rPr>
              <a:t>to </a:t>
            </a:r>
            <a:r>
              <a:rPr kumimoji="0" lang="en-US" altLang="en-US" sz="2000" i="0" u="none" strike="noStrike" cap="none" normalizeH="0" baseline="0" dirty="0">
                <a:ln>
                  <a:noFill/>
                </a:ln>
                <a:solidFill>
                  <a:schemeClr val="tx1"/>
                </a:solidFill>
                <a:effectLst/>
                <a:latin typeface="+mj-lt"/>
              </a:rPr>
              <a:t>compare the likelihood of continued service across cohorts at each milestone.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00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i="0" u="none" strike="noStrike" cap="none" normalizeH="0" baseline="0" dirty="0">
                <a:ln>
                  <a:noFill/>
                </a:ln>
                <a:solidFill>
                  <a:schemeClr val="tx1"/>
                </a:solidFill>
                <a:effectLst/>
                <a:latin typeface="+mj-lt"/>
              </a:rPr>
              <a:t>RR values highlighted that some cohorts had higher likelihoods of still appearing in staffing files at specific intervals patterns were strictly descriptive.</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i="0" u="none" strike="noStrike" cap="none" normalizeH="0" baseline="0" dirty="0">
                <a:ln>
                  <a:noFill/>
                </a:ln>
                <a:solidFill>
                  <a:schemeClr val="tx1"/>
                </a:solidFill>
                <a:effectLst/>
                <a:latin typeface="+mj-lt"/>
              </a:rPr>
              <a:t>RR estimates provide a contextual snapshot of how continuity in school-based administrative roles varies among cohorts, based on time since completion.</a:t>
            </a:r>
          </a:p>
        </p:txBody>
      </p:sp>
    </p:spTree>
    <p:extLst>
      <p:ext uri="{BB962C8B-B14F-4D97-AF65-F5344CB8AC3E}">
        <p14:creationId xmlns:p14="http://schemas.microsoft.com/office/powerpoint/2010/main" val="31144137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733AE-776A-D9F0-B0F0-D143579A47E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FA900D-EA3F-672C-ECED-120C181CDF9E}"/>
              </a:ext>
            </a:extLst>
          </p:cNvPr>
          <p:cNvSpPr txBox="1"/>
          <p:nvPr/>
        </p:nvSpPr>
        <p:spPr>
          <a:xfrm>
            <a:off x="231651" y="77183"/>
            <a:ext cx="11451514" cy="646331"/>
          </a:xfrm>
          <a:prstGeom prst="rect">
            <a:avLst/>
          </a:prstGeom>
          <a:noFill/>
        </p:spPr>
        <p:txBody>
          <a:bodyPr wrap="square" rtlCol="0">
            <a:spAutoFit/>
          </a:bodyPr>
          <a:lstStyle/>
          <a:p>
            <a:r>
              <a:rPr lang="en-US" sz="3600" b="1" dirty="0"/>
              <a:t>Relative-Risk Ratios</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9E23CA27-9D83-BB93-DD84-8D217BD28CF3}"/>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F31E7222-CB8B-B70A-6962-AD2AD0A6DA0B}"/>
              </a:ext>
            </a:extLst>
          </p:cNvPr>
          <p:cNvCxnSpPr>
            <a:cxnSpLocks/>
          </p:cNvCxnSpPr>
          <p:nvPr/>
        </p:nvCxnSpPr>
        <p:spPr>
          <a:xfrm>
            <a:off x="365991" y="71221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6D18999A-A684-9479-09D1-32EFE1777B10}"/>
              </a:ext>
            </a:extLst>
          </p:cNvPr>
          <p:cNvSpPr>
            <a:spLocks noGrp="1"/>
          </p:cNvSpPr>
          <p:nvPr>
            <p:ph type="body" sz="quarter" idx="13"/>
          </p:nvPr>
        </p:nvSpPr>
        <p:spPr>
          <a:xfrm>
            <a:off x="544286" y="2314477"/>
            <a:ext cx="5449990" cy="1830514"/>
          </a:xfrm>
        </p:spPr>
        <p:txBody>
          <a:bodyPr/>
          <a:lstStyle/>
          <a:p>
            <a:pPr algn="ctr">
              <a:lnSpc>
                <a:spcPct val="100000"/>
              </a:lnSpc>
            </a:pPr>
            <a:r>
              <a:rPr lang="en-US" sz="3200" i="1" dirty="0">
                <a:latin typeface="+mj-lt"/>
              </a:rPr>
              <a:t>What do relative-risk (RR) ratios show about the likelihood of continued service at 3-, 5-, 8-,  and 10-year intervals across cohorts?</a:t>
            </a:r>
          </a:p>
        </p:txBody>
      </p:sp>
      <p:sp>
        <p:nvSpPr>
          <p:cNvPr id="9" name="Text Placeholder 8">
            <a:extLst>
              <a:ext uri="{FF2B5EF4-FFF2-40B4-BE49-F238E27FC236}">
                <a16:creationId xmlns:a16="http://schemas.microsoft.com/office/drawing/2014/main" id="{A91F2C01-F511-9ED7-82BE-55AF28783912}"/>
              </a:ext>
            </a:extLst>
          </p:cNvPr>
          <p:cNvSpPr>
            <a:spLocks noGrp="1"/>
          </p:cNvSpPr>
          <p:nvPr>
            <p:ph type="body" sz="quarter" idx="14"/>
          </p:nvPr>
        </p:nvSpPr>
        <p:spPr>
          <a:xfrm>
            <a:off x="6677248" y="1513115"/>
            <a:ext cx="5209951" cy="4666394"/>
          </a:xfrm>
        </p:spPr>
        <p:txBody>
          <a:bodyPr/>
          <a:lstStyle/>
          <a:p>
            <a:r>
              <a:rPr lang="en-US" sz="1800" dirty="0"/>
              <a:t>RR is completely driven by time-in-dataset, not program or cohort effects</a:t>
            </a:r>
          </a:p>
          <a:p>
            <a:r>
              <a:rPr lang="en-US" sz="1800" dirty="0"/>
              <a:t>Cohort 1 as the “reference group” does not imply a true baseline</a:t>
            </a:r>
          </a:p>
          <a:p>
            <a:r>
              <a:rPr lang="en-US" sz="1800" dirty="0"/>
              <a:t>These RR values do </a:t>
            </a:r>
            <a:r>
              <a:rPr lang="en-US" sz="1800" i="1" dirty="0"/>
              <a:t>not</a:t>
            </a:r>
            <a:r>
              <a:rPr lang="en-US" sz="1800" dirty="0"/>
              <a:t> indicate statistical or practical differences</a:t>
            </a:r>
          </a:p>
          <a:p>
            <a:pPr marL="0" indent="0">
              <a:buNone/>
            </a:pPr>
            <a:r>
              <a:rPr lang="en-US" sz="2400" dirty="0"/>
              <a:t>What RR </a:t>
            </a:r>
            <a:r>
              <a:rPr lang="en-US" sz="2400" i="1" dirty="0"/>
              <a:t>does</a:t>
            </a:r>
            <a:r>
              <a:rPr lang="en-US" sz="2400" dirty="0"/>
              <a:t> show:</a:t>
            </a:r>
          </a:p>
          <a:p>
            <a:r>
              <a:rPr lang="en-US" sz="1800" dirty="0"/>
              <a:t>Cohort 2 &amp; 3 participants appeared in staffing files slightly more often at early intervals</a:t>
            </a:r>
          </a:p>
          <a:p>
            <a:r>
              <a:rPr lang="en-US" sz="1800" dirty="0"/>
              <a:t>Cohort 4 tracked very closely with Cohort 1</a:t>
            </a:r>
          </a:p>
          <a:p>
            <a:r>
              <a:rPr lang="en-US" sz="1800" dirty="0"/>
              <a:t>Cohort 5 had slightly fewer still in administrative roles at the 3-year point</a:t>
            </a:r>
          </a:p>
          <a:p>
            <a:endParaRPr lang="en-US" dirty="0"/>
          </a:p>
        </p:txBody>
      </p:sp>
      <p:sp>
        <p:nvSpPr>
          <p:cNvPr id="6" name="Text Placeholder 5">
            <a:extLst>
              <a:ext uri="{FF2B5EF4-FFF2-40B4-BE49-F238E27FC236}">
                <a16:creationId xmlns:a16="http://schemas.microsoft.com/office/drawing/2014/main" id="{CFD2E13E-BE00-55DB-E4A6-A8354186524C}"/>
              </a:ext>
            </a:extLst>
          </p:cNvPr>
          <p:cNvSpPr>
            <a:spLocks noGrp="1"/>
          </p:cNvSpPr>
          <p:nvPr>
            <p:ph type="body" sz="quarter" idx="11"/>
          </p:nvPr>
        </p:nvSpPr>
        <p:spPr>
          <a:xfrm>
            <a:off x="279216" y="762287"/>
            <a:ext cx="10382427" cy="440318"/>
          </a:xfrm>
        </p:spPr>
        <p:txBody>
          <a:bodyPr/>
          <a:lstStyle/>
          <a:p>
            <a:r>
              <a:rPr lang="en-US" dirty="0"/>
              <a:t>Exploratory Question 4</a:t>
            </a:r>
          </a:p>
        </p:txBody>
      </p:sp>
    </p:spTree>
    <p:extLst>
      <p:ext uri="{BB962C8B-B14F-4D97-AF65-F5344CB8AC3E}">
        <p14:creationId xmlns:p14="http://schemas.microsoft.com/office/powerpoint/2010/main" val="238221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C8B943-47BA-2FE4-A02C-85BC0C545857}"/>
              </a:ext>
            </a:extLst>
          </p:cNvPr>
          <p:cNvSpPr>
            <a:spLocks noGrp="1"/>
          </p:cNvSpPr>
          <p:nvPr>
            <p:ph type="body" sz="quarter" idx="14"/>
          </p:nvPr>
        </p:nvSpPr>
        <p:spPr>
          <a:xfrm>
            <a:off x="691671" y="1970183"/>
            <a:ext cx="10057609" cy="991457"/>
          </a:xfrm>
        </p:spPr>
        <p:txBody>
          <a:bodyPr/>
          <a:lstStyle/>
          <a:p>
            <a:pPr marL="0" indent="0">
              <a:buNone/>
            </a:pPr>
            <a:r>
              <a:rPr lang="en-US" sz="2000" dirty="0"/>
              <a:t>To provide </a:t>
            </a:r>
            <a:r>
              <a:rPr lang="en-US" sz="2000" b="1" dirty="0"/>
              <a:t>context</a:t>
            </a:r>
            <a:r>
              <a:rPr lang="en-US" sz="2000" dirty="0"/>
              <a:t> for understanding long-term administrative-role continuity.  This was </a:t>
            </a:r>
            <a:r>
              <a:rPr lang="en-US" sz="2000" i="1" dirty="0"/>
              <a:t>not</a:t>
            </a:r>
            <a:r>
              <a:rPr lang="en-US" sz="2000" dirty="0"/>
              <a:t> a causal comparison and </a:t>
            </a:r>
            <a:r>
              <a:rPr lang="en-US" sz="2000" i="1" dirty="0"/>
              <a:t>not</a:t>
            </a:r>
            <a:r>
              <a:rPr lang="en-US" sz="2000" dirty="0"/>
              <a:t> an inferential test.</a:t>
            </a:r>
          </a:p>
        </p:txBody>
      </p:sp>
      <p:sp>
        <p:nvSpPr>
          <p:cNvPr id="3" name="Text Placeholder 2">
            <a:extLst>
              <a:ext uri="{FF2B5EF4-FFF2-40B4-BE49-F238E27FC236}">
                <a16:creationId xmlns:a16="http://schemas.microsoft.com/office/drawing/2014/main" id="{8F728652-B83D-A11C-4B09-9CEB5F09B3A4}"/>
              </a:ext>
            </a:extLst>
          </p:cNvPr>
          <p:cNvSpPr>
            <a:spLocks noGrp="1"/>
          </p:cNvSpPr>
          <p:nvPr>
            <p:ph type="body" sz="quarter" idx="12"/>
          </p:nvPr>
        </p:nvSpPr>
        <p:spPr>
          <a:xfrm>
            <a:off x="427511" y="1416709"/>
            <a:ext cx="9440069" cy="418612"/>
          </a:xfrm>
        </p:spPr>
        <p:txBody>
          <a:bodyPr/>
          <a:lstStyle/>
          <a:p>
            <a:r>
              <a:rPr lang="en-US" sz="2400" dirty="0"/>
              <a:t>Why include national data?</a:t>
            </a:r>
          </a:p>
          <a:p>
            <a:endParaRPr lang="en-US" dirty="0"/>
          </a:p>
        </p:txBody>
      </p:sp>
      <p:sp>
        <p:nvSpPr>
          <p:cNvPr id="4" name="Text Placeholder 3">
            <a:extLst>
              <a:ext uri="{FF2B5EF4-FFF2-40B4-BE49-F238E27FC236}">
                <a16:creationId xmlns:a16="http://schemas.microsoft.com/office/drawing/2014/main" id="{FD331408-2360-1C1E-B157-2E50D919E197}"/>
              </a:ext>
            </a:extLst>
          </p:cNvPr>
          <p:cNvSpPr>
            <a:spLocks noGrp="1"/>
          </p:cNvSpPr>
          <p:nvPr>
            <p:ph type="body" sz="quarter" idx="10"/>
          </p:nvPr>
        </p:nvSpPr>
        <p:spPr/>
        <p:txBody>
          <a:bodyPr/>
          <a:lstStyle/>
          <a:p>
            <a:r>
              <a:rPr lang="en-US" sz="3200" dirty="0"/>
              <a:t>National Comparison Data</a:t>
            </a:r>
            <a:endParaRPr lang="en-US" sz="3200" dirty="0">
              <a:solidFill>
                <a:srgbClr val="0B253F"/>
              </a:solidFill>
              <a:latin typeface="Times" pitchFamily="2" charset="0"/>
              <a:ea typeface="Charter Roman" charset="0"/>
              <a:cs typeface="Charter Roman" charset="0"/>
            </a:endParaRPr>
          </a:p>
          <a:p>
            <a:endParaRPr lang="en-US" dirty="0"/>
          </a:p>
        </p:txBody>
      </p:sp>
      <p:sp>
        <p:nvSpPr>
          <p:cNvPr id="7" name="TextBox 6">
            <a:extLst>
              <a:ext uri="{FF2B5EF4-FFF2-40B4-BE49-F238E27FC236}">
                <a16:creationId xmlns:a16="http://schemas.microsoft.com/office/drawing/2014/main" id="{D1758D02-9FD4-E7CF-B63D-6807790147BA}"/>
              </a:ext>
            </a:extLst>
          </p:cNvPr>
          <p:cNvSpPr txBox="1"/>
          <p:nvPr/>
        </p:nvSpPr>
        <p:spPr>
          <a:xfrm>
            <a:off x="760548" y="3326128"/>
            <a:ext cx="9013371" cy="2554545"/>
          </a:xfrm>
          <a:prstGeom prst="rect">
            <a:avLst/>
          </a:prstGeom>
          <a:noFill/>
        </p:spPr>
        <p:txBody>
          <a:bodyPr wrap="square">
            <a:spAutoFit/>
          </a:bodyPr>
          <a:lstStyle/>
          <a:p>
            <a:r>
              <a:rPr lang="en-US" sz="2000" b="1" dirty="0"/>
              <a:t>1-year:</a:t>
            </a:r>
            <a:r>
              <a:rPr lang="en-US" sz="2000" dirty="0"/>
              <a:t> ~</a:t>
            </a:r>
            <a:r>
              <a:rPr lang="en-US" sz="2000" b="1" dirty="0"/>
              <a:t>86%</a:t>
            </a:r>
            <a:r>
              <a:rPr lang="en-US" sz="2000" dirty="0"/>
              <a:t> of principals remain in the principalship (stayers + movers)</a:t>
            </a:r>
          </a:p>
          <a:p>
            <a:endParaRPr lang="en-US" sz="2000" b="1" dirty="0"/>
          </a:p>
          <a:p>
            <a:r>
              <a:rPr lang="en-US" sz="2000" b="1" dirty="0"/>
              <a:t>Long-term (10-year):</a:t>
            </a:r>
            <a:r>
              <a:rPr lang="en-US" sz="2000" dirty="0"/>
              <a:t> ~</a:t>
            </a:r>
            <a:r>
              <a:rPr lang="en-US" sz="2000" b="1" dirty="0"/>
              <a:t>11%</a:t>
            </a:r>
            <a:r>
              <a:rPr lang="en-US" sz="2000" dirty="0"/>
              <a:t> remain in the </a:t>
            </a:r>
            <a:r>
              <a:rPr lang="en-US" sz="2000" b="1" dirty="0"/>
              <a:t>same school</a:t>
            </a:r>
            <a:br>
              <a:rPr lang="en-US" sz="2000" dirty="0"/>
            </a:br>
            <a:r>
              <a:rPr lang="en-US" sz="2000" dirty="0"/>
              <a:t>(Levin et al., 2020; Grissom et al., 2021)</a:t>
            </a:r>
          </a:p>
          <a:p>
            <a:endParaRPr lang="en-US" sz="2000" b="1" dirty="0"/>
          </a:p>
          <a:p>
            <a:r>
              <a:rPr lang="en-US" sz="2000" b="1" i="1" dirty="0"/>
              <a:t>Important</a:t>
            </a:r>
            <a:r>
              <a:rPr lang="en-US" sz="2000" b="1" dirty="0"/>
              <a:t>:</a:t>
            </a:r>
            <a:br>
              <a:rPr lang="en-US" sz="2000" dirty="0"/>
            </a:br>
            <a:r>
              <a:rPr lang="en-US" sz="2000" dirty="0"/>
              <a:t>National data measure </a:t>
            </a:r>
            <a:r>
              <a:rPr lang="en-US" sz="2000" b="1" dirty="0"/>
              <a:t>same-school persistence</a:t>
            </a:r>
            <a:r>
              <a:rPr lang="en-US" sz="2000" dirty="0"/>
              <a:t>, whereas my study measures </a:t>
            </a:r>
            <a:r>
              <a:rPr lang="en-US" sz="2000" b="1" dirty="0"/>
              <a:t>continued service in any administrative role </a:t>
            </a:r>
            <a:r>
              <a:rPr lang="en-US" sz="2000" dirty="0"/>
              <a:t>in Maryland.</a:t>
            </a:r>
          </a:p>
        </p:txBody>
      </p:sp>
      <p:sp>
        <p:nvSpPr>
          <p:cNvPr id="8" name="Text Placeholder 2">
            <a:extLst>
              <a:ext uri="{FF2B5EF4-FFF2-40B4-BE49-F238E27FC236}">
                <a16:creationId xmlns:a16="http://schemas.microsoft.com/office/drawing/2014/main" id="{A4ACE058-33FF-B4AF-1F9E-1EBA1DBFB707}"/>
              </a:ext>
            </a:extLst>
          </p:cNvPr>
          <p:cNvSpPr txBox="1">
            <a:spLocks/>
          </p:cNvSpPr>
          <p:nvPr/>
        </p:nvSpPr>
        <p:spPr>
          <a:xfrm>
            <a:off x="427511" y="2907516"/>
            <a:ext cx="9440069" cy="418612"/>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b="1" i="0" kern="120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National Retention Benchmarks</a:t>
            </a:r>
          </a:p>
          <a:p>
            <a:endParaRPr lang="en-US" dirty="0"/>
          </a:p>
        </p:txBody>
      </p:sp>
      <p:pic>
        <p:nvPicPr>
          <p:cNvPr id="9" name="Picture 8">
            <a:extLst>
              <a:ext uri="{FF2B5EF4-FFF2-40B4-BE49-F238E27FC236}">
                <a16:creationId xmlns:a16="http://schemas.microsoft.com/office/drawing/2014/main" id="{50B8F83A-B9F3-BC18-79DD-B1408FB28C8C}"/>
              </a:ext>
            </a:extLst>
          </p:cNvPr>
          <p:cNvPicPr>
            <a:picLocks noChangeAspect="1"/>
          </p:cNvPicPr>
          <p:nvPr/>
        </p:nvPicPr>
        <p:blipFill>
          <a:blip r:embed="rId3"/>
          <a:stretch>
            <a:fillRect/>
          </a:stretch>
        </p:blipFill>
        <p:spPr>
          <a:xfrm>
            <a:off x="10107867" y="208801"/>
            <a:ext cx="1859657" cy="1207908"/>
          </a:xfrm>
          <a:prstGeom prst="rect">
            <a:avLst/>
          </a:prstGeom>
        </p:spPr>
      </p:pic>
    </p:spTree>
    <p:extLst>
      <p:ext uri="{BB962C8B-B14F-4D97-AF65-F5344CB8AC3E}">
        <p14:creationId xmlns:p14="http://schemas.microsoft.com/office/powerpoint/2010/main" val="1393974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6B711-9DB3-DFE5-4F5C-BE1ADFB7394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3E50993-78DA-D7FD-C5E0-13AA2621FD6F}"/>
              </a:ext>
            </a:extLst>
          </p:cNvPr>
          <p:cNvSpPr>
            <a:spLocks noGrp="1"/>
          </p:cNvSpPr>
          <p:nvPr>
            <p:ph type="body" sz="quarter" idx="14"/>
          </p:nvPr>
        </p:nvSpPr>
        <p:spPr>
          <a:xfrm>
            <a:off x="427512" y="1564509"/>
            <a:ext cx="8890660" cy="2245491"/>
          </a:xfrm>
        </p:spPr>
        <p:txBody>
          <a:bodyPr/>
          <a:lstStyle/>
          <a:p>
            <a:r>
              <a:rPr lang="en-US" sz="2400" b="1" dirty="0">
                <a:highlight>
                  <a:srgbClr val="FFFF00"/>
                </a:highlight>
                <a:latin typeface="+mj-lt"/>
              </a:rPr>
              <a:t>Cohort 1 10-year administrative-role retention: 38.8%</a:t>
            </a:r>
          </a:p>
          <a:p>
            <a:r>
              <a:rPr lang="en-US" sz="2400" dirty="0">
                <a:highlight>
                  <a:srgbClr val="FFFF00"/>
                </a:highlight>
                <a:latin typeface="+mj-lt"/>
              </a:rPr>
              <a:t>Compared to national 10-year retention of ~11% remain in the same school</a:t>
            </a:r>
          </a:p>
          <a:p>
            <a:r>
              <a:rPr lang="en-US" sz="2400" dirty="0">
                <a:latin typeface="+mj-lt"/>
              </a:rPr>
              <a:t>This represents a </a:t>
            </a:r>
            <a:r>
              <a:rPr lang="en-US" sz="2400" b="1" dirty="0">
                <a:latin typeface="+mj-lt"/>
              </a:rPr>
              <a:t>descriptively higher</a:t>
            </a:r>
            <a:r>
              <a:rPr lang="en-US" sz="2400" dirty="0">
                <a:latin typeface="+mj-lt"/>
              </a:rPr>
              <a:t> level of long-term continuity</a:t>
            </a:r>
            <a:br>
              <a:rPr lang="en-US" sz="2400" dirty="0">
                <a:latin typeface="+mj-lt"/>
              </a:rPr>
            </a:br>
            <a:r>
              <a:rPr lang="en-US" sz="2400" dirty="0">
                <a:latin typeface="+mj-lt"/>
              </a:rPr>
              <a:t>than the national same-school persistence benchmark.</a:t>
            </a:r>
          </a:p>
        </p:txBody>
      </p:sp>
      <p:sp>
        <p:nvSpPr>
          <p:cNvPr id="3" name="Text Placeholder 2">
            <a:extLst>
              <a:ext uri="{FF2B5EF4-FFF2-40B4-BE49-F238E27FC236}">
                <a16:creationId xmlns:a16="http://schemas.microsoft.com/office/drawing/2014/main" id="{9CDC04A8-3C50-586A-7EC8-BEF419CD132C}"/>
              </a:ext>
            </a:extLst>
          </p:cNvPr>
          <p:cNvSpPr>
            <a:spLocks noGrp="1"/>
          </p:cNvSpPr>
          <p:nvPr>
            <p:ph type="body" sz="quarter" idx="12"/>
          </p:nvPr>
        </p:nvSpPr>
        <p:spPr>
          <a:xfrm>
            <a:off x="427511" y="1142389"/>
            <a:ext cx="9440069" cy="418612"/>
          </a:xfrm>
        </p:spPr>
        <p:txBody>
          <a:bodyPr/>
          <a:lstStyle/>
          <a:p>
            <a:r>
              <a:rPr lang="en-US" sz="2400" dirty="0">
                <a:latin typeface="+mj-lt"/>
              </a:rPr>
              <a:t>Where MDPPA Sits in That Context</a:t>
            </a:r>
          </a:p>
          <a:p>
            <a:endParaRPr lang="en-US" sz="2000" dirty="0">
              <a:latin typeface="+mj-lt"/>
            </a:endParaRPr>
          </a:p>
        </p:txBody>
      </p:sp>
      <p:sp>
        <p:nvSpPr>
          <p:cNvPr id="4" name="Text Placeholder 3">
            <a:extLst>
              <a:ext uri="{FF2B5EF4-FFF2-40B4-BE49-F238E27FC236}">
                <a16:creationId xmlns:a16="http://schemas.microsoft.com/office/drawing/2014/main" id="{5589DD02-72AC-6797-26A2-8421CDD6BC8E}"/>
              </a:ext>
            </a:extLst>
          </p:cNvPr>
          <p:cNvSpPr>
            <a:spLocks noGrp="1"/>
          </p:cNvSpPr>
          <p:nvPr>
            <p:ph type="body" sz="quarter" idx="10"/>
          </p:nvPr>
        </p:nvSpPr>
        <p:spPr/>
        <p:txBody>
          <a:bodyPr/>
          <a:lstStyle/>
          <a:p>
            <a:r>
              <a:rPr lang="en-US" sz="3200" dirty="0"/>
              <a:t>National Comparison Data</a:t>
            </a:r>
            <a:endParaRPr lang="en-US" sz="3200" dirty="0">
              <a:solidFill>
                <a:srgbClr val="0B253F"/>
              </a:solidFill>
              <a:latin typeface="Times" pitchFamily="2" charset="0"/>
              <a:ea typeface="Charter Roman" charset="0"/>
              <a:cs typeface="Charter Roman" charset="0"/>
            </a:endParaRPr>
          </a:p>
          <a:p>
            <a:endParaRPr lang="en-US" dirty="0">
              <a:latin typeface="+mj-lt"/>
            </a:endParaRPr>
          </a:p>
        </p:txBody>
      </p:sp>
      <p:sp>
        <p:nvSpPr>
          <p:cNvPr id="8" name="Text Placeholder 2">
            <a:extLst>
              <a:ext uri="{FF2B5EF4-FFF2-40B4-BE49-F238E27FC236}">
                <a16:creationId xmlns:a16="http://schemas.microsoft.com/office/drawing/2014/main" id="{39FC5F82-07C1-3912-AEED-832136427CDE}"/>
              </a:ext>
            </a:extLst>
          </p:cNvPr>
          <p:cNvSpPr txBox="1">
            <a:spLocks/>
          </p:cNvSpPr>
          <p:nvPr/>
        </p:nvSpPr>
        <p:spPr>
          <a:xfrm>
            <a:off x="587828" y="3905797"/>
            <a:ext cx="9440069" cy="418612"/>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b="1" i="0" kern="120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How Can This Be Interpreted?</a:t>
            </a:r>
          </a:p>
          <a:p>
            <a:endParaRPr lang="en-US" dirty="0"/>
          </a:p>
        </p:txBody>
      </p:sp>
      <p:sp>
        <p:nvSpPr>
          <p:cNvPr id="9" name="TextBox 8">
            <a:extLst>
              <a:ext uri="{FF2B5EF4-FFF2-40B4-BE49-F238E27FC236}">
                <a16:creationId xmlns:a16="http://schemas.microsoft.com/office/drawing/2014/main" id="{27427E3A-B63E-67CC-32EB-36AA8F16524A}"/>
              </a:ext>
            </a:extLst>
          </p:cNvPr>
          <p:cNvSpPr txBox="1"/>
          <p:nvPr/>
        </p:nvSpPr>
        <p:spPr>
          <a:xfrm>
            <a:off x="424541" y="4267936"/>
            <a:ext cx="10874830" cy="1938992"/>
          </a:xfrm>
          <a:prstGeom prst="rect">
            <a:avLst/>
          </a:prstGeom>
          <a:noFill/>
        </p:spPr>
        <p:txBody>
          <a:bodyPr wrap="square">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i="0" u="none" strike="noStrike" cap="none" normalizeH="0" baseline="0" dirty="0">
                <a:ln>
                  <a:noFill/>
                </a:ln>
                <a:solidFill>
                  <a:schemeClr val="tx1"/>
                </a:solidFill>
                <a:effectLst/>
                <a:latin typeface="+mj-lt"/>
              </a:rPr>
              <a:t>This measure adds contextual information.  However, it must be interpreted with caution as the type of tenure is not identical between state and national data.</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2400" b="0" i="0" u="none" strike="noStrike" cap="none" normalizeH="0" baseline="0" dirty="0">
              <a:ln>
                <a:noFill/>
              </a:ln>
              <a:solidFill>
                <a:schemeClr val="tx1"/>
              </a:solidFill>
              <a:effectLst/>
              <a:latin typeface="+mj-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It highlights that long-term administrative-role continuity among MDPPA participants is </a:t>
            </a:r>
            <a:r>
              <a:rPr kumimoji="0" lang="en-US" altLang="en-US" sz="2400" b="1" i="0" u="none" strike="noStrike" cap="none" normalizeH="0" baseline="0" dirty="0">
                <a:ln>
                  <a:noFill/>
                </a:ln>
                <a:solidFill>
                  <a:schemeClr val="tx1"/>
                </a:solidFill>
                <a:effectLst/>
                <a:latin typeface="+mj-lt"/>
              </a:rPr>
              <a:t>very strong</a:t>
            </a:r>
            <a:r>
              <a:rPr kumimoji="0" lang="en-US" altLang="en-US" sz="2400" b="0" i="0" u="none" strike="noStrike" cap="none" normalizeH="0" baseline="0" dirty="0">
                <a:ln>
                  <a:noFill/>
                </a:ln>
                <a:solidFill>
                  <a:schemeClr val="tx1"/>
                </a:solidFill>
                <a:effectLst/>
                <a:latin typeface="+mj-lt"/>
              </a:rPr>
              <a:t> compared to what is typically seen nationally.</a:t>
            </a:r>
          </a:p>
        </p:txBody>
      </p:sp>
      <p:pic>
        <p:nvPicPr>
          <p:cNvPr id="10" name="Picture 9">
            <a:extLst>
              <a:ext uri="{FF2B5EF4-FFF2-40B4-BE49-F238E27FC236}">
                <a16:creationId xmlns:a16="http://schemas.microsoft.com/office/drawing/2014/main" id="{5553D876-4C93-C696-9313-5615082898E3}"/>
              </a:ext>
            </a:extLst>
          </p:cNvPr>
          <p:cNvPicPr>
            <a:picLocks noChangeAspect="1"/>
          </p:cNvPicPr>
          <p:nvPr/>
        </p:nvPicPr>
        <p:blipFill>
          <a:blip r:embed="rId3"/>
          <a:stretch>
            <a:fillRect/>
          </a:stretch>
        </p:blipFill>
        <p:spPr>
          <a:xfrm>
            <a:off x="10129638" y="143787"/>
            <a:ext cx="1859657" cy="1207908"/>
          </a:xfrm>
          <a:prstGeom prst="rect">
            <a:avLst/>
          </a:prstGeom>
        </p:spPr>
      </p:pic>
      <p:pic>
        <p:nvPicPr>
          <p:cNvPr id="12" name="Picture 11">
            <a:extLst>
              <a:ext uri="{FF2B5EF4-FFF2-40B4-BE49-F238E27FC236}">
                <a16:creationId xmlns:a16="http://schemas.microsoft.com/office/drawing/2014/main" id="{ED70467A-7311-0923-8900-C580BFFA7864}"/>
              </a:ext>
            </a:extLst>
          </p:cNvPr>
          <p:cNvPicPr>
            <a:picLocks noChangeAspect="1"/>
          </p:cNvPicPr>
          <p:nvPr/>
        </p:nvPicPr>
        <p:blipFill>
          <a:blip r:embed="rId4"/>
          <a:stretch>
            <a:fillRect/>
          </a:stretch>
        </p:blipFill>
        <p:spPr>
          <a:xfrm>
            <a:off x="10225548" y="1662885"/>
            <a:ext cx="1751673" cy="927179"/>
          </a:xfrm>
          <a:prstGeom prst="rect">
            <a:avLst/>
          </a:prstGeom>
        </p:spPr>
      </p:pic>
    </p:spTree>
    <p:extLst>
      <p:ext uri="{BB962C8B-B14F-4D97-AF65-F5344CB8AC3E}">
        <p14:creationId xmlns:p14="http://schemas.microsoft.com/office/powerpoint/2010/main" val="12332689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0DE9F-6D08-29DB-1C59-AF9038D4D4E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F7687F9-7F5D-FC68-510E-06CE646905CC}"/>
              </a:ext>
            </a:extLst>
          </p:cNvPr>
          <p:cNvSpPr txBox="1"/>
          <p:nvPr/>
        </p:nvSpPr>
        <p:spPr>
          <a:xfrm>
            <a:off x="231651" y="77183"/>
            <a:ext cx="11451514" cy="646331"/>
          </a:xfrm>
          <a:prstGeom prst="rect">
            <a:avLst/>
          </a:prstGeom>
          <a:noFill/>
        </p:spPr>
        <p:txBody>
          <a:bodyPr wrap="square" rtlCol="0">
            <a:spAutoFit/>
          </a:bodyPr>
          <a:lstStyle/>
          <a:p>
            <a:r>
              <a:rPr lang="en-US" sz="3600" b="1" dirty="0"/>
              <a:t>National Comparison Relative-Risk Ratios</a:t>
            </a:r>
            <a:endParaRPr lang="en-US" sz="35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6FACA020-10B3-E6EA-0E14-5DD842D82FFD}"/>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cxnSp>
        <p:nvCxnSpPr>
          <p:cNvPr id="4" name="Straight Connector 3">
            <a:extLst>
              <a:ext uri="{FF2B5EF4-FFF2-40B4-BE49-F238E27FC236}">
                <a16:creationId xmlns:a16="http://schemas.microsoft.com/office/drawing/2014/main" id="{C0611CB0-B3D1-7F5F-25A9-430F76F41299}"/>
              </a:ext>
            </a:extLst>
          </p:cNvPr>
          <p:cNvCxnSpPr>
            <a:cxnSpLocks/>
          </p:cNvCxnSpPr>
          <p:nvPr/>
        </p:nvCxnSpPr>
        <p:spPr>
          <a:xfrm>
            <a:off x="365991" y="712211"/>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5D5333B9-BCAA-2FA2-7EAD-9873EFF1D2B1}"/>
              </a:ext>
            </a:extLst>
          </p:cNvPr>
          <p:cNvSpPr>
            <a:spLocks noGrp="1"/>
          </p:cNvSpPr>
          <p:nvPr>
            <p:ph type="body" sz="quarter" idx="13"/>
          </p:nvPr>
        </p:nvSpPr>
        <p:spPr>
          <a:xfrm>
            <a:off x="643936" y="2314477"/>
            <a:ext cx="5350340" cy="1830514"/>
          </a:xfrm>
        </p:spPr>
        <p:txBody>
          <a:bodyPr/>
          <a:lstStyle/>
          <a:p>
            <a:pPr algn="ctr">
              <a:lnSpc>
                <a:spcPct val="100000"/>
              </a:lnSpc>
            </a:pPr>
            <a:r>
              <a:rPr lang="en-US" sz="3200" i="1" dirty="0">
                <a:latin typeface="+mj-lt"/>
              </a:rPr>
              <a:t>What do relative-risk (RR) ratios show about the likelihood of continued service at 3-, 5-, 8,  and 10-year intervals across cohorts?</a:t>
            </a:r>
          </a:p>
        </p:txBody>
      </p:sp>
      <p:sp>
        <p:nvSpPr>
          <p:cNvPr id="9" name="Text Placeholder 8">
            <a:extLst>
              <a:ext uri="{FF2B5EF4-FFF2-40B4-BE49-F238E27FC236}">
                <a16:creationId xmlns:a16="http://schemas.microsoft.com/office/drawing/2014/main" id="{16C03BD7-BCC2-8838-30FD-BE2E49B72FAA}"/>
              </a:ext>
            </a:extLst>
          </p:cNvPr>
          <p:cNvSpPr>
            <a:spLocks noGrp="1"/>
          </p:cNvSpPr>
          <p:nvPr>
            <p:ph type="body" sz="quarter" idx="14"/>
          </p:nvPr>
        </p:nvSpPr>
        <p:spPr>
          <a:xfrm>
            <a:off x="6677248" y="817412"/>
            <a:ext cx="5209951" cy="6102326"/>
          </a:xfrm>
        </p:spPr>
        <p:txBody>
          <a:bodyPr/>
          <a:lstStyle/>
          <a:p>
            <a:pPr marL="0" indent="0">
              <a:buNone/>
            </a:pPr>
            <a:r>
              <a:rPr lang="en-US" sz="2400" b="1" dirty="0">
                <a:solidFill>
                  <a:schemeClr val="tx1">
                    <a:lumMod val="50000"/>
                    <a:lumOff val="50000"/>
                  </a:schemeClr>
                </a:solidFill>
              </a:rPr>
              <a:t>National Descriptive Context</a:t>
            </a:r>
            <a:r>
              <a:rPr lang="en-US" sz="2800" b="1" dirty="0">
                <a:solidFill>
                  <a:schemeClr val="tx1">
                    <a:lumMod val="50000"/>
                    <a:lumOff val="50000"/>
                  </a:schemeClr>
                </a:solidFill>
              </a:rPr>
              <a:t> </a:t>
            </a:r>
          </a:p>
          <a:p>
            <a:r>
              <a:rPr lang="en-US" sz="2200" dirty="0"/>
              <a:t>National 10-year principal persistence ≈ </a:t>
            </a:r>
            <a:r>
              <a:rPr lang="en-US" sz="2200" b="1" dirty="0"/>
              <a:t>11%</a:t>
            </a:r>
            <a:endParaRPr lang="en-US" sz="2200" dirty="0"/>
          </a:p>
          <a:p>
            <a:r>
              <a:rPr lang="en-US" sz="2200" dirty="0"/>
              <a:t>MDPPA Cohort 1 10-year retention = </a:t>
            </a:r>
            <a:r>
              <a:rPr lang="en-US" sz="2200" b="1" dirty="0"/>
              <a:t>38.8%</a:t>
            </a:r>
            <a:endParaRPr lang="en-US" sz="2200" dirty="0"/>
          </a:p>
          <a:p>
            <a:r>
              <a:rPr lang="en-US" sz="2200" dirty="0"/>
              <a:t>Descriptively </a:t>
            </a:r>
            <a:r>
              <a:rPr lang="en-US" sz="2200" b="1" dirty="0"/>
              <a:t>1.8× higher</a:t>
            </a:r>
            <a:r>
              <a:rPr lang="en-US" sz="2200" dirty="0"/>
              <a:t> long-term continuity</a:t>
            </a:r>
          </a:p>
          <a:p>
            <a:r>
              <a:rPr lang="en-US" sz="2200" dirty="0"/>
              <a:t>And was </a:t>
            </a:r>
            <a:r>
              <a:rPr lang="en-US" sz="2200" b="1" dirty="0"/>
              <a:t>~22 percentage points lower</a:t>
            </a:r>
            <a:r>
              <a:rPr lang="en-US" sz="2200" dirty="0"/>
              <a:t> than the national leave rate</a:t>
            </a:r>
            <a:br>
              <a:rPr lang="en-US" sz="2200" dirty="0"/>
            </a:br>
            <a:r>
              <a:rPr lang="en-US" sz="1800" dirty="0"/>
              <a:t>(MDPPA participants were relatively more likely to stay in administrative roles over time.)</a:t>
            </a:r>
            <a:endParaRPr lang="en-US" sz="2200" dirty="0">
              <a:highlight>
                <a:srgbClr val="00FFFF"/>
              </a:highlight>
            </a:endParaRPr>
          </a:p>
          <a:p>
            <a:r>
              <a:rPr lang="en-US" sz="2200" dirty="0"/>
              <a:t>Interpret with caution due to different definitions of tenure</a:t>
            </a:r>
          </a:p>
          <a:p>
            <a:endParaRPr lang="en-US" dirty="0"/>
          </a:p>
        </p:txBody>
      </p:sp>
      <p:sp>
        <p:nvSpPr>
          <p:cNvPr id="6" name="Text Placeholder 5">
            <a:extLst>
              <a:ext uri="{FF2B5EF4-FFF2-40B4-BE49-F238E27FC236}">
                <a16:creationId xmlns:a16="http://schemas.microsoft.com/office/drawing/2014/main" id="{9C9BF8C2-7253-F22F-6532-C3F583774B0A}"/>
              </a:ext>
            </a:extLst>
          </p:cNvPr>
          <p:cNvSpPr>
            <a:spLocks noGrp="1"/>
          </p:cNvSpPr>
          <p:nvPr>
            <p:ph type="body" sz="quarter" idx="11"/>
          </p:nvPr>
        </p:nvSpPr>
        <p:spPr>
          <a:xfrm>
            <a:off x="279216" y="762287"/>
            <a:ext cx="10382427" cy="440318"/>
          </a:xfrm>
        </p:spPr>
        <p:txBody>
          <a:bodyPr/>
          <a:lstStyle/>
          <a:p>
            <a:r>
              <a:rPr lang="en-US" dirty="0"/>
              <a:t>Exploratory Question 4</a:t>
            </a:r>
          </a:p>
        </p:txBody>
      </p:sp>
      <p:pic>
        <p:nvPicPr>
          <p:cNvPr id="7" name="Picture 6">
            <a:extLst>
              <a:ext uri="{FF2B5EF4-FFF2-40B4-BE49-F238E27FC236}">
                <a16:creationId xmlns:a16="http://schemas.microsoft.com/office/drawing/2014/main" id="{30181D17-F2EA-CF6F-F28B-2B53EC36E3C9}"/>
              </a:ext>
            </a:extLst>
          </p:cNvPr>
          <p:cNvPicPr>
            <a:picLocks noChangeAspect="1"/>
          </p:cNvPicPr>
          <p:nvPr/>
        </p:nvPicPr>
        <p:blipFill>
          <a:blip r:embed="rId3"/>
          <a:stretch>
            <a:fillRect/>
          </a:stretch>
        </p:blipFill>
        <p:spPr>
          <a:xfrm>
            <a:off x="716606" y="5174914"/>
            <a:ext cx="4753823" cy="849956"/>
          </a:xfrm>
          <a:prstGeom prst="rect">
            <a:avLst/>
          </a:prstGeom>
        </p:spPr>
      </p:pic>
      <p:pic>
        <p:nvPicPr>
          <p:cNvPr id="25602" name="Picture 2" descr="Caution Yield Sign !">
            <a:extLst>
              <a:ext uri="{FF2B5EF4-FFF2-40B4-BE49-F238E27FC236}">
                <a16:creationId xmlns:a16="http://schemas.microsoft.com/office/drawing/2014/main" id="{BB80FBEE-B594-A893-99DE-3BA440CDE7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7584" y="5174914"/>
            <a:ext cx="865641" cy="754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444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D5012D-7D45-696C-8BC6-F974790256AA}"/>
              </a:ext>
            </a:extLst>
          </p:cNvPr>
          <p:cNvSpPr>
            <a:spLocks noGrp="1"/>
          </p:cNvSpPr>
          <p:nvPr>
            <p:ph type="body" sz="quarter" idx="10"/>
          </p:nvPr>
        </p:nvSpPr>
        <p:spPr/>
        <p:txBody>
          <a:bodyPr/>
          <a:lstStyle/>
          <a:p>
            <a:r>
              <a:rPr lang="en-US" dirty="0"/>
              <a:t>Implications and Future Research</a:t>
            </a:r>
          </a:p>
        </p:txBody>
      </p:sp>
    </p:spTree>
    <p:extLst>
      <p:ext uri="{BB962C8B-B14F-4D97-AF65-F5344CB8AC3E}">
        <p14:creationId xmlns:p14="http://schemas.microsoft.com/office/powerpoint/2010/main" val="22884297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E13A0-F343-04D6-50E0-EC94744480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E793366-B00C-1A4D-0C08-77DEC5B57289}"/>
              </a:ext>
            </a:extLst>
          </p:cNvPr>
          <p:cNvSpPr txBox="1"/>
          <p:nvPr/>
        </p:nvSpPr>
        <p:spPr>
          <a:xfrm>
            <a:off x="218204" y="77183"/>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IMPLICATIONS</a:t>
            </a:r>
          </a:p>
        </p:txBody>
      </p:sp>
      <p:sp>
        <p:nvSpPr>
          <p:cNvPr id="3" name="Content Placeholder 2">
            <a:extLst>
              <a:ext uri="{FF2B5EF4-FFF2-40B4-BE49-F238E27FC236}">
                <a16:creationId xmlns:a16="http://schemas.microsoft.com/office/drawing/2014/main" id="{E5753617-4CE5-25C3-2171-76B1E44DC7C1}"/>
              </a:ext>
            </a:extLst>
          </p:cNvPr>
          <p:cNvSpPr txBox="1">
            <a:spLocks/>
          </p:cNvSpPr>
          <p:nvPr/>
        </p:nvSpPr>
        <p:spPr>
          <a:xfrm>
            <a:off x="621614" y="1284554"/>
            <a:ext cx="10948771"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p:txBody>
      </p:sp>
      <p:sp>
        <p:nvSpPr>
          <p:cNvPr id="4" name="TextBox 3">
            <a:extLst>
              <a:ext uri="{FF2B5EF4-FFF2-40B4-BE49-F238E27FC236}">
                <a16:creationId xmlns:a16="http://schemas.microsoft.com/office/drawing/2014/main" id="{B033AFF5-0D80-92BC-9D38-D56A093A8F48}"/>
              </a:ext>
            </a:extLst>
          </p:cNvPr>
          <p:cNvSpPr txBox="1"/>
          <p:nvPr/>
        </p:nvSpPr>
        <p:spPr>
          <a:xfrm>
            <a:off x="267870" y="1219982"/>
            <a:ext cx="11352181" cy="4547399"/>
          </a:xfrm>
          <a:prstGeom prst="rect">
            <a:avLst/>
          </a:prstGeom>
          <a:noFill/>
        </p:spPr>
        <p:txBody>
          <a:bodyPr wrap="square" rtlCol="0">
            <a:spAutoFit/>
          </a:bodyPr>
          <a:lstStyle/>
          <a:p>
            <a:pPr marL="285750" lvl="0" indent="-285750" eaLnBrk="0" fontAlgn="base" hangingPunct="0">
              <a:spcBef>
                <a:spcPct val="0"/>
              </a:spcBef>
              <a:spcAft>
                <a:spcPct val="0"/>
              </a:spcAft>
              <a:buFont typeface="Arial" panose="020B0604020202020204" pitchFamily="34" charset="0"/>
              <a:buChar char="•"/>
            </a:pPr>
            <a:r>
              <a:rPr lang="en-US" altLang="en-US" sz="2400" b="1" dirty="0">
                <a:solidFill>
                  <a:schemeClr val="accent1"/>
                </a:solidFill>
                <a:latin typeface="+mj-lt"/>
              </a:rPr>
              <a:t>Long-term administrative-role continuity is possible.</a:t>
            </a:r>
            <a:br>
              <a:rPr lang="en-US" altLang="en-US" sz="2400" dirty="0">
                <a:solidFill>
                  <a:schemeClr val="accent1"/>
                </a:solidFill>
                <a:latin typeface="+mj-lt"/>
              </a:rPr>
            </a:br>
            <a:endParaRPr lang="en-US" altLang="en-US" sz="1050" b="1" dirty="0">
              <a:latin typeface="+mj-lt"/>
            </a:endParaRPr>
          </a:p>
          <a:p>
            <a:pPr marL="285750" lvl="0" indent="-285750" eaLnBrk="0" fontAlgn="base" hangingPunct="0">
              <a:spcBef>
                <a:spcPct val="0"/>
              </a:spcBef>
              <a:spcAft>
                <a:spcPct val="0"/>
              </a:spcAft>
              <a:buFont typeface="Arial" panose="020B0604020202020204" pitchFamily="34" charset="0"/>
              <a:buChar char="•"/>
            </a:pPr>
            <a:r>
              <a:rPr lang="en-US" altLang="en-US" sz="2400" b="1" dirty="0">
                <a:solidFill>
                  <a:srgbClr val="06A3AE"/>
                </a:solidFill>
                <a:latin typeface="+mj-lt"/>
              </a:rPr>
              <a:t>Leadership stability matters for school improvement.</a:t>
            </a:r>
            <a:br>
              <a:rPr lang="en-US" altLang="en-US" sz="2400" dirty="0">
                <a:solidFill>
                  <a:srgbClr val="06A3AE"/>
                </a:solidFill>
                <a:latin typeface="+mj-lt"/>
              </a:rPr>
            </a:br>
            <a:endParaRPr lang="en-US" altLang="en-US" sz="1050" b="1" dirty="0">
              <a:latin typeface="+mj-lt"/>
            </a:endParaRPr>
          </a:p>
          <a:p>
            <a:pPr marL="285750" indent="-285750" eaLnBrk="0" fontAlgn="base" hangingPunct="0">
              <a:spcBef>
                <a:spcPct val="0"/>
              </a:spcBef>
              <a:spcAft>
                <a:spcPct val="0"/>
              </a:spcAft>
              <a:buFont typeface="Arial" panose="020B0604020202020204" pitchFamily="34" charset="0"/>
              <a:buChar char="•"/>
            </a:pPr>
            <a:r>
              <a:rPr lang="en-US" altLang="en-US" sz="2400" b="1" dirty="0">
                <a:solidFill>
                  <a:schemeClr val="accent1"/>
                </a:solidFill>
              </a:rPr>
              <a:t>Within a national landscape of burnout, turnover, pipeline strain and shortages</a:t>
            </a:r>
            <a:r>
              <a:rPr lang="en-US" altLang="en-US" sz="2400" dirty="0">
                <a:solidFill>
                  <a:schemeClr val="accent1"/>
                </a:solidFill>
              </a:rPr>
              <a:t>,</a:t>
            </a:r>
            <a:r>
              <a:rPr lang="en-US" sz="2400" dirty="0">
                <a:solidFill>
                  <a:schemeClr val="accent1"/>
                </a:solidFill>
              </a:rPr>
              <a:t> MDPPA’s long-term retention descriptive evidence —especially at 10 years—appears promising,</a:t>
            </a:r>
            <a:r>
              <a:rPr lang="en-US" altLang="en-US" sz="2400" dirty="0">
                <a:solidFill>
                  <a:schemeClr val="accent1"/>
                </a:solidFill>
              </a:rPr>
              <a:t> for longer continuity and signals a need to deepen, scale, and sustain leadership support systems.</a:t>
            </a:r>
          </a:p>
          <a:p>
            <a:pPr marL="742950" lvl="1" indent="-285750">
              <a:buFont typeface="Arial" panose="020B0604020202020204" pitchFamily="34" charset="0"/>
              <a:buChar char="•"/>
            </a:pPr>
            <a:r>
              <a:rPr lang="en-US" sz="2400" dirty="0">
                <a:solidFill>
                  <a:schemeClr val="accent1"/>
                </a:solidFill>
              </a:rPr>
              <a:t>Findings point toward the value of </a:t>
            </a:r>
            <a:r>
              <a:rPr lang="en-US" sz="2400" b="1" dirty="0">
                <a:solidFill>
                  <a:schemeClr val="accent1"/>
                </a:solidFill>
              </a:rPr>
              <a:t>job-embedded, non-evaluative mentoring</a:t>
            </a:r>
            <a:r>
              <a:rPr lang="en-US" sz="2400" dirty="0">
                <a:solidFill>
                  <a:schemeClr val="accent1"/>
                </a:solidFill>
              </a:rPr>
              <a:t> and ongoing professional learning as potential supports for leadership continuity</a:t>
            </a:r>
          </a:p>
          <a:p>
            <a:pPr lvl="0" eaLnBrk="0" fontAlgn="base" hangingPunct="0">
              <a:spcBef>
                <a:spcPct val="0"/>
              </a:spcBef>
              <a:spcAft>
                <a:spcPct val="0"/>
              </a:spcAft>
            </a:pPr>
            <a:endParaRPr lang="en-US" altLang="en-US" sz="1050" b="1" dirty="0">
              <a:latin typeface="+mj-lt"/>
            </a:endParaRPr>
          </a:p>
          <a:p>
            <a:pPr marL="285750" lvl="0" indent="-285750" eaLnBrk="0" fontAlgn="base" hangingPunct="0">
              <a:spcBef>
                <a:spcPct val="0"/>
              </a:spcBef>
              <a:spcAft>
                <a:spcPct val="0"/>
              </a:spcAft>
              <a:buFont typeface="Arial" panose="020B0604020202020204" pitchFamily="34" charset="0"/>
              <a:buChar char="•"/>
            </a:pPr>
            <a:r>
              <a:rPr lang="en-US" altLang="en-US" sz="2400" b="1" dirty="0">
                <a:solidFill>
                  <a:srgbClr val="06A3AE"/>
                </a:solidFill>
                <a:latin typeface="+mj-lt"/>
              </a:rPr>
              <a:t>The descriptive patterns reinforce the need for ongoing support for aspiring, new and seated principals.</a:t>
            </a:r>
            <a:br>
              <a:rPr lang="en-US" altLang="en-US" sz="2000" dirty="0">
                <a:solidFill>
                  <a:srgbClr val="06A3AE"/>
                </a:solidFill>
                <a:latin typeface="+mj-lt"/>
              </a:rPr>
            </a:br>
            <a:endParaRPr lang="en-US" altLang="en-US" b="1" dirty="0">
              <a:latin typeface="+mj-lt"/>
            </a:endParaRPr>
          </a:p>
        </p:txBody>
      </p:sp>
    </p:spTree>
    <p:extLst>
      <p:ext uri="{BB962C8B-B14F-4D97-AF65-F5344CB8AC3E}">
        <p14:creationId xmlns:p14="http://schemas.microsoft.com/office/powerpoint/2010/main" val="1087709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B3EDD8-08A7-4C8E-92E0-28ED77F980AA}"/>
              </a:ext>
            </a:extLst>
          </p:cNvPr>
          <p:cNvSpPr txBox="1"/>
          <p:nvPr/>
        </p:nvSpPr>
        <p:spPr>
          <a:xfrm>
            <a:off x="458757" y="9948"/>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 PRACTICAL APPLICATION</a:t>
            </a:r>
          </a:p>
        </p:txBody>
      </p:sp>
      <p:sp>
        <p:nvSpPr>
          <p:cNvPr id="3" name="Content Placeholder 2">
            <a:extLst>
              <a:ext uri="{FF2B5EF4-FFF2-40B4-BE49-F238E27FC236}">
                <a16:creationId xmlns:a16="http://schemas.microsoft.com/office/drawing/2014/main" id="{ACE82055-B315-46FE-90C1-36DDCB835971}"/>
              </a:ext>
            </a:extLst>
          </p:cNvPr>
          <p:cNvSpPr txBox="1">
            <a:spLocks/>
          </p:cNvSpPr>
          <p:nvPr/>
        </p:nvSpPr>
        <p:spPr>
          <a:xfrm>
            <a:off x="5171439" y="731520"/>
            <a:ext cx="6421219" cy="5821680"/>
          </a:xfrm>
          <a:prstGeom prst="rect">
            <a:avLst/>
          </a:prstGeom>
        </p:spPr>
        <p:txBody>
          <a:bodyPr vert="horz" lIns="91440" tIns="45720" rIns="91440" bIns="45720" rtlCol="0">
            <a:normAutofit fontScale="70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b="1" dirty="0"/>
              <a:t>Recommendation</a:t>
            </a:r>
            <a:br>
              <a:rPr lang="en-US" sz="2800" dirty="0"/>
            </a:br>
            <a:r>
              <a:rPr lang="en-US" sz="2800" dirty="0"/>
              <a:t>Expand mentoring and coaching structures that mirror the MDPPA model — cohort-based, practical, and non-evaluative.</a:t>
            </a:r>
          </a:p>
          <a:p>
            <a:pPr marL="0" indent="0">
              <a:buNone/>
            </a:pPr>
            <a:endParaRPr lang="en-US" sz="1000" dirty="0"/>
          </a:p>
          <a:p>
            <a:r>
              <a:rPr lang="en-US" sz="3400" b="1" dirty="0"/>
              <a:t>Why :</a:t>
            </a:r>
            <a:endParaRPr lang="en-US" sz="3400" dirty="0"/>
          </a:p>
          <a:p>
            <a:pPr lvl="1"/>
            <a:r>
              <a:rPr lang="en-US" sz="2900" dirty="0"/>
              <a:t>Sustained multi-year retention among completers, especially at 5+ years.</a:t>
            </a:r>
          </a:p>
          <a:p>
            <a:pPr lvl="1"/>
            <a:r>
              <a:rPr lang="en-US" sz="2900" dirty="0"/>
              <a:t>The literature reinforces that principals remain longer when they have access to stable, embedded support.</a:t>
            </a:r>
          </a:p>
          <a:p>
            <a:pPr marL="290512" lvl="1" indent="0">
              <a:buNone/>
            </a:pPr>
            <a:endParaRPr lang="en-US" sz="1000" dirty="0"/>
          </a:p>
          <a:p>
            <a:r>
              <a:rPr lang="en-US" sz="3400" b="1" dirty="0"/>
              <a:t>Practical Application:</a:t>
            </a:r>
            <a:endParaRPr lang="en-US" sz="3400" dirty="0"/>
          </a:p>
          <a:p>
            <a:pPr lvl="1"/>
            <a:r>
              <a:rPr lang="en-US" sz="2900" dirty="0"/>
              <a:t>State &amp; LEAs expand access to coaching for both aspiring </a:t>
            </a:r>
            <a:r>
              <a:rPr lang="en-US" sz="2900" i="1" dirty="0"/>
              <a:t>and</a:t>
            </a:r>
            <a:r>
              <a:rPr lang="en-US" sz="2900" dirty="0"/>
              <a:t> seated principals.</a:t>
            </a:r>
          </a:p>
          <a:p>
            <a:pPr lvl="1"/>
            <a:r>
              <a:rPr lang="en-US" sz="2900" dirty="0"/>
              <a:t>Create “micro-communities of practice” inside districts to reduce leader isolation.</a:t>
            </a:r>
          </a:p>
          <a:p>
            <a:pPr lvl="1"/>
            <a:r>
              <a:rPr lang="en-US" sz="2900" dirty="0"/>
              <a:t>Protect time for leaders to problem-solve with peers, not just attend professional development.</a:t>
            </a:r>
          </a:p>
          <a:p>
            <a:pPr lvl="1"/>
            <a:r>
              <a:rPr lang="en-US" sz="2900" dirty="0"/>
              <a:t>Explore innovative approaches that connect principals across the state to expand sharing of best practices across district lines.</a:t>
            </a:r>
          </a:p>
        </p:txBody>
      </p:sp>
      <p:sp>
        <p:nvSpPr>
          <p:cNvPr id="6" name="Text Placeholder 5">
            <a:extLst>
              <a:ext uri="{FF2B5EF4-FFF2-40B4-BE49-F238E27FC236}">
                <a16:creationId xmlns:a16="http://schemas.microsoft.com/office/drawing/2014/main" id="{BE4BA766-3D5A-07C9-44A0-0574369F1ABD}"/>
              </a:ext>
            </a:extLst>
          </p:cNvPr>
          <p:cNvSpPr>
            <a:spLocks noGrp="1"/>
          </p:cNvSpPr>
          <p:nvPr>
            <p:ph type="body" sz="quarter" idx="10"/>
          </p:nvPr>
        </p:nvSpPr>
        <p:spPr>
          <a:xfrm>
            <a:off x="299803" y="1634151"/>
            <a:ext cx="4527030" cy="607686"/>
          </a:xfrm>
        </p:spPr>
        <p:txBody>
          <a:bodyPr/>
          <a:lstStyle/>
          <a:p>
            <a:pPr algn="ctr"/>
            <a:r>
              <a:rPr lang="en-US" sz="3600" dirty="0">
                <a:solidFill>
                  <a:schemeClr val="accent1"/>
                </a:solidFill>
              </a:rPr>
              <a:t>Strengthen Job-Embedded, Mentoring-Based Professional Learning for </a:t>
            </a:r>
            <a:r>
              <a:rPr lang="en-US" sz="3600" dirty="0">
                <a:solidFill>
                  <a:schemeClr val="accent1"/>
                </a:solidFill>
                <a:effectLst>
                  <a:outerShdw blurRad="38100" dist="38100" dir="2700000" algn="tl">
                    <a:srgbClr val="000000">
                      <a:alpha val="43137"/>
                    </a:srgbClr>
                  </a:outerShdw>
                </a:effectLst>
              </a:rPr>
              <a:t>ALL</a:t>
            </a:r>
            <a:r>
              <a:rPr lang="en-US" sz="3600" dirty="0">
                <a:solidFill>
                  <a:schemeClr val="accent1"/>
                </a:solidFill>
              </a:rPr>
              <a:t> Principals</a:t>
            </a:r>
          </a:p>
          <a:p>
            <a:pPr algn="ctr"/>
            <a:endParaRPr lang="en-US" dirty="0"/>
          </a:p>
        </p:txBody>
      </p:sp>
    </p:spTree>
    <p:extLst>
      <p:ext uri="{BB962C8B-B14F-4D97-AF65-F5344CB8AC3E}">
        <p14:creationId xmlns:p14="http://schemas.microsoft.com/office/powerpoint/2010/main" val="3543984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8F4A01-692C-5879-F8C4-EC52A9F58950}"/>
              </a:ext>
            </a:extLst>
          </p:cNvPr>
          <p:cNvSpPr>
            <a:spLocks noGrp="1"/>
          </p:cNvSpPr>
          <p:nvPr>
            <p:ph type="body" sz="quarter" idx="10"/>
          </p:nvPr>
        </p:nvSpPr>
        <p:spPr/>
        <p:txBody>
          <a:bodyPr/>
          <a:lstStyle/>
          <a:p>
            <a:r>
              <a:rPr lang="en-US" dirty="0"/>
              <a:t>Foundations of My Study</a:t>
            </a:r>
          </a:p>
        </p:txBody>
      </p:sp>
    </p:spTree>
    <p:extLst>
      <p:ext uri="{BB962C8B-B14F-4D97-AF65-F5344CB8AC3E}">
        <p14:creationId xmlns:p14="http://schemas.microsoft.com/office/powerpoint/2010/main" val="2447676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4FD6D-E3E3-DEBB-1727-7810674C510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05E8621-A38D-16E1-B9BF-5994F1A36C22}"/>
              </a:ext>
            </a:extLst>
          </p:cNvPr>
          <p:cNvSpPr txBox="1"/>
          <p:nvPr/>
        </p:nvSpPr>
        <p:spPr>
          <a:xfrm>
            <a:off x="458757" y="9948"/>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 PRACTICAL APPLICATION</a:t>
            </a:r>
          </a:p>
        </p:txBody>
      </p:sp>
      <p:sp>
        <p:nvSpPr>
          <p:cNvPr id="3" name="Content Placeholder 2">
            <a:extLst>
              <a:ext uri="{FF2B5EF4-FFF2-40B4-BE49-F238E27FC236}">
                <a16:creationId xmlns:a16="http://schemas.microsoft.com/office/drawing/2014/main" id="{C3055CBC-D42F-4FBA-4794-0C9811A58ADA}"/>
              </a:ext>
            </a:extLst>
          </p:cNvPr>
          <p:cNvSpPr txBox="1">
            <a:spLocks/>
          </p:cNvSpPr>
          <p:nvPr/>
        </p:nvSpPr>
        <p:spPr>
          <a:xfrm>
            <a:off x="5283199" y="743648"/>
            <a:ext cx="6309459" cy="5607992"/>
          </a:xfrm>
          <a:prstGeom prst="rect">
            <a:avLst/>
          </a:prstGeom>
        </p:spPr>
        <p:txBody>
          <a:bodyPr vert="horz" lIns="91440" tIns="45720" rIns="91440" bIns="45720" rtlCol="0">
            <a:normAutofit fontScale="8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Recommendation:</a:t>
            </a:r>
            <a:br>
              <a:rPr lang="en-US" sz="2800" dirty="0"/>
            </a:br>
            <a:r>
              <a:rPr lang="en-US" sz="2600" dirty="0"/>
              <a:t>Use descriptive retention data to design </a:t>
            </a:r>
            <a:r>
              <a:rPr lang="en-US" sz="2600" b="1" dirty="0"/>
              <a:t>career-stage supports</a:t>
            </a:r>
            <a:r>
              <a:rPr lang="en-US" sz="2600" dirty="0"/>
              <a:t> that match what leaders actually experience over time.</a:t>
            </a:r>
          </a:p>
          <a:p>
            <a:pPr marL="0" lvl="0" indent="0">
              <a:buNone/>
              <a:defRPr/>
            </a:pPr>
            <a:endParaRPr lang="en-US" sz="1000" dirty="0"/>
          </a:p>
          <a:p>
            <a:r>
              <a:rPr lang="en-US" sz="2800" b="1" dirty="0"/>
              <a:t>Why :</a:t>
            </a:r>
          </a:p>
          <a:p>
            <a:pPr lvl="1"/>
            <a:r>
              <a:rPr lang="en-US" altLang="en-US" sz="2600" dirty="0">
                <a:solidFill>
                  <a:schemeClr val="tx1"/>
                </a:solidFill>
                <a:latin typeface="+mj-lt"/>
              </a:rPr>
              <a:t>Retention varies descriptively by cohort and by time-since-completion.</a:t>
            </a:r>
          </a:p>
          <a:p>
            <a:pPr lvl="1"/>
            <a:r>
              <a:rPr lang="en-US" altLang="en-US" sz="2600" dirty="0">
                <a:solidFill>
                  <a:schemeClr val="tx1"/>
                </a:solidFill>
                <a:latin typeface="+mj-lt"/>
              </a:rPr>
              <a:t>Long-term retention (8-10 years) is where the system loses the most administrators; yet where their experience becomes most valuable.</a:t>
            </a:r>
            <a:endParaRPr lang="en-US" sz="2600" dirty="0"/>
          </a:p>
          <a:p>
            <a:pPr marL="290512" lvl="1" indent="0">
              <a:buNone/>
            </a:pPr>
            <a:endParaRPr lang="en-US" sz="1000" dirty="0"/>
          </a:p>
          <a:p>
            <a:r>
              <a:rPr lang="en-US" sz="2800" b="1" dirty="0"/>
              <a:t>Practical Application:</a:t>
            </a:r>
            <a:endParaRPr lang="en-US" sz="2800" dirty="0"/>
          </a:p>
          <a:p>
            <a:pPr marL="685800" lvl="1" indent="-342900" defTabSz="914400" eaLnBrk="0" fontAlgn="base" hangingPunct="0">
              <a:spcBef>
                <a:spcPct val="0"/>
              </a:spcBef>
              <a:spcAft>
                <a:spcPct val="0"/>
              </a:spcAft>
            </a:pPr>
            <a:r>
              <a:rPr lang="en-US" altLang="en-US" sz="2200" dirty="0">
                <a:solidFill>
                  <a:schemeClr val="tx1"/>
                </a:solidFill>
                <a:latin typeface="+mj-lt"/>
              </a:rPr>
              <a:t>LEAs implement “Years 1–3,” “Years 4–7,” and “Years 8+” supports and strategies that are unique for the stages of an administrator’s career.</a:t>
            </a:r>
          </a:p>
          <a:p>
            <a:pPr marL="685800" lvl="1" indent="-342900" defTabSz="914400" eaLnBrk="0" fontAlgn="base" hangingPunct="0">
              <a:spcBef>
                <a:spcPct val="0"/>
              </a:spcBef>
              <a:spcAft>
                <a:spcPct val="0"/>
              </a:spcAft>
            </a:pPr>
            <a:r>
              <a:rPr lang="en-US" altLang="en-US" sz="2200" dirty="0">
                <a:solidFill>
                  <a:schemeClr val="tx1"/>
                </a:solidFill>
                <a:latin typeface="+mj-lt"/>
              </a:rPr>
              <a:t>Provide targeted interventions (coaching, reduced admin workload, network groups) for mid-career leaders — the stage with highest burnout risk.</a:t>
            </a:r>
          </a:p>
          <a:p>
            <a:pPr marL="685800" lvl="1" indent="-342900" defTabSz="914400" eaLnBrk="0" fontAlgn="base" hangingPunct="0">
              <a:spcBef>
                <a:spcPct val="0"/>
              </a:spcBef>
              <a:spcAft>
                <a:spcPct val="0"/>
              </a:spcAft>
            </a:pPr>
            <a:r>
              <a:rPr lang="en-US" altLang="en-US" sz="2200" dirty="0">
                <a:solidFill>
                  <a:schemeClr val="tx1"/>
                </a:solidFill>
                <a:latin typeface="+mj-lt"/>
              </a:rPr>
              <a:t>Use retention dashboards to monitor patterns annually.</a:t>
            </a:r>
          </a:p>
        </p:txBody>
      </p:sp>
      <p:sp>
        <p:nvSpPr>
          <p:cNvPr id="9" name="Text Placeholder 8">
            <a:extLst>
              <a:ext uri="{FF2B5EF4-FFF2-40B4-BE49-F238E27FC236}">
                <a16:creationId xmlns:a16="http://schemas.microsoft.com/office/drawing/2014/main" id="{2D4614AC-7FEE-22E8-95A7-6BECC29AA1BB}"/>
              </a:ext>
            </a:extLst>
          </p:cNvPr>
          <p:cNvSpPr>
            <a:spLocks noGrp="1"/>
          </p:cNvSpPr>
          <p:nvPr>
            <p:ph type="body" sz="quarter" idx="10"/>
          </p:nvPr>
        </p:nvSpPr>
        <p:spPr>
          <a:xfrm>
            <a:off x="299803" y="1654470"/>
            <a:ext cx="4527030" cy="3882729"/>
          </a:xfrm>
        </p:spPr>
        <p:txBody>
          <a:bodyPr/>
          <a:lstStyle/>
          <a:p>
            <a:pPr algn="ctr"/>
            <a:r>
              <a:rPr lang="en-US" sz="3600" dirty="0">
                <a:solidFill>
                  <a:schemeClr val="accent1"/>
                </a:solidFill>
              </a:rPr>
              <a:t>Build</a:t>
            </a:r>
            <a:r>
              <a:rPr lang="en-US" sz="3600" dirty="0">
                <a:solidFill>
                  <a:schemeClr val="accent1"/>
                </a:solidFill>
                <a:effectLst>
                  <a:outerShdw blurRad="38100" dist="38100" dir="2700000" algn="tl">
                    <a:srgbClr val="000000">
                      <a:alpha val="43137"/>
                    </a:srgbClr>
                  </a:outerShdw>
                </a:effectLst>
              </a:rPr>
              <a:t> </a:t>
            </a:r>
            <a:r>
              <a:rPr lang="en-US" sz="3600" dirty="0">
                <a:solidFill>
                  <a:schemeClr val="accent1"/>
                </a:solidFill>
              </a:rPr>
              <a:t>Retention-Supportive</a:t>
            </a:r>
            <a:r>
              <a:rPr lang="en-US" sz="3600" dirty="0">
                <a:solidFill>
                  <a:schemeClr val="accent1"/>
                </a:solidFill>
                <a:effectLst>
                  <a:outerShdw blurRad="38100" dist="38100" dir="2700000" algn="tl">
                    <a:srgbClr val="000000">
                      <a:alpha val="43137"/>
                    </a:srgbClr>
                  </a:outerShdw>
                </a:effectLst>
              </a:rPr>
              <a:t> </a:t>
            </a:r>
            <a:r>
              <a:rPr lang="en-US" sz="3600" dirty="0">
                <a:solidFill>
                  <a:schemeClr val="accent1"/>
                </a:solidFill>
              </a:rPr>
              <a:t>Leadership Pathways</a:t>
            </a:r>
          </a:p>
          <a:p>
            <a:pPr algn="ctr"/>
            <a:endParaRPr lang="en-US" dirty="0"/>
          </a:p>
        </p:txBody>
      </p:sp>
    </p:spTree>
    <p:extLst>
      <p:ext uri="{BB962C8B-B14F-4D97-AF65-F5344CB8AC3E}">
        <p14:creationId xmlns:p14="http://schemas.microsoft.com/office/powerpoint/2010/main" val="26664597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5E695-5082-36A1-5A93-23BE8C51540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7941DBC-7232-C4FC-A224-7C6F88D02985}"/>
              </a:ext>
            </a:extLst>
          </p:cNvPr>
          <p:cNvSpPr txBox="1"/>
          <p:nvPr/>
        </p:nvSpPr>
        <p:spPr>
          <a:xfrm>
            <a:off x="489237" y="-55133"/>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 PRACTICAL APPLICATION</a:t>
            </a:r>
          </a:p>
        </p:txBody>
      </p:sp>
      <p:sp>
        <p:nvSpPr>
          <p:cNvPr id="3" name="Content Placeholder 2">
            <a:extLst>
              <a:ext uri="{FF2B5EF4-FFF2-40B4-BE49-F238E27FC236}">
                <a16:creationId xmlns:a16="http://schemas.microsoft.com/office/drawing/2014/main" id="{FBEAF93D-0AE0-1484-8B62-7859D6D7BF60}"/>
              </a:ext>
            </a:extLst>
          </p:cNvPr>
          <p:cNvSpPr txBox="1">
            <a:spLocks/>
          </p:cNvSpPr>
          <p:nvPr/>
        </p:nvSpPr>
        <p:spPr>
          <a:xfrm>
            <a:off x="5405119" y="802640"/>
            <a:ext cx="6654801" cy="5588000"/>
          </a:xfrm>
          <a:prstGeom prst="rect">
            <a:avLst/>
          </a:prstGeom>
        </p:spPr>
        <p:txBody>
          <a:bodyPr vert="horz" lIns="91440" tIns="45720" rIns="91440" bIns="45720" rtlCol="0">
            <a:normAutofit fontScale="62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3800" b="1" dirty="0"/>
              <a:t>Recommendation:</a:t>
            </a:r>
            <a:br>
              <a:rPr lang="en-US" sz="2800" dirty="0"/>
            </a:br>
            <a:r>
              <a:rPr lang="en-US" sz="3100" dirty="0"/>
              <a:t>	</a:t>
            </a:r>
            <a:r>
              <a:rPr lang="en-US" sz="3500" dirty="0"/>
              <a:t>Shift focus from “getting people into the 	pipeline” to </a:t>
            </a:r>
            <a:r>
              <a:rPr lang="en-US" sz="3500" b="1" dirty="0"/>
              <a:t>keeping effective principals in 	their 	roles long enough</a:t>
            </a:r>
            <a:r>
              <a:rPr lang="en-US" sz="3500" dirty="0"/>
              <a:t> to influence student 	outcomes.</a:t>
            </a:r>
          </a:p>
          <a:p>
            <a:pPr marL="0" lvl="0" indent="0">
              <a:buNone/>
              <a:defRPr/>
            </a:pPr>
            <a:endParaRPr lang="en-US" sz="1000" dirty="0"/>
          </a:p>
          <a:p>
            <a:r>
              <a:rPr lang="en-US" sz="3800" b="1" dirty="0"/>
              <a:t>Why :</a:t>
            </a:r>
          </a:p>
          <a:p>
            <a:pPr lvl="1" defTabSz="914400" eaLnBrk="0" fontAlgn="base" hangingPunct="0">
              <a:spcBef>
                <a:spcPct val="0"/>
              </a:spcBef>
              <a:spcAft>
                <a:spcPct val="0"/>
              </a:spcAft>
            </a:pPr>
            <a:r>
              <a:rPr lang="en-US" altLang="en-US" sz="3500" dirty="0">
                <a:solidFill>
                  <a:schemeClr val="tx1"/>
                </a:solidFill>
                <a:latin typeface="+mj-lt"/>
              </a:rPr>
              <a:t>National research: It takes </a:t>
            </a:r>
            <a:r>
              <a:rPr lang="en-US" altLang="en-US" sz="3500" b="1" dirty="0">
                <a:solidFill>
                  <a:schemeClr val="tx1"/>
                </a:solidFill>
                <a:latin typeface="+mj-lt"/>
              </a:rPr>
              <a:t>3–5 years</a:t>
            </a:r>
            <a:r>
              <a:rPr lang="en-US" altLang="en-US" sz="3500" dirty="0">
                <a:solidFill>
                  <a:schemeClr val="tx1"/>
                </a:solidFill>
                <a:latin typeface="+mj-lt"/>
              </a:rPr>
              <a:t> for principals to have meaningful impact.</a:t>
            </a:r>
          </a:p>
          <a:p>
            <a:pPr lvl="1" defTabSz="914400" eaLnBrk="0" fontAlgn="base" hangingPunct="0">
              <a:spcBef>
                <a:spcPct val="0"/>
              </a:spcBef>
              <a:spcAft>
                <a:spcPct val="0"/>
              </a:spcAft>
            </a:pPr>
            <a:r>
              <a:rPr lang="en-US" altLang="en-US" sz="3500" dirty="0">
                <a:solidFill>
                  <a:schemeClr val="tx1"/>
                </a:solidFill>
                <a:latin typeface="+mj-lt"/>
              </a:rPr>
              <a:t>MDPPA completers generally remain several years, but longevity varies, revealing potential gaps in mid-career support.</a:t>
            </a:r>
          </a:p>
          <a:p>
            <a:pPr marL="290512" lvl="1" indent="0">
              <a:buNone/>
            </a:pPr>
            <a:endParaRPr lang="en-US" sz="1000" dirty="0"/>
          </a:p>
          <a:p>
            <a:r>
              <a:rPr lang="en-US" sz="3800" b="1" dirty="0"/>
              <a:t>Practical Application:</a:t>
            </a:r>
            <a:endParaRPr lang="en-US" sz="3800" dirty="0"/>
          </a:p>
          <a:p>
            <a:pPr marL="685800" lvl="1" indent="-342900" defTabSz="914400" eaLnBrk="0" fontAlgn="base" hangingPunct="0">
              <a:spcBef>
                <a:spcPct val="0"/>
              </a:spcBef>
              <a:spcAft>
                <a:spcPct val="0"/>
              </a:spcAft>
            </a:pPr>
            <a:r>
              <a:rPr lang="en-US" altLang="en-US" sz="3400" dirty="0">
                <a:solidFill>
                  <a:schemeClr val="tx1"/>
                </a:solidFill>
                <a:latin typeface="+mj-lt"/>
              </a:rPr>
              <a:t>Design retention incentives tied to continuity and effectiveness, not just recruitment.</a:t>
            </a:r>
          </a:p>
          <a:p>
            <a:pPr marL="685800" lvl="1" indent="-342900" defTabSz="914400" eaLnBrk="0" fontAlgn="base" hangingPunct="0">
              <a:spcBef>
                <a:spcPct val="0"/>
              </a:spcBef>
              <a:spcAft>
                <a:spcPct val="0"/>
              </a:spcAft>
            </a:pPr>
            <a:r>
              <a:rPr lang="en-US" altLang="en-US" sz="3400" dirty="0">
                <a:solidFill>
                  <a:schemeClr val="tx1"/>
                </a:solidFill>
                <a:latin typeface="+mj-lt"/>
              </a:rPr>
              <a:t>Embed wellness, workload management, and community-of-practice supports into leadership professional development.</a:t>
            </a:r>
          </a:p>
          <a:p>
            <a:pPr marL="685800" lvl="1" indent="-342900" defTabSz="914400" eaLnBrk="0" fontAlgn="base" hangingPunct="0">
              <a:spcBef>
                <a:spcPct val="0"/>
              </a:spcBef>
              <a:spcAft>
                <a:spcPct val="0"/>
              </a:spcAft>
            </a:pPr>
            <a:r>
              <a:rPr lang="en-US" altLang="en-US" sz="3400" dirty="0">
                <a:solidFill>
                  <a:schemeClr val="tx1"/>
                </a:solidFill>
                <a:latin typeface="+mj-lt"/>
              </a:rPr>
              <a:t>Integrate principal sustainability metrics (tenure length, churn hotspots) into district strategic planning.</a:t>
            </a:r>
          </a:p>
          <a:p>
            <a:pPr marL="342900" lvl="1" indent="0" defTabSz="914400" eaLnBrk="0" fontAlgn="base" hangingPunct="0">
              <a:spcBef>
                <a:spcPct val="0"/>
              </a:spcBef>
              <a:spcAft>
                <a:spcPct val="0"/>
              </a:spcAft>
              <a:buNone/>
            </a:pPr>
            <a:endParaRPr lang="en-US" altLang="en-US" sz="2800" dirty="0">
              <a:solidFill>
                <a:schemeClr val="tx1"/>
              </a:solidFill>
              <a:latin typeface="+mj-lt"/>
            </a:endParaRPr>
          </a:p>
        </p:txBody>
      </p:sp>
      <p:sp>
        <p:nvSpPr>
          <p:cNvPr id="6" name="Text Placeholder 5">
            <a:extLst>
              <a:ext uri="{FF2B5EF4-FFF2-40B4-BE49-F238E27FC236}">
                <a16:creationId xmlns:a16="http://schemas.microsoft.com/office/drawing/2014/main" id="{94929396-A515-1467-0ED5-0FFB3A4E8B53}"/>
              </a:ext>
            </a:extLst>
          </p:cNvPr>
          <p:cNvSpPr>
            <a:spLocks noGrp="1"/>
          </p:cNvSpPr>
          <p:nvPr>
            <p:ph type="body" sz="quarter" idx="10"/>
          </p:nvPr>
        </p:nvSpPr>
        <p:spPr>
          <a:xfrm>
            <a:off x="204757" y="1613831"/>
            <a:ext cx="4527030" cy="607686"/>
          </a:xfrm>
        </p:spPr>
        <p:txBody>
          <a:bodyPr/>
          <a:lstStyle/>
          <a:p>
            <a:pPr lvl="0" algn="ctr">
              <a:defRPr/>
            </a:pPr>
            <a:r>
              <a:rPr lang="en-US" sz="3600" dirty="0">
                <a:solidFill>
                  <a:schemeClr val="accent1"/>
                </a:solidFill>
              </a:rPr>
              <a:t>Prioritize Leadership Sustainability, </a:t>
            </a:r>
          </a:p>
          <a:p>
            <a:pPr lvl="0" algn="ctr">
              <a:defRPr/>
            </a:pPr>
            <a:r>
              <a:rPr lang="en-US" sz="3600" dirty="0">
                <a:solidFill>
                  <a:schemeClr val="accent1"/>
                </a:solidFill>
              </a:rPr>
              <a:t>Not Just Pipeline Development</a:t>
            </a:r>
          </a:p>
          <a:p>
            <a:endParaRPr lang="en-US" dirty="0"/>
          </a:p>
        </p:txBody>
      </p:sp>
    </p:spTree>
    <p:extLst>
      <p:ext uri="{BB962C8B-B14F-4D97-AF65-F5344CB8AC3E}">
        <p14:creationId xmlns:p14="http://schemas.microsoft.com/office/powerpoint/2010/main" val="15109824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2D526-7D08-7731-CDF9-7BF530AF47A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85C16D4-CC68-9A17-3553-521911EC4265}"/>
              </a:ext>
            </a:extLst>
          </p:cNvPr>
          <p:cNvSpPr txBox="1"/>
          <p:nvPr/>
        </p:nvSpPr>
        <p:spPr>
          <a:xfrm>
            <a:off x="468917" y="9948"/>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 PRACTICAL APPLICATION</a:t>
            </a:r>
          </a:p>
        </p:txBody>
      </p:sp>
      <p:sp>
        <p:nvSpPr>
          <p:cNvPr id="3" name="Content Placeholder 2">
            <a:extLst>
              <a:ext uri="{FF2B5EF4-FFF2-40B4-BE49-F238E27FC236}">
                <a16:creationId xmlns:a16="http://schemas.microsoft.com/office/drawing/2014/main" id="{CC12B7DA-392F-CE1F-0E81-0FD477F10FEB}"/>
              </a:ext>
            </a:extLst>
          </p:cNvPr>
          <p:cNvSpPr txBox="1">
            <a:spLocks/>
          </p:cNvSpPr>
          <p:nvPr/>
        </p:nvSpPr>
        <p:spPr>
          <a:xfrm>
            <a:off x="5120639" y="715552"/>
            <a:ext cx="6472019" cy="5730240"/>
          </a:xfrm>
          <a:prstGeom prst="rect">
            <a:avLst/>
          </a:prstGeom>
        </p:spPr>
        <p:txBody>
          <a:bodyPr vert="horz" lIns="91440" tIns="45720" rIns="91440" bIns="45720" rtlCol="0">
            <a:normAutofit fontScale="85000"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Recommendation:</a:t>
            </a:r>
            <a:br>
              <a:rPr lang="en-US" sz="2800" dirty="0"/>
            </a:br>
            <a:r>
              <a:rPr lang="en-US" sz="2400" dirty="0"/>
              <a:t>Leverage longitudinal descriptive data to refine statewide leadership development policies and funding.</a:t>
            </a:r>
          </a:p>
          <a:p>
            <a:pPr marL="0" lvl="0" indent="0">
              <a:buNone/>
              <a:defRPr/>
            </a:pPr>
            <a:endParaRPr lang="en-US" sz="1000" dirty="0"/>
          </a:p>
          <a:p>
            <a:r>
              <a:rPr lang="en-US" sz="2800" b="1" dirty="0"/>
              <a:t>Why :</a:t>
            </a:r>
          </a:p>
          <a:p>
            <a:pPr lvl="1" defTabSz="914400" eaLnBrk="0" fontAlgn="base" hangingPunct="0">
              <a:spcBef>
                <a:spcPct val="0"/>
              </a:spcBef>
              <a:spcAft>
                <a:spcPct val="0"/>
              </a:spcAft>
            </a:pPr>
            <a:r>
              <a:rPr lang="en-US" altLang="en-US" sz="2400" dirty="0">
                <a:solidFill>
                  <a:schemeClr val="tx1"/>
                </a:solidFill>
                <a:latin typeface="+mj-lt"/>
              </a:rPr>
              <a:t>This census-level dataset provides one of the clearest pictures of principal retention patterns in Maryland; updated data can monitor real time data to allow for instant adjustments in recruitment</a:t>
            </a:r>
          </a:p>
          <a:p>
            <a:pPr lvl="1" defTabSz="914400" eaLnBrk="0" fontAlgn="base" hangingPunct="0">
              <a:spcBef>
                <a:spcPct val="0"/>
              </a:spcBef>
              <a:spcAft>
                <a:spcPct val="0"/>
              </a:spcAft>
            </a:pPr>
            <a:r>
              <a:rPr lang="en-US" altLang="en-US" sz="2400" dirty="0">
                <a:solidFill>
                  <a:schemeClr val="tx1"/>
                </a:solidFill>
                <a:latin typeface="+mj-lt"/>
              </a:rPr>
              <a:t>Variability across cohorts suggests structural factors that can be addressed statewide.</a:t>
            </a:r>
          </a:p>
          <a:p>
            <a:pPr marL="290512" lvl="1" indent="0">
              <a:buNone/>
            </a:pPr>
            <a:endParaRPr lang="en-US" sz="1000" dirty="0"/>
          </a:p>
          <a:p>
            <a:r>
              <a:rPr lang="en-US" sz="2800" b="1" dirty="0"/>
              <a:t>Practical Application:</a:t>
            </a:r>
            <a:endParaRPr lang="en-US" sz="2800" dirty="0"/>
          </a:p>
          <a:p>
            <a:pPr lvl="1" defTabSz="914400" eaLnBrk="0" fontAlgn="base" hangingPunct="0">
              <a:spcBef>
                <a:spcPct val="0"/>
              </a:spcBef>
              <a:spcAft>
                <a:spcPct val="0"/>
              </a:spcAft>
            </a:pPr>
            <a:r>
              <a:rPr lang="en-US" altLang="en-US" sz="2400" dirty="0">
                <a:solidFill>
                  <a:schemeClr val="tx1"/>
                </a:solidFill>
                <a:latin typeface="+mj-lt"/>
              </a:rPr>
              <a:t>Continue and expand state investment in MDPPA-like models grounded in community-of-practice theory to reach more principals</a:t>
            </a:r>
          </a:p>
          <a:p>
            <a:pPr lvl="1" defTabSz="914400" eaLnBrk="0" fontAlgn="base" hangingPunct="0">
              <a:spcBef>
                <a:spcPct val="0"/>
              </a:spcBef>
              <a:spcAft>
                <a:spcPct val="0"/>
              </a:spcAft>
            </a:pPr>
            <a:r>
              <a:rPr lang="en-US" altLang="en-US" sz="2400" dirty="0">
                <a:solidFill>
                  <a:schemeClr val="tx1"/>
                </a:solidFill>
                <a:latin typeface="+mj-lt"/>
              </a:rPr>
              <a:t>Require districts to report principal tenure and churn annually; analyze at the state level to track trends.</a:t>
            </a:r>
          </a:p>
          <a:p>
            <a:pPr lvl="1" defTabSz="914400" eaLnBrk="0" fontAlgn="base" hangingPunct="0">
              <a:spcBef>
                <a:spcPct val="0"/>
              </a:spcBef>
              <a:spcAft>
                <a:spcPct val="0"/>
              </a:spcAft>
            </a:pPr>
            <a:r>
              <a:rPr lang="en-US" altLang="en-US" sz="2400" dirty="0">
                <a:solidFill>
                  <a:schemeClr val="tx1"/>
                </a:solidFill>
                <a:latin typeface="+mj-lt"/>
              </a:rPr>
              <a:t>Use retention data to target additional supports to regions or LEA size groups with weaker trends </a:t>
            </a:r>
          </a:p>
          <a:p>
            <a:pPr marL="685800" lvl="1" indent="-342900" defTabSz="914400" eaLnBrk="0" fontAlgn="base" hangingPunct="0">
              <a:spcBef>
                <a:spcPct val="0"/>
              </a:spcBef>
              <a:spcAft>
                <a:spcPct val="0"/>
              </a:spcAft>
            </a:pPr>
            <a:endParaRPr lang="en-US" altLang="en-US" sz="2200" dirty="0">
              <a:solidFill>
                <a:schemeClr val="tx1"/>
              </a:solidFill>
              <a:latin typeface="+mj-lt"/>
            </a:endParaRPr>
          </a:p>
          <a:p>
            <a:pPr lvl="1"/>
            <a:endParaRPr lang="en-US" sz="2400" dirty="0"/>
          </a:p>
        </p:txBody>
      </p:sp>
      <p:sp>
        <p:nvSpPr>
          <p:cNvPr id="7" name="Text Placeholder 6">
            <a:extLst>
              <a:ext uri="{FF2B5EF4-FFF2-40B4-BE49-F238E27FC236}">
                <a16:creationId xmlns:a16="http://schemas.microsoft.com/office/drawing/2014/main" id="{291FDED0-C28D-1CB9-B6D0-B716BC37AD31}"/>
              </a:ext>
            </a:extLst>
          </p:cNvPr>
          <p:cNvSpPr>
            <a:spLocks noGrp="1"/>
          </p:cNvSpPr>
          <p:nvPr>
            <p:ph type="body" sz="quarter" idx="10"/>
          </p:nvPr>
        </p:nvSpPr>
        <p:spPr>
          <a:xfrm>
            <a:off x="299803" y="1818640"/>
            <a:ext cx="4527030" cy="1672877"/>
          </a:xfrm>
        </p:spPr>
        <p:txBody>
          <a:bodyPr/>
          <a:lstStyle/>
          <a:p>
            <a:pPr algn="ctr"/>
            <a:r>
              <a:rPr lang="en-US" sz="3600" dirty="0">
                <a:solidFill>
                  <a:schemeClr val="accent1"/>
                </a:solidFill>
              </a:rPr>
              <a:t>Use Descriptive Retention Trends to Inform State Policy</a:t>
            </a:r>
          </a:p>
          <a:p>
            <a:pPr algn="ctr"/>
            <a:endParaRPr lang="en-US" dirty="0"/>
          </a:p>
        </p:txBody>
      </p:sp>
    </p:spTree>
    <p:extLst>
      <p:ext uri="{BB962C8B-B14F-4D97-AF65-F5344CB8AC3E}">
        <p14:creationId xmlns:p14="http://schemas.microsoft.com/office/powerpoint/2010/main" val="26130250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F4019-73D0-F1E6-D62A-305A6CBB375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E0F5CF0-C5C1-C563-4BD0-775E0256BCB1}"/>
              </a:ext>
            </a:extLst>
          </p:cNvPr>
          <p:cNvSpPr txBox="1"/>
          <p:nvPr/>
        </p:nvSpPr>
        <p:spPr>
          <a:xfrm>
            <a:off x="448597" y="9948"/>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 PRACTICAL APPLICATION</a:t>
            </a:r>
          </a:p>
        </p:txBody>
      </p:sp>
      <p:sp>
        <p:nvSpPr>
          <p:cNvPr id="3" name="Content Placeholder 2">
            <a:extLst>
              <a:ext uri="{FF2B5EF4-FFF2-40B4-BE49-F238E27FC236}">
                <a16:creationId xmlns:a16="http://schemas.microsoft.com/office/drawing/2014/main" id="{B4315092-5BFC-D0B7-3B60-9A4A6B371B1D}"/>
              </a:ext>
            </a:extLst>
          </p:cNvPr>
          <p:cNvSpPr txBox="1">
            <a:spLocks/>
          </p:cNvSpPr>
          <p:nvPr/>
        </p:nvSpPr>
        <p:spPr>
          <a:xfrm>
            <a:off x="5323839" y="690880"/>
            <a:ext cx="6664961" cy="5953760"/>
          </a:xfrm>
          <a:prstGeom prst="rect">
            <a:avLst/>
          </a:prstGeom>
        </p:spPr>
        <p:txBody>
          <a:bodyPr vert="horz" lIns="91440" tIns="45720" rIns="91440" bIns="45720" rtlCol="0">
            <a:normAutofit fontScale="92500"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Recommendation:</a:t>
            </a:r>
            <a:br>
              <a:rPr lang="en-US" sz="2800" dirty="0"/>
            </a:br>
            <a:r>
              <a:rPr lang="en-US" sz="2400" dirty="0"/>
              <a:t>Maryland should build a modern data system that can support deeper longitudinal analyses of principal stability and effectiveness.</a:t>
            </a:r>
          </a:p>
          <a:p>
            <a:pPr marL="0" lvl="0" indent="0">
              <a:buNone/>
              <a:defRPr/>
            </a:pPr>
            <a:endParaRPr lang="en-US" sz="1000" dirty="0"/>
          </a:p>
          <a:p>
            <a:r>
              <a:rPr lang="en-US" sz="2800" b="1" dirty="0"/>
              <a:t>Why :</a:t>
            </a:r>
          </a:p>
          <a:p>
            <a:pPr lvl="1" defTabSz="914400" eaLnBrk="0" fontAlgn="base" hangingPunct="0">
              <a:spcBef>
                <a:spcPct val="0"/>
              </a:spcBef>
              <a:spcAft>
                <a:spcPct val="0"/>
              </a:spcAft>
            </a:pPr>
            <a:r>
              <a:rPr lang="en-US" altLang="en-US" sz="2000" dirty="0">
                <a:solidFill>
                  <a:schemeClr val="tx1"/>
                </a:solidFill>
                <a:latin typeface="+mj-lt"/>
              </a:rPr>
              <a:t>Archival staffing files offered descriptive clarity but were limited (e.g., no demographic variables, single annual snapshot).</a:t>
            </a:r>
          </a:p>
          <a:p>
            <a:pPr lvl="1" defTabSz="914400" eaLnBrk="0" fontAlgn="base" hangingPunct="0">
              <a:spcBef>
                <a:spcPct val="0"/>
              </a:spcBef>
              <a:spcAft>
                <a:spcPct val="0"/>
              </a:spcAft>
            </a:pPr>
            <a:r>
              <a:rPr lang="en-US" altLang="en-US" sz="2000" dirty="0">
                <a:solidFill>
                  <a:schemeClr val="tx1"/>
                </a:solidFill>
                <a:latin typeface="+mj-lt"/>
              </a:rPr>
              <a:t>Richer datasets are needed to examine relationships between development, role transitions, and retention.</a:t>
            </a:r>
          </a:p>
          <a:p>
            <a:pPr marL="290512" lvl="1" indent="0">
              <a:buNone/>
            </a:pPr>
            <a:endParaRPr lang="en-US" sz="1000" dirty="0"/>
          </a:p>
          <a:p>
            <a:r>
              <a:rPr lang="en-US" sz="2800" b="1" dirty="0"/>
              <a:t>Practical Application:</a:t>
            </a:r>
            <a:endParaRPr lang="en-US" sz="2800" dirty="0"/>
          </a:p>
          <a:p>
            <a:pPr lvl="1" defTabSz="914400" eaLnBrk="0" fontAlgn="base" hangingPunct="0">
              <a:spcBef>
                <a:spcPct val="0"/>
              </a:spcBef>
              <a:spcAft>
                <a:spcPct val="0"/>
              </a:spcAft>
            </a:pPr>
            <a:r>
              <a:rPr lang="en-US" altLang="en-US" sz="2000" dirty="0">
                <a:solidFill>
                  <a:schemeClr val="tx1"/>
                </a:solidFill>
                <a:latin typeface="+mj-lt"/>
              </a:rPr>
              <a:t>Link staffing, licensure, professional development participation, and school performance data.</a:t>
            </a:r>
          </a:p>
          <a:p>
            <a:pPr lvl="1" defTabSz="914400" eaLnBrk="0" fontAlgn="base" hangingPunct="0">
              <a:spcBef>
                <a:spcPct val="0"/>
              </a:spcBef>
              <a:spcAft>
                <a:spcPct val="0"/>
              </a:spcAft>
            </a:pPr>
            <a:r>
              <a:rPr lang="en-US" altLang="en-US" sz="2000" dirty="0">
                <a:solidFill>
                  <a:schemeClr val="tx1"/>
                </a:solidFill>
                <a:latin typeface="+mj-lt"/>
              </a:rPr>
              <a:t>Support future studies examining the intersection of leadership development and principal </a:t>
            </a:r>
            <a:r>
              <a:rPr lang="en-US" altLang="en-US" sz="2000" b="1" i="1" dirty="0">
                <a:solidFill>
                  <a:schemeClr val="tx1"/>
                </a:solidFill>
                <a:latin typeface="+mj-lt"/>
              </a:rPr>
              <a:t>effectiveness</a:t>
            </a:r>
            <a:r>
              <a:rPr lang="en-US" altLang="en-US" sz="2000" dirty="0">
                <a:solidFill>
                  <a:schemeClr val="tx1"/>
                </a:solidFill>
                <a:latin typeface="+mj-lt"/>
              </a:rPr>
              <a:t> — as this is the most important factor to student/school success.</a:t>
            </a:r>
          </a:p>
          <a:p>
            <a:pPr lvl="1" defTabSz="914400" eaLnBrk="0" fontAlgn="base" hangingPunct="0">
              <a:spcBef>
                <a:spcPct val="0"/>
              </a:spcBef>
              <a:spcAft>
                <a:spcPct val="0"/>
              </a:spcAft>
            </a:pPr>
            <a:r>
              <a:rPr lang="en-US" altLang="en-US" sz="2000" dirty="0">
                <a:solidFill>
                  <a:schemeClr val="tx1"/>
                </a:solidFill>
                <a:latin typeface="+mj-lt"/>
              </a:rPr>
              <a:t>Use refined metrics to guide continuous improvement of principal preparation and support programs</a:t>
            </a:r>
          </a:p>
          <a:p>
            <a:pPr marL="685800" lvl="1" indent="-342900" defTabSz="914400" eaLnBrk="0" fontAlgn="base" hangingPunct="0">
              <a:spcBef>
                <a:spcPct val="0"/>
              </a:spcBef>
              <a:spcAft>
                <a:spcPct val="0"/>
              </a:spcAft>
            </a:pPr>
            <a:endParaRPr lang="en-US" altLang="en-US" sz="2200" dirty="0">
              <a:solidFill>
                <a:schemeClr val="tx1"/>
              </a:solidFill>
              <a:latin typeface="+mj-lt"/>
            </a:endParaRPr>
          </a:p>
          <a:p>
            <a:pPr lvl="1"/>
            <a:endParaRPr lang="en-US" sz="2400" dirty="0"/>
          </a:p>
        </p:txBody>
      </p:sp>
      <p:sp>
        <p:nvSpPr>
          <p:cNvPr id="6" name="Text Placeholder 5">
            <a:extLst>
              <a:ext uri="{FF2B5EF4-FFF2-40B4-BE49-F238E27FC236}">
                <a16:creationId xmlns:a16="http://schemas.microsoft.com/office/drawing/2014/main" id="{1DF3E612-9FA8-A1A3-D7CB-7DD5090DE5F7}"/>
              </a:ext>
            </a:extLst>
          </p:cNvPr>
          <p:cNvSpPr>
            <a:spLocks noGrp="1"/>
          </p:cNvSpPr>
          <p:nvPr>
            <p:ph type="body" sz="quarter" idx="10"/>
          </p:nvPr>
        </p:nvSpPr>
        <p:spPr>
          <a:xfrm>
            <a:off x="106762" y="1542711"/>
            <a:ext cx="4709077" cy="607686"/>
          </a:xfrm>
        </p:spPr>
        <p:txBody>
          <a:bodyPr/>
          <a:lstStyle/>
          <a:p>
            <a:pPr algn="ctr"/>
            <a:r>
              <a:rPr lang="en-US" sz="3600" dirty="0">
                <a:solidFill>
                  <a:schemeClr val="accent1"/>
                </a:solidFill>
              </a:rPr>
              <a:t>Expand Research &amp; Data Infrastructure for Principal Retention</a:t>
            </a:r>
          </a:p>
          <a:p>
            <a:pPr algn="ctr"/>
            <a:endParaRPr lang="en-US" dirty="0"/>
          </a:p>
        </p:txBody>
      </p:sp>
    </p:spTree>
    <p:extLst>
      <p:ext uri="{BB962C8B-B14F-4D97-AF65-F5344CB8AC3E}">
        <p14:creationId xmlns:p14="http://schemas.microsoft.com/office/powerpoint/2010/main" val="20848630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5D3B74-DE8F-4853-BC96-499608C35916}"/>
              </a:ext>
            </a:extLst>
          </p:cNvPr>
          <p:cNvSpPr txBox="1"/>
          <p:nvPr/>
        </p:nvSpPr>
        <p:spPr>
          <a:xfrm>
            <a:off x="191310" y="157865"/>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(FUTURE RESEARCH)</a:t>
            </a:r>
          </a:p>
        </p:txBody>
      </p:sp>
      <p:sp>
        <p:nvSpPr>
          <p:cNvPr id="3" name="Content Placeholder 2">
            <a:extLst>
              <a:ext uri="{FF2B5EF4-FFF2-40B4-BE49-F238E27FC236}">
                <a16:creationId xmlns:a16="http://schemas.microsoft.com/office/drawing/2014/main" id="{7BC8364D-E71F-4E83-AF9E-ABAE4DD56FB4}"/>
              </a:ext>
            </a:extLst>
          </p:cNvPr>
          <p:cNvSpPr txBox="1">
            <a:spLocks/>
          </p:cNvSpPr>
          <p:nvPr/>
        </p:nvSpPr>
        <p:spPr>
          <a:xfrm>
            <a:off x="621614" y="1404685"/>
            <a:ext cx="10661573" cy="46096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buFont typeface="Wingdings" panose="05000000000000000000" pitchFamily="2" charset="2"/>
              <a:buChar char="§"/>
              <a:defRPr/>
            </a:pPr>
            <a:endParaRPr kumimoji="0" lang="en-US" sz="240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
        <p:nvSpPr>
          <p:cNvPr id="4" name="TextBox 3">
            <a:extLst>
              <a:ext uri="{FF2B5EF4-FFF2-40B4-BE49-F238E27FC236}">
                <a16:creationId xmlns:a16="http://schemas.microsoft.com/office/drawing/2014/main" id="{8CE8E6B7-CBC9-4399-0699-D72B507C3CE5}"/>
              </a:ext>
            </a:extLst>
          </p:cNvPr>
          <p:cNvSpPr txBox="1"/>
          <p:nvPr/>
        </p:nvSpPr>
        <p:spPr>
          <a:xfrm>
            <a:off x="354596" y="1066800"/>
            <a:ext cx="5371290" cy="4801314"/>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00A3AF"/>
                </a:solidFill>
              </a:rPr>
              <a:t>Compare MDPPA participants to a matched non-participant group </a:t>
            </a:r>
            <a:r>
              <a:rPr lang="en-US" dirty="0"/>
              <a:t>to explore differences in long-term administrative-role continuity.</a:t>
            </a:r>
          </a:p>
          <a:p>
            <a:pPr marL="285750" indent="-285750">
              <a:buFont typeface="Arial" panose="020B0604020202020204" pitchFamily="34" charset="0"/>
              <a:buChar char="•"/>
            </a:pPr>
            <a:r>
              <a:rPr lang="en-US" b="1" dirty="0">
                <a:solidFill>
                  <a:srgbClr val="00A3AF"/>
                </a:solidFill>
              </a:rPr>
              <a:t>Study the experiences of principals in high-need settings </a:t>
            </a:r>
            <a:r>
              <a:rPr lang="en-US" dirty="0"/>
              <a:t>(Title I, high-poverty, high-turnover schools, rural settings) to examine equity implications in leadership retention.</a:t>
            </a:r>
          </a:p>
          <a:p>
            <a:pPr marL="285750" indent="-285750">
              <a:buFont typeface="Arial" panose="020B0604020202020204" pitchFamily="34" charset="0"/>
              <a:buChar char="•"/>
            </a:pPr>
            <a:r>
              <a:rPr lang="en-US" b="1" dirty="0">
                <a:highlight>
                  <a:srgbClr val="FFFF00"/>
                </a:highlight>
              </a:rPr>
              <a:t>Follow later MDPPA cohorts longitudinally</a:t>
            </a:r>
            <a:br>
              <a:rPr lang="en-US" dirty="0"/>
            </a:br>
            <a:r>
              <a:rPr lang="en-US" dirty="0"/>
              <a:t>for additional quantitative studies as more years of data become available to test whether long-term patterns mirror Cohort 1.</a:t>
            </a:r>
          </a:p>
          <a:p>
            <a:pPr marL="285750" indent="-285750">
              <a:buFont typeface="Arial" panose="020B0604020202020204" pitchFamily="34" charset="0"/>
              <a:buChar char="•"/>
            </a:pPr>
            <a:r>
              <a:rPr lang="en-US" b="1" dirty="0">
                <a:highlight>
                  <a:srgbClr val="FFFF00"/>
                </a:highlight>
              </a:rPr>
              <a:t>Examine principal effectiveness indicators</a:t>
            </a:r>
            <a:r>
              <a:rPr lang="en-US" dirty="0"/>
              <a:t>, not just retention (student achievement trajectories, teacher retention, climate trends, absenteeism patterns) using quantitative, qualitative and/or mixed methods studies.</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9C409602-61B8-1C8C-D082-36E92A34AED1}"/>
              </a:ext>
            </a:extLst>
          </p:cNvPr>
          <p:cNvSpPr txBox="1"/>
          <p:nvPr/>
        </p:nvSpPr>
        <p:spPr>
          <a:xfrm>
            <a:off x="6096000" y="979714"/>
            <a:ext cx="5546824" cy="5078313"/>
          </a:xfrm>
          <a:prstGeom prst="rect">
            <a:avLst/>
          </a:prstGeom>
          <a:noFill/>
        </p:spPr>
        <p:txBody>
          <a:bodyPr wrap="square" rtlCol="0">
            <a:spAutoFit/>
          </a:bodyPr>
          <a:lstStyle/>
          <a:p>
            <a:pPr marL="285750" indent="-285750">
              <a:buFont typeface="Arial" panose="020B0604020202020204" pitchFamily="34" charset="0"/>
              <a:buChar char="•"/>
            </a:pPr>
            <a:r>
              <a:rPr lang="en-US" b="1" dirty="0">
                <a:highlight>
                  <a:srgbClr val="FFFF00"/>
                </a:highlight>
              </a:rPr>
              <a:t>Investigate the role of job-embedded supports</a:t>
            </a:r>
            <a:br>
              <a:rPr lang="en-US" dirty="0"/>
            </a:br>
            <a:r>
              <a:rPr lang="en-US" dirty="0"/>
              <a:t>(coaching, mentoring, networks, professional learning communities) in shaping administrative career longevity using quantitative and qualitative or mixed methods studies.</a:t>
            </a:r>
          </a:p>
          <a:p>
            <a:pPr marL="285750" indent="-285750">
              <a:buFont typeface="Arial" panose="020B0604020202020204" pitchFamily="34" charset="0"/>
              <a:buChar char="•"/>
            </a:pPr>
            <a:r>
              <a:rPr lang="en-US" b="1" dirty="0">
                <a:solidFill>
                  <a:schemeClr val="accent1"/>
                </a:solidFill>
              </a:rPr>
              <a:t>Conduct survival or hazard modeling</a:t>
            </a:r>
            <a:br>
              <a:rPr lang="en-US" dirty="0">
                <a:solidFill>
                  <a:schemeClr val="accent1"/>
                </a:solidFill>
              </a:rPr>
            </a:br>
            <a:r>
              <a:rPr lang="en-US" dirty="0"/>
              <a:t>to better understand </a:t>
            </a:r>
            <a:r>
              <a:rPr lang="en-US" i="1" dirty="0"/>
              <a:t>when</a:t>
            </a:r>
            <a:r>
              <a:rPr lang="en-US" dirty="0"/>
              <a:t> exits from administrative roles occur and what factors predict role persistence.</a:t>
            </a:r>
          </a:p>
          <a:p>
            <a:pPr marL="285750" indent="-285750">
              <a:buFont typeface="Arial" panose="020B0604020202020204" pitchFamily="34" charset="0"/>
              <a:buChar char="•"/>
            </a:pPr>
            <a:r>
              <a:rPr lang="en-US" b="1" dirty="0">
                <a:solidFill>
                  <a:schemeClr val="accent1"/>
                </a:solidFill>
              </a:rPr>
              <a:t>Explore administrator mobility patterns</a:t>
            </a:r>
            <a:br>
              <a:rPr lang="en-US" dirty="0">
                <a:solidFill>
                  <a:schemeClr val="accent1"/>
                </a:solidFill>
              </a:rPr>
            </a:br>
            <a:r>
              <a:rPr lang="en-US" dirty="0"/>
              <a:t>(movement between schools or into central office roles) to distinguish role change from exit.</a:t>
            </a:r>
          </a:p>
          <a:p>
            <a:pPr marL="285750" indent="-285750">
              <a:buFont typeface="Arial" panose="020B0604020202020204" pitchFamily="34" charset="0"/>
              <a:buChar char="•"/>
            </a:pPr>
            <a:r>
              <a:rPr lang="en-US" b="1" dirty="0">
                <a:solidFill>
                  <a:schemeClr val="accent1"/>
                </a:solidFill>
              </a:rPr>
              <a:t>Study regional and LEA-contextual variables</a:t>
            </a:r>
            <a:br>
              <a:rPr lang="en-US" dirty="0"/>
            </a:br>
            <a:r>
              <a:rPr lang="en-US" dirty="0"/>
              <a:t>such as role availability, pipeline depth, salary competitiveness, or leadership pathways.</a:t>
            </a:r>
            <a:endParaRPr lang="en-US" b="1" dirty="0">
              <a:solidFill>
                <a:schemeClr val="accent1"/>
              </a:solidFill>
            </a:endParaRPr>
          </a:p>
          <a:p>
            <a:pPr marL="285750" indent="-285750">
              <a:buFont typeface="Arial" panose="020B0604020202020204" pitchFamily="34" charset="0"/>
              <a:buChar char="•"/>
            </a:pPr>
            <a:r>
              <a:rPr lang="en-US" b="1" dirty="0">
                <a:solidFill>
                  <a:schemeClr val="accent1"/>
                </a:solidFill>
              </a:rPr>
              <a:t>Use mixed methods</a:t>
            </a:r>
            <a:br>
              <a:rPr lang="en-US" dirty="0"/>
            </a:br>
            <a:r>
              <a:rPr lang="en-US" dirty="0"/>
              <a:t>by pairing quantitative retention data with interviews or qualitative inquiry into why principals stay or leave.</a:t>
            </a:r>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604F64BC-5A0A-157A-B408-D37C3D551539}"/>
              </a:ext>
            </a:extLst>
          </p:cNvPr>
          <p:cNvSpPr txBox="1"/>
          <p:nvPr/>
        </p:nvSpPr>
        <p:spPr>
          <a:xfrm>
            <a:off x="1032387" y="6014338"/>
            <a:ext cx="3352800" cy="307777"/>
          </a:xfrm>
          <a:prstGeom prst="rect">
            <a:avLst/>
          </a:prstGeom>
          <a:noFill/>
        </p:spPr>
        <p:txBody>
          <a:bodyPr wrap="square" rtlCol="0">
            <a:spAutoFit/>
          </a:bodyPr>
          <a:lstStyle/>
          <a:p>
            <a:r>
              <a:rPr lang="en-US" sz="1400" dirty="0">
                <a:highlight>
                  <a:srgbClr val="FFFF00"/>
                </a:highlight>
              </a:rPr>
              <a:t>Indicates I aim to do this research!</a:t>
            </a:r>
          </a:p>
        </p:txBody>
      </p:sp>
    </p:spTree>
    <p:extLst>
      <p:ext uri="{BB962C8B-B14F-4D97-AF65-F5344CB8AC3E}">
        <p14:creationId xmlns:p14="http://schemas.microsoft.com/office/powerpoint/2010/main" val="2368830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81C35-124F-7012-7E3C-0052E7231CB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58DEFAA-4251-82D6-BBE1-13B042977462}"/>
              </a:ext>
            </a:extLst>
          </p:cNvPr>
          <p:cNvSpPr txBox="1"/>
          <p:nvPr/>
        </p:nvSpPr>
        <p:spPr>
          <a:xfrm>
            <a:off x="191310" y="157865"/>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RECOMMENDATIONS for FUTURE RESEARCH </a:t>
            </a:r>
            <a:r>
              <a:rPr lang="en-US" sz="3200" b="1" dirty="0">
                <a:solidFill>
                  <a:srgbClr val="0B253F"/>
                </a:solidFill>
                <a:latin typeface="+mj-lt"/>
                <a:ea typeface="Charter Roman" charset="0"/>
                <a:cs typeface="Charter Roman" charset="0"/>
              </a:rPr>
              <a:t>cont</a:t>
            </a:r>
            <a:r>
              <a:rPr lang="en-US" sz="3500" b="1" dirty="0">
                <a:solidFill>
                  <a:srgbClr val="0B253F"/>
                </a:solidFill>
                <a:latin typeface="+mj-lt"/>
                <a:ea typeface="Charter Roman" charset="0"/>
                <a:cs typeface="Charter Roman" charset="0"/>
              </a:rPr>
              <a:t>.</a:t>
            </a:r>
          </a:p>
        </p:txBody>
      </p:sp>
      <p:sp>
        <p:nvSpPr>
          <p:cNvPr id="3" name="Content Placeholder 2">
            <a:extLst>
              <a:ext uri="{FF2B5EF4-FFF2-40B4-BE49-F238E27FC236}">
                <a16:creationId xmlns:a16="http://schemas.microsoft.com/office/drawing/2014/main" id="{0B92754E-78A9-3797-3DE6-3B2EA2E87A52}"/>
              </a:ext>
            </a:extLst>
          </p:cNvPr>
          <p:cNvSpPr txBox="1">
            <a:spLocks/>
          </p:cNvSpPr>
          <p:nvPr/>
        </p:nvSpPr>
        <p:spPr>
          <a:xfrm>
            <a:off x="621614" y="1404685"/>
            <a:ext cx="10661573" cy="46096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buFont typeface="Wingdings" panose="05000000000000000000" pitchFamily="2" charset="2"/>
              <a:buChar char="§"/>
              <a:defRPr/>
            </a:pPr>
            <a:endParaRPr kumimoji="0" lang="en-US" sz="240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
        <p:nvSpPr>
          <p:cNvPr id="4" name="TextBox 3">
            <a:extLst>
              <a:ext uri="{FF2B5EF4-FFF2-40B4-BE49-F238E27FC236}">
                <a16:creationId xmlns:a16="http://schemas.microsoft.com/office/drawing/2014/main" id="{65B5884B-5F9C-295F-6694-E1102C759C9F}"/>
              </a:ext>
            </a:extLst>
          </p:cNvPr>
          <p:cNvSpPr txBox="1"/>
          <p:nvPr/>
        </p:nvSpPr>
        <p:spPr>
          <a:xfrm>
            <a:off x="354596" y="1066800"/>
            <a:ext cx="11451514" cy="4154984"/>
          </a:xfrm>
          <a:prstGeom prst="rect">
            <a:avLst/>
          </a:prstGeom>
          <a:noFill/>
        </p:spPr>
        <p:txBody>
          <a:bodyPr wrap="square" rtlCol="0">
            <a:spAutoFit/>
          </a:bodyPr>
          <a:lstStyle/>
          <a:p>
            <a:r>
              <a:rPr lang="en-US" sz="2400" b="1" dirty="0"/>
              <a:t>For a complete picture, future research could also:</a:t>
            </a:r>
            <a:endParaRPr lang="en-US" sz="2400" dirty="0"/>
          </a:p>
          <a:p>
            <a:pPr marL="342900" indent="-342900">
              <a:buFont typeface="Arial" panose="020B0604020202020204" pitchFamily="34" charset="0"/>
              <a:buChar char="•"/>
            </a:pPr>
            <a:r>
              <a:rPr lang="en-US" sz="2400" dirty="0"/>
              <a:t>Investigate the </a:t>
            </a:r>
            <a:r>
              <a:rPr lang="en-US" sz="2400" i="1" dirty="0"/>
              <a:t>interplay of preparation, support, and context</a:t>
            </a:r>
            <a:r>
              <a:rPr lang="en-US" sz="2400" dirty="0"/>
              <a:t> in principal career trajectories in qualitative approaches</a:t>
            </a:r>
          </a:p>
          <a:p>
            <a:pPr marL="342900" indent="-342900">
              <a:buFont typeface="Arial" panose="020B0604020202020204" pitchFamily="34" charset="0"/>
              <a:buChar char="•"/>
            </a:pPr>
            <a:r>
              <a:rPr lang="en-US" sz="2400" dirty="0"/>
              <a:t>Examine the </a:t>
            </a:r>
            <a:r>
              <a:rPr lang="en-US" sz="2400" i="1" dirty="0"/>
              <a:t>impact of statewide policies</a:t>
            </a:r>
            <a:r>
              <a:rPr lang="en-US" sz="2400" dirty="0"/>
              <a:t> (e.g., National Board incentives, career ladders) on principal stability using quantitative and qualitative approaches.</a:t>
            </a:r>
          </a:p>
          <a:p>
            <a:pPr marL="342900" indent="-342900">
              <a:buFont typeface="Arial" panose="020B0604020202020204" pitchFamily="34" charset="0"/>
              <a:buChar char="•"/>
            </a:pPr>
            <a:r>
              <a:rPr lang="en-US" sz="2400" dirty="0"/>
              <a:t>Analyze </a:t>
            </a:r>
            <a:r>
              <a:rPr lang="en-US" sz="2400" i="1" dirty="0"/>
              <a:t>leadership development program components</a:t>
            </a:r>
            <a:r>
              <a:rPr lang="en-US" sz="2400" dirty="0"/>
              <a:t> that correlate with longer-term administrative persistence using quantitative and qualitative approaches.</a:t>
            </a:r>
          </a:p>
          <a:p>
            <a:pPr marL="342900" indent="-342900">
              <a:buFont typeface="Arial" panose="020B0604020202020204" pitchFamily="34" charset="0"/>
              <a:buChar char="•"/>
            </a:pPr>
            <a:r>
              <a:rPr lang="en-US" sz="2400" dirty="0"/>
              <a:t>Explore how </a:t>
            </a:r>
            <a:r>
              <a:rPr lang="en-US" sz="2400" i="1" dirty="0"/>
              <a:t>health, burnout, and work conditions</a:t>
            </a:r>
            <a:r>
              <a:rPr lang="en-US" sz="2400" dirty="0"/>
              <a:t> influence principal retention in Maryland using qualitative approaches using mixed methods approaches.</a:t>
            </a:r>
          </a:p>
          <a:p>
            <a:pPr marL="342900" indent="-342900">
              <a:buFont typeface="Arial" panose="020B0604020202020204" pitchFamily="34" charset="0"/>
              <a:buChar char="•"/>
            </a:pPr>
            <a:r>
              <a:rPr lang="en-US" sz="2400" dirty="0"/>
              <a:t>Study pipeline trends statewide to understand </a:t>
            </a:r>
            <a:r>
              <a:rPr lang="en-US" sz="2400" i="1" dirty="0"/>
              <a:t>who becomes a principal, when, and under what conditions using mixed method approaches</a:t>
            </a:r>
            <a:r>
              <a:rPr lang="en-US" sz="2400" dirty="0"/>
              <a:t>.</a:t>
            </a:r>
          </a:p>
        </p:txBody>
      </p:sp>
    </p:spTree>
    <p:extLst>
      <p:ext uri="{BB962C8B-B14F-4D97-AF65-F5344CB8AC3E}">
        <p14:creationId xmlns:p14="http://schemas.microsoft.com/office/powerpoint/2010/main" val="627811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19D795-71A9-43C9-A595-25C87D53BE35}"/>
              </a:ext>
            </a:extLst>
          </p:cNvPr>
          <p:cNvSpPr txBox="1"/>
          <p:nvPr/>
        </p:nvSpPr>
        <p:spPr>
          <a:xfrm>
            <a:off x="137522" y="79385"/>
            <a:ext cx="11451514" cy="646331"/>
          </a:xfrm>
          <a:prstGeom prst="rect">
            <a:avLst/>
          </a:prstGeom>
          <a:noFill/>
        </p:spPr>
        <p:txBody>
          <a:bodyPr wrap="square" rtlCol="0">
            <a:spAutoFit/>
          </a:bodyPr>
          <a:lstStyle/>
          <a:p>
            <a:r>
              <a:rPr lang="en-US" sz="3500" b="1" dirty="0">
                <a:solidFill>
                  <a:srgbClr val="0B253F"/>
                </a:solidFill>
                <a:latin typeface="+mj-lt"/>
                <a:ea typeface="Charter Roman" charset="0"/>
                <a:cs typeface="Charter Roman" charset="0"/>
              </a:rPr>
              <a:t>CONCLUSIONS</a:t>
            </a:r>
          </a:p>
        </p:txBody>
      </p:sp>
      <p:sp>
        <p:nvSpPr>
          <p:cNvPr id="30" name="TextBox 29">
            <a:extLst>
              <a:ext uri="{FF2B5EF4-FFF2-40B4-BE49-F238E27FC236}">
                <a16:creationId xmlns:a16="http://schemas.microsoft.com/office/drawing/2014/main" id="{F0E00AC6-B242-514C-C387-DA0C3F16CA32}"/>
              </a:ext>
            </a:extLst>
          </p:cNvPr>
          <p:cNvSpPr txBox="1"/>
          <p:nvPr/>
        </p:nvSpPr>
        <p:spPr>
          <a:xfrm>
            <a:off x="429441" y="701447"/>
            <a:ext cx="5486400" cy="2000548"/>
          </a:xfrm>
          <a:prstGeom prst="rect">
            <a:avLst/>
          </a:prstGeom>
          <a:noFill/>
        </p:spPr>
        <p:txBody>
          <a:bodyPr wrap="square">
            <a:spAutoFit/>
          </a:bodyPr>
          <a:lstStyle/>
          <a:p>
            <a:pPr>
              <a:buNone/>
            </a:pPr>
            <a:r>
              <a:rPr lang="en-US" sz="2400" b="1" dirty="0"/>
              <a:t>1. Principals Matter</a:t>
            </a:r>
          </a:p>
          <a:p>
            <a:pPr marL="342900" indent="-342900">
              <a:buFont typeface="Arial" panose="020B0604020202020204" pitchFamily="34" charset="0"/>
              <a:buChar char="•"/>
            </a:pPr>
            <a:r>
              <a:rPr lang="en-US" sz="2000" dirty="0"/>
              <a:t>Principals influence instruction, culture, coherence, and the conditions necessary for school improvement.</a:t>
            </a:r>
          </a:p>
          <a:p>
            <a:pPr marL="342900" indent="-342900">
              <a:buFont typeface="Arial" panose="020B0604020202020204" pitchFamily="34" charset="0"/>
              <a:buChar char="•"/>
            </a:pPr>
            <a:r>
              <a:rPr lang="en-US" sz="2000" dirty="0"/>
              <a:t>Stable leadership is foundational to sustained progress.</a:t>
            </a:r>
          </a:p>
        </p:txBody>
      </p:sp>
      <p:sp>
        <p:nvSpPr>
          <p:cNvPr id="31" name="TextBox 30">
            <a:extLst>
              <a:ext uri="{FF2B5EF4-FFF2-40B4-BE49-F238E27FC236}">
                <a16:creationId xmlns:a16="http://schemas.microsoft.com/office/drawing/2014/main" id="{18252637-CC0A-E2C9-DF87-B1049003FD29}"/>
              </a:ext>
            </a:extLst>
          </p:cNvPr>
          <p:cNvSpPr txBox="1"/>
          <p:nvPr/>
        </p:nvSpPr>
        <p:spPr>
          <a:xfrm>
            <a:off x="6135360" y="4125207"/>
            <a:ext cx="6235145" cy="3662541"/>
          </a:xfrm>
          <a:prstGeom prst="rect">
            <a:avLst/>
          </a:prstGeom>
          <a:noFill/>
        </p:spPr>
        <p:txBody>
          <a:bodyPr wrap="square">
            <a:spAutoFit/>
          </a:bodyPr>
          <a:lstStyle/>
          <a:p>
            <a:r>
              <a:rPr lang="en-US" sz="2400" b="1" dirty="0"/>
              <a:t>4. Stable Leadership Drives School Outcomes</a:t>
            </a:r>
          </a:p>
          <a:p>
            <a:pPr marL="342900" indent="-342900">
              <a:buFont typeface="Arial" panose="020B0604020202020204" pitchFamily="34" charset="0"/>
              <a:buChar char="•"/>
            </a:pPr>
            <a:r>
              <a:rPr lang="en-US" sz="2000" dirty="0"/>
              <a:t>Leadership continuity supports teacher retention, coherent instructional programming, and improved student outcomes.</a:t>
            </a:r>
          </a:p>
          <a:p>
            <a:pPr marL="342900" indent="-342900">
              <a:buFont typeface="Arial" panose="020B0604020202020204" pitchFamily="34" charset="0"/>
              <a:buChar char="•"/>
            </a:pPr>
            <a:r>
              <a:rPr lang="en-US" sz="2000" dirty="0"/>
              <a:t>When principals stay long enough, schools benefit from stability, trust, and sustained implementation.</a:t>
            </a:r>
          </a:p>
          <a:p>
            <a:endParaRPr lang="en-US" dirty="0"/>
          </a:p>
          <a:p>
            <a:pPr>
              <a:buNone/>
            </a:pPr>
            <a:endParaRPr lang="en-US" dirty="0"/>
          </a:p>
          <a:p>
            <a:pPr>
              <a:buNone/>
            </a:pPr>
            <a:endParaRPr lang="en-US" dirty="0"/>
          </a:p>
          <a:p>
            <a:pPr>
              <a:buNone/>
            </a:pPr>
            <a:endParaRPr lang="en-US" dirty="0"/>
          </a:p>
          <a:p>
            <a:pPr>
              <a:buNone/>
            </a:pPr>
            <a:endParaRPr lang="en-US" dirty="0"/>
          </a:p>
          <a:p>
            <a:pPr>
              <a:buNone/>
            </a:pPr>
            <a:endParaRPr lang="en-US" dirty="0"/>
          </a:p>
        </p:txBody>
      </p:sp>
      <p:pic>
        <p:nvPicPr>
          <p:cNvPr id="22531" name="Picture 3" descr="Support - Free hands and gestures icons">
            <a:extLst>
              <a:ext uri="{FF2B5EF4-FFF2-40B4-BE49-F238E27FC236}">
                <a16:creationId xmlns:a16="http://schemas.microsoft.com/office/drawing/2014/main" id="{B7188FAB-1DAE-F43B-5357-AC68C4408E0D}"/>
              </a:ext>
            </a:extLst>
          </p:cNvPr>
          <p:cNvPicPr>
            <a:picLocks noChangeAspect="1" noChangeArrowheads="1"/>
          </p:cNvPicPr>
          <p:nvPr/>
        </p:nvPicPr>
        <p:blipFill>
          <a:blip r:embed="rId3">
            <a:alphaModFix/>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6280868" y="2763262"/>
            <a:ext cx="1207052" cy="1207052"/>
          </a:xfrm>
          <a:prstGeom prst="rect">
            <a:avLst/>
          </a:prstGeom>
          <a:noFill/>
          <a:extLst>
            <a:ext uri="{909E8E84-426E-40DD-AFC4-6F175D3DCCD1}">
              <a14:hiddenFill xmlns:a14="http://schemas.microsoft.com/office/drawing/2010/main">
                <a:solidFill>
                  <a:srgbClr val="FFFFFF"/>
                </a:solidFill>
              </a14:hiddenFill>
            </a:ext>
          </a:extLst>
        </p:spPr>
      </p:pic>
      <p:sp>
        <p:nvSpPr>
          <p:cNvPr id="33" name="AutoShape 7" descr="Minimalist Upward Arrow And Bars Illustration, Graph, Minimal Design,  Corporate Growth PNG Transparent Image and Clipart for Free Download">
            <a:extLst>
              <a:ext uri="{FF2B5EF4-FFF2-40B4-BE49-F238E27FC236}">
                <a16:creationId xmlns:a16="http://schemas.microsoft.com/office/drawing/2014/main" id="{5A0D0B36-24D4-9D81-F242-1B9060A69FC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5" name="Picture 34">
            <a:extLst>
              <a:ext uri="{FF2B5EF4-FFF2-40B4-BE49-F238E27FC236}">
                <a16:creationId xmlns:a16="http://schemas.microsoft.com/office/drawing/2014/main" id="{236CF2D0-FDE5-1203-66F0-7D173715F113}"/>
              </a:ext>
            </a:extLst>
          </p:cNvPr>
          <p:cNvPicPr>
            <a:picLocks noChangeAspect="1"/>
          </p:cNvPicPr>
          <p:nvPr/>
        </p:nvPicPr>
        <p:blipFill>
          <a:blip r:embed="rId4">
            <a:clrChange>
              <a:clrFrom>
                <a:srgbClr val="E6E6E6"/>
              </a:clrFrom>
              <a:clrTo>
                <a:srgbClr val="E6E6E6">
                  <a:alpha val="0"/>
                </a:srgbClr>
              </a:clrTo>
            </a:clrChange>
            <a:alphaModFix/>
          </a:blip>
          <a:stretch>
            <a:fillRect/>
          </a:stretch>
        </p:blipFill>
        <p:spPr>
          <a:xfrm>
            <a:off x="9139540" y="2397930"/>
            <a:ext cx="1437654" cy="1572384"/>
          </a:xfrm>
          <a:prstGeom prst="rect">
            <a:avLst/>
          </a:prstGeom>
        </p:spPr>
      </p:pic>
      <p:pic>
        <p:nvPicPr>
          <p:cNvPr id="22537" name="Picture 9" descr="Leadership icon vector group of people and leader symbol in glyph pictogram  illustration | Premium Vector">
            <a:extLst>
              <a:ext uri="{FF2B5EF4-FFF2-40B4-BE49-F238E27FC236}">
                <a16:creationId xmlns:a16="http://schemas.microsoft.com/office/drawing/2014/main" id="{F7465AE3-F74B-438B-B15F-262A2A2F76D4}"/>
              </a:ext>
            </a:extLst>
          </p:cNvPr>
          <p:cNvPicPr>
            <a:picLocks noChangeAspect="1" noChangeArrowheads="1"/>
          </p:cNvPicPr>
          <p:nvPr/>
        </p:nvPicPr>
        <p:blipFill>
          <a:blip r:embed="rId5">
            <a:clrChange>
              <a:clrFrom>
                <a:srgbClr val="FFFFFF"/>
              </a:clrFrom>
              <a:clrTo>
                <a:srgbClr val="FFFFFF">
                  <a:alpha val="0"/>
                </a:srgbClr>
              </a:clrTo>
            </a:clrChange>
            <a:duotone>
              <a:schemeClr val="accent1">
                <a:shade val="45000"/>
                <a:satMod val="135000"/>
              </a:schemeClr>
              <a:prstClr val="white"/>
            </a:duotone>
            <a:alphaModFix/>
            <a:extLst>
              <a:ext uri="{28A0092B-C50C-407E-A947-70E740481C1C}">
                <a14:useLocalDpi xmlns:a14="http://schemas.microsoft.com/office/drawing/2010/main" val="0"/>
              </a:ext>
            </a:extLst>
          </a:blip>
          <a:srcRect/>
          <a:stretch>
            <a:fillRect/>
          </a:stretch>
        </p:blipFill>
        <p:spPr bwMode="auto">
          <a:xfrm>
            <a:off x="1334514" y="2531818"/>
            <a:ext cx="1364468" cy="1364468"/>
          </a:xfrm>
          <a:prstGeom prst="rect">
            <a:avLst/>
          </a:prstGeom>
          <a:noFill/>
          <a:extLst>
            <a:ext uri="{909E8E84-426E-40DD-AFC4-6F175D3DCCD1}">
              <a14:hiddenFill xmlns:a14="http://schemas.microsoft.com/office/drawing/2010/main">
                <a:solidFill>
                  <a:srgbClr val="FFFFFF"/>
                </a:solidFill>
              </a14:hiddenFill>
            </a:ext>
          </a:extLst>
        </p:spPr>
      </p:pic>
      <p:pic>
        <p:nvPicPr>
          <p:cNvPr id="22541" name="Picture 13" descr="Broken Pipeline Stock Illustrations – 3,618 Broken Pipeline Stock  Illustrations, Vectors &amp; Clipart - Dreamstime">
            <a:extLst>
              <a:ext uri="{FF2B5EF4-FFF2-40B4-BE49-F238E27FC236}">
                <a16:creationId xmlns:a16="http://schemas.microsoft.com/office/drawing/2014/main" id="{24384A31-8272-DF5D-C8B2-50A305A66AC5}"/>
              </a:ext>
            </a:extLst>
          </p:cNvPr>
          <p:cNvPicPr>
            <a:picLocks noChangeAspect="1" noChangeArrowheads="1"/>
          </p:cNvPicPr>
          <p:nvPr/>
        </p:nvPicPr>
        <p:blipFill>
          <a:blip r:embed="rId6">
            <a:clrChange>
              <a:clrFrom>
                <a:srgbClr val="FEFEFE"/>
              </a:clrFrom>
              <a:clrTo>
                <a:srgbClr val="FEFEFE">
                  <a:alpha val="0"/>
                </a:srgbClr>
              </a:clrTo>
            </a:clrChange>
            <a:duotone>
              <a:schemeClr val="accent1">
                <a:shade val="45000"/>
                <a:satMod val="135000"/>
              </a:schemeClr>
              <a:prstClr val="white"/>
            </a:duotone>
            <a:alphaModFix/>
            <a:extLst>
              <a:ext uri="{28A0092B-C50C-407E-A947-70E740481C1C}">
                <a14:useLocalDpi xmlns:a14="http://schemas.microsoft.com/office/drawing/2010/main" val="0"/>
              </a:ext>
            </a:extLst>
          </a:blip>
          <a:srcRect/>
          <a:stretch>
            <a:fillRect/>
          </a:stretch>
        </p:blipFill>
        <p:spPr bwMode="auto">
          <a:xfrm>
            <a:off x="3444240" y="2316912"/>
            <a:ext cx="2268401" cy="157937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85B2C563-6A8A-4D9C-2030-8B84AF48E7D3}"/>
              </a:ext>
            </a:extLst>
          </p:cNvPr>
          <p:cNvSpPr txBox="1"/>
          <p:nvPr/>
        </p:nvSpPr>
        <p:spPr>
          <a:xfrm>
            <a:off x="376879" y="3960399"/>
            <a:ext cx="5486400" cy="3693319"/>
          </a:xfrm>
          <a:prstGeom prst="rect">
            <a:avLst/>
          </a:prstGeom>
          <a:noFill/>
        </p:spPr>
        <p:txBody>
          <a:bodyPr wrap="square">
            <a:spAutoFit/>
          </a:bodyPr>
          <a:lstStyle/>
          <a:p>
            <a:r>
              <a:rPr lang="en-US" sz="2400" b="1" dirty="0"/>
              <a:t>2. The Pipeline Is Shallow</a:t>
            </a:r>
          </a:p>
          <a:p>
            <a:pPr marL="342900" indent="-342900">
              <a:buFont typeface="Arial" panose="020B0604020202020204" pitchFamily="34" charset="0"/>
              <a:buChar char="•"/>
            </a:pPr>
            <a:r>
              <a:rPr lang="en-US" sz="2000" dirty="0"/>
              <a:t>Across Maryland and nationally, fewer candidates are entering leadership roles while turnover remains high.</a:t>
            </a:r>
          </a:p>
          <a:p>
            <a:pPr marL="342900" indent="-342900">
              <a:buFont typeface="Arial" panose="020B0604020202020204" pitchFamily="34" charset="0"/>
              <a:buChar char="•"/>
            </a:pPr>
            <a:r>
              <a:rPr lang="en-US" sz="2000" dirty="0"/>
              <a:t>Descriptive retention patterns highlight concerns about long-term leadership continuity.</a:t>
            </a:r>
          </a:p>
          <a:p>
            <a:pPr>
              <a:buNone/>
            </a:pPr>
            <a:endParaRPr lang="en-US" dirty="0"/>
          </a:p>
          <a:p>
            <a:pPr>
              <a:buNone/>
            </a:pPr>
            <a:endParaRPr lang="en-US" dirty="0"/>
          </a:p>
          <a:p>
            <a:pPr>
              <a:buNone/>
            </a:pPr>
            <a:endParaRPr lang="en-US" dirty="0"/>
          </a:p>
          <a:p>
            <a:pPr>
              <a:buNone/>
            </a:pPr>
            <a:endParaRPr lang="en-US" dirty="0"/>
          </a:p>
          <a:p>
            <a:pPr>
              <a:buNone/>
            </a:pPr>
            <a:endParaRPr lang="en-US" dirty="0"/>
          </a:p>
        </p:txBody>
      </p:sp>
      <p:sp>
        <p:nvSpPr>
          <p:cNvPr id="37" name="TextBox 36">
            <a:extLst>
              <a:ext uri="{FF2B5EF4-FFF2-40B4-BE49-F238E27FC236}">
                <a16:creationId xmlns:a16="http://schemas.microsoft.com/office/drawing/2014/main" id="{8A88B4E7-FDE6-87E1-F504-DA177AE7523B}"/>
              </a:ext>
            </a:extLst>
          </p:cNvPr>
          <p:cNvSpPr txBox="1"/>
          <p:nvPr/>
        </p:nvSpPr>
        <p:spPr>
          <a:xfrm>
            <a:off x="6207760" y="758820"/>
            <a:ext cx="6254911" cy="2000548"/>
          </a:xfrm>
          <a:prstGeom prst="rect">
            <a:avLst/>
          </a:prstGeom>
          <a:noFill/>
        </p:spPr>
        <p:txBody>
          <a:bodyPr wrap="square">
            <a:spAutoFit/>
          </a:bodyPr>
          <a:lstStyle/>
          <a:p>
            <a:r>
              <a:rPr lang="en-US" sz="2400" b="1" dirty="0"/>
              <a:t>3. Leadership Stability Requires Investment</a:t>
            </a:r>
          </a:p>
          <a:p>
            <a:pPr marL="342900" indent="-342900">
              <a:buFont typeface="Arial" panose="020B0604020202020204" pitchFamily="34" charset="0"/>
              <a:buChar char="•"/>
            </a:pPr>
            <a:r>
              <a:rPr lang="en-US" sz="2000" dirty="0"/>
              <a:t>Job-embedded, coaching-based, cohort-driven development strengthens professional identity and reduces isolation.</a:t>
            </a:r>
          </a:p>
          <a:p>
            <a:pPr marL="342900" indent="-342900">
              <a:buFont typeface="Arial" panose="020B0604020202020204" pitchFamily="34" charset="0"/>
              <a:buChar char="•"/>
            </a:pPr>
            <a:r>
              <a:rPr lang="en-US" sz="2000" dirty="0"/>
              <a:t>Intentional support helps leaders remain in school-based roles longer.</a:t>
            </a:r>
          </a:p>
        </p:txBody>
      </p:sp>
    </p:spTree>
    <p:extLst>
      <p:ext uri="{BB962C8B-B14F-4D97-AF65-F5344CB8AC3E}">
        <p14:creationId xmlns:p14="http://schemas.microsoft.com/office/powerpoint/2010/main" val="424276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5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5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xEl>
                                              <p:pRg st="1" end="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allAtOnce"/>
      <p:bldP spid="31" grpId="0" build="allAtOnce"/>
      <p:bldP spid="36" grpId="0"/>
      <p:bldP spid="37"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4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2" name="TextBox 1">
            <a:extLst>
              <a:ext uri="{FF2B5EF4-FFF2-40B4-BE49-F238E27FC236}">
                <a16:creationId xmlns:a16="http://schemas.microsoft.com/office/drawing/2014/main" id="{0EE859F8-7F5D-4F32-8513-DC74D4391B0F}"/>
              </a:ext>
            </a:extLst>
          </p:cNvPr>
          <p:cNvSpPr txBox="1"/>
          <p:nvPr/>
        </p:nvSpPr>
        <p:spPr>
          <a:xfrm>
            <a:off x="1136397" y="502020"/>
            <a:ext cx="5323715" cy="1642970"/>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endParaRPr kumimoji="0" lang="en-US" sz="5400" b="1"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53" name="Rectangle 4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54" name="Rectangle 47">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50" name="Rectangle 49">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52" name="Rectangle 51">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4" name="TextBox 3">
            <a:extLst>
              <a:ext uri="{FF2B5EF4-FFF2-40B4-BE49-F238E27FC236}">
                <a16:creationId xmlns:a16="http://schemas.microsoft.com/office/drawing/2014/main" id="{395E5BEF-6963-1EB5-6A31-7C02652C748C}"/>
              </a:ext>
            </a:extLst>
          </p:cNvPr>
          <p:cNvSpPr txBox="1"/>
          <p:nvPr/>
        </p:nvSpPr>
        <p:spPr>
          <a:xfrm>
            <a:off x="1183607" y="1632378"/>
            <a:ext cx="5323715" cy="3562904"/>
          </a:xfrm>
          <a:prstGeom prst="rect">
            <a:avLst/>
          </a:prstGeom>
        </p:spPr>
        <p:txBody>
          <a:bodyPr vert="horz" lIns="91440" tIns="45720" rIns="91440" bIns="45720" rtlCol="0" anchor="b">
            <a:normAutofit/>
          </a:bodyPr>
          <a:lstStyle/>
          <a:p>
            <a:pPr algn="ctr">
              <a:lnSpc>
                <a:spcPct val="90000"/>
              </a:lnSpc>
              <a:spcBef>
                <a:spcPct val="0"/>
              </a:spcBef>
              <a:spcAft>
                <a:spcPts val="600"/>
              </a:spcAft>
              <a:defRPr/>
            </a:pPr>
            <a:r>
              <a:rPr lang="en-US" sz="3600" b="1" dirty="0">
                <a:solidFill>
                  <a:srgbClr val="000000"/>
                </a:solidFill>
              </a:rPr>
              <a:t>Thank you for your interest in my study and for your time today.</a:t>
            </a:r>
          </a:p>
          <a:p>
            <a:pPr marL="0" marR="0" lvl="0" indent="0" algn="ctr" defTabSz="914400" rtl="0" eaLnBrk="1" fontAlgn="auto" latinLnBrk="0" hangingPunct="1">
              <a:lnSpc>
                <a:spcPct val="90000"/>
              </a:lnSpc>
              <a:spcBef>
                <a:spcPct val="0"/>
              </a:spcBef>
              <a:spcAft>
                <a:spcPts val="600"/>
              </a:spcAft>
              <a:buClrTx/>
              <a:buSzTx/>
              <a:buFontTx/>
              <a:buNone/>
              <a:tabLst/>
              <a:defRPr/>
            </a:pPr>
            <a:endParaRPr kumimoji="0" lang="en-US" sz="3600" b="1" i="0" u="none" strike="noStrike" kern="1200" cap="none" spc="0" normalizeH="0" baseline="0" noProof="0" dirty="0">
              <a:ln>
                <a:noFill/>
              </a:ln>
              <a:solidFill>
                <a:srgbClr val="000000"/>
              </a:solidFill>
              <a:effectLst/>
              <a:uLnTx/>
              <a:uFillTx/>
              <a:latin typeface="Corbel" panose="020B0503020204020204"/>
              <a:ea typeface="+mn-ea"/>
              <a:cs typeface="+mn-cs"/>
            </a:endParaRP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srgbClr val="000000"/>
                </a:solidFill>
                <a:effectLst/>
                <a:uLnTx/>
                <a:uFillTx/>
                <a:latin typeface="Corbel" panose="020B0503020204020204"/>
                <a:ea typeface="+mn-ea"/>
                <a:cs typeface="+mn-cs"/>
              </a:rPr>
              <a:t>Are there any questions about my study or topic?</a:t>
            </a:r>
          </a:p>
        </p:txBody>
      </p:sp>
      <p:pic>
        <p:nvPicPr>
          <p:cNvPr id="6" name="Picture 5">
            <a:extLst>
              <a:ext uri="{FF2B5EF4-FFF2-40B4-BE49-F238E27FC236}">
                <a16:creationId xmlns:a16="http://schemas.microsoft.com/office/drawing/2014/main" id="{61F337BB-939F-FE62-7157-8C2304FD7DC3}"/>
              </a:ext>
            </a:extLst>
          </p:cNvPr>
          <p:cNvPicPr>
            <a:picLocks noChangeAspect="1"/>
          </p:cNvPicPr>
          <p:nvPr/>
        </p:nvPicPr>
        <p:blipFill>
          <a:blip r:embed="rId3"/>
          <a:srcRect l="3663"/>
          <a:stretch>
            <a:fillRect/>
          </a:stretch>
        </p:blipFill>
        <p:spPr>
          <a:xfrm>
            <a:off x="8806543" y="2144990"/>
            <a:ext cx="2833837" cy="2537680"/>
          </a:xfrm>
          <a:prstGeom prst="rect">
            <a:avLst/>
          </a:prstGeom>
        </p:spPr>
      </p:pic>
    </p:spTree>
    <p:extLst>
      <p:ext uri="{BB962C8B-B14F-4D97-AF65-F5344CB8AC3E}">
        <p14:creationId xmlns:p14="http://schemas.microsoft.com/office/powerpoint/2010/main" val="2890062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4B8464A-C1FC-C2FE-C946-C33FEC9A8046}"/>
            </a:ext>
          </a:extLst>
        </p:cNvPr>
        <p:cNvGrpSpPr/>
        <p:nvPr/>
      </p:nvGrpSpPr>
      <p:grpSpPr>
        <a:xfrm>
          <a:off x="0" y="0"/>
          <a:ext cx="0" cy="0"/>
          <a:chOff x="0" y="0"/>
          <a:chExt cx="0" cy="0"/>
        </a:xfrm>
      </p:grpSpPr>
      <p:sp useBgFill="1">
        <p:nvSpPr>
          <p:cNvPr id="51" name="Rectangle 43">
            <a:extLst>
              <a:ext uri="{FF2B5EF4-FFF2-40B4-BE49-F238E27FC236}">
                <a16:creationId xmlns:a16="http://schemas.microsoft.com/office/drawing/2014/main" id="{1F4FE59C-73B0-343C-7A9F-6CF5295CC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2" name="TextBox 1">
            <a:extLst>
              <a:ext uri="{FF2B5EF4-FFF2-40B4-BE49-F238E27FC236}">
                <a16:creationId xmlns:a16="http://schemas.microsoft.com/office/drawing/2014/main" id="{BCE70E5A-1876-0806-181D-8E6FB85A3C80}"/>
              </a:ext>
            </a:extLst>
          </p:cNvPr>
          <p:cNvSpPr txBox="1"/>
          <p:nvPr/>
        </p:nvSpPr>
        <p:spPr>
          <a:xfrm>
            <a:off x="1136397" y="502019"/>
            <a:ext cx="5323715" cy="6127381"/>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5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Sitka Small" pitchFamily="2" charset="0"/>
              </a:rPr>
              <a:t>THANK YOU</a:t>
            </a: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5400" b="1" i="0" u="none" strike="noStrike" kern="1200" cap="none" spc="0" normalizeH="0" baseline="0" noProof="0" dirty="0">
                <a:ln>
                  <a:noFill/>
                </a:ln>
                <a:solidFill>
                  <a:srgbClr val="000000"/>
                </a:solidFill>
                <a:effectLst/>
                <a:uLnTx/>
                <a:uFillTx/>
                <a:latin typeface="Sitka Small" pitchFamily="2" charset="0"/>
              </a:rPr>
              <a:t> to my many cheerleaders and for your support through this journey! </a:t>
            </a:r>
          </a:p>
          <a:p>
            <a:pPr marL="0" marR="0" lvl="0" indent="0" algn="ctr" defTabSz="914400" rtl="0" eaLnBrk="1" fontAlgn="auto" latinLnBrk="0" hangingPunct="1">
              <a:lnSpc>
                <a:spcPct val="90000"/>
              </a:lnSpc>
              <a:spcBef>
                <a:spcPct val="0"/>
              </a:spcBef>
              <a:spcAft>
                <a:spcPts val="600"/>
              </a:spcAft>
              <a:buClrTx/>
              <a:buSzTx/>
              <a:buFontTx/>
              <a:buNone/>
              <a:tabLst/>
              <a:defRPr/>
            </a:pPr>
            <a:endParaRPr kumimoji="0" lang="en-US" sz="5400" b="1" i="0" u="none" strike="noStrike" kern="1200" cap="none" spc="0" normalizeH="0" baseline="0" noProof="0" dirty="0">
              <a:ln>
                <a:noFill/>
              </a:ln>
              <a:solidFill>
                <a:srgbClr val="000000"/>
              </a:solidFill>
              <a:effectLst/>
              <a:uLnTx/>
              <a:uFillTx/>
              <a:latin typeface="Sitka Small" pitchFamily="2" charset="0"/>
            </a:endParaRPr>
          </a:p>
        </p:txBody>
      </p:sp>
      <p:sp>
        <p:nvSpPr>
          <p:cNvPr id="53" name="Rectangle 45">
            <a:extLst>
              <a:ext uri="{FF2B5EF4-FFF2-40B4-BE49-F238E27FC236}">
                <a16:creationId xmlns:a16="http://schemas.microsoft.com/office/drawing/2014/main" id="{8EAFD6B2-D7EA-2F8E-7B3D-2BBCB0C87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54" name="Rectangle 47">
            <a:extLst>
              <a:ext uri="{FF2B5EF4-FFF2-40B4-BE49-F238E27FC236}">
                <a16:creationId xmlns:a16="http://schemas.microsoft.com/office/drawing/2014/main" id="{199FB0A6-2BF4-96D5-F5CC-FBE75CF16F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50" name="Rectangle 49">
            <a:extLst>
              <a:ext uri="{FF2B5EF4-FFF2-40B4-BE49-F238E27FC236}">
                <a16:creationId xmlns:a16="http://schemas.microsoft.com/office/drawing/2014/main" id="{ED885F82-DFB9-2520-3B1E-2A741E93A0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52" name="Rectangle 51">
            <a:extLst>
              <a:ext uri="{FF2B5EF4-FFF2-40B4-BE49-F238E27FC236}">
                <a16:creationId xmlns:a16="http://schemas.microsoft.com/office/drawing/2014/main" id="{A4B63E74-7C47-FC9D-75B1-FD59EBC07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pic>
        <p:nvPicPr>
          <p:cNvPr id="27650" name="Picture 2" descr="Thank you text Images - Free Download on Freepik">
            <a:extLst>
              <a:ext uri="{FF2B5EF4-FFF2-40B4-BE49-F238E27FC236}">
                <a16:creationId xmlns:a16="http://schemas.microsoft.com/office/drawing/2014/main" id="{398728BC-F48A-F636-9ABA-189191DCF3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5286" y="1952397"/>
            <a:ext cx="3524250" cy="2495550"/>
          </a:xfrm>
          <a:prstGeom prst="rect">
            <a:avLst/>
          </a:prstGeom>
          <a:noFill/>
          <a:effectLst>
            <a:softEdge rad="2032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6439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0C18B1-5184-F743-F539-756BCBAE7DFE}"/>
              </a:ext>
            </a:extLst>
          </p:cNvPr>
          <p:cNvSpPr>
            <a:spLocks noGrp="1"/>
          </p:cNvSpPr>
          <p:nvPr>
            <p:ph type="body" sz="quarter" idx="10"/>
          </p:nvPr>
        </p:nvSpPr>
        <p:spPr/>
        <p:txBody>
          <a:bodyPr/>
          <a:lstStyle/>
          <a:p>
            <a:r>
              <a:rPr lang="en-US" dirty="0"/>
              <a:t>References</a:t>
            </a:r>
          </a:p>
        </p:txBody>
      </p:sp>
    </p:spTree>
    <p:extLst>
      <p:ext uri="{BB962C8B-B14F-4D97-AF65-F5344CB8AC3E}">
        <p14:creationId xmlns:p14="http://schemas.microsoft.com/office/powerpoint/2010/main" val="963250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B03F51-A4FC-4BD3-A1EE-BCCA664134F5}"/>
              </a:ext>
            </a:extLst>
          </p:cNvPr>
          <p:cNvSpPr txBox="1">
            <a:spLocks/>
          </p:cNvSpPr>
          <p:nvPr/>
        </p:nvSpPr>
        <p:spPr>
          <a:xfrm>
            <a:off x="4388389" y="1342966"/>
            <a:ext cx="5966650" cy="833378"/>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solidFill>
                  <a:schemeClr val="bg1"/>
                </a:solidFill>
                <a:latin typeface="+mn-lt"/>
                <a:ea typeface="Charter Roman" charset="0"/>
                <a:cs typeface="Charter Roman" charset="0"/>
              </a:rPr>
              <a:t>TITLE</a:t>
            </a:r>
            <a:endParaRPr lang="en-US" sz="2800" b="1" dirty="0">
              <a:solidFill>
                <a:srgbClr val="FDA31B"/>
              </a:solidFill>
              <a:latin typeface="+mn-lt"/>
              <a:ea typeface="Charter Roman" charset="0"/>
              <a:cs typeface="Charter Roman" charset="0"/>
            </a:endParaRPr>
          </a:p>
        </p:txBody>
      </p:sp>
      <p:sp>
        <p:nvSpPr>
          <p:cNvPr id="6" name="TextBox 5">
            <a:extLst>
              <a:ext uri="{FF2B5EF4-FFF2-40B4-BE49-F238E27FC236}">
                <a16:creationId xmlns:a16="http://schemas.microsoft.com/office/drawing/2014/main" id="{56C195DA-8FDE-43D7-98DD-8760973E2D18}"/>
              </a:ext>
            </a:extLst>
          </p:cNvPr>
          <p:cNvSpPr txBox="1"/>
          <p:nvPr/>
        </p:nvSpPr>
        <p:spPr>
          <a:xfrm>
            <a:off x="221818" y="91922"/>
            <a:ext cx="11388908" cy="584775"/>
          </a:xfrm>
          <a:prstGeom prst="rect">
            <a:avLst/>
          </a:prstGeom>
          <a:noFill/>
        </p:spPr>
        <p:txBody>
          <a:bodyPr wrap="square" rtlCol="0">
            <a:spAutoFit/>
          </a:bodyPr>
          <a:lstStyle/>
          <a:p>
            <a:r>
              <a:rPr lang="en-US" sz="3200" b="1" dirty="0"/>
              <a:t>Foundation: </a:t>
            </a:r>
            <a:r>
              <a:rPr lang="en-US" sz="2800" b="1" dirty="0"/>
              <a:t>Principal Retention &amp; Leadership Development Context</a:t>
            </a:r>
            <a:endParaRPr lang="en-US" sz="3500" b="1" dirty="0">
              <a:solidFill>
                <a:srgbClr val="0B253F"/>
              </a:solidFill>
              <a:latin typeface="Times" pitchFamily="2" charset="0"/>
              <a:ea typeface="Charter Roman" charset="0"/>
              <a:cs typeface="Charter Roman" charset="0"/>
            </a:endParaRPr>
          </a:p>
        </p:txBody>
      </p:sp>
      <p:sp>
        <p:nvSpPr>
          <p:cNvPr id="7" name="Content Placeholder 2">
            <a:extLst>
              <a:ext uri="{FF2B5EF4-FFF2-40B4-BE49-F238E27FC236}">
                <a16:creationId xmlns:a16="http://schemas.microsoft.com/office/drawing/2014/main" id="{DB9DEC6D-FE1D-41FD-99F7-0E82CCF141C4}"/>
              </a:ext>
            </a:extLst>
          </p:cNvPr>
          <p:cNvSpPr txBox="1">
            <a:spLocks/>
          </p:cNvSpPr>
          <p:nvPr/>
        </p:nvSpPr>
        <p:spPr>
          <a:xfrm>
            <a:off x="621615" y="1276194"/>
            <a:ext cx="11119282" cy="4725355"/>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800" dirty="0"/>
          </a:p>
        </p:txBody>
      </p:sp>
      <p:pic>
        <p:nvPicPr>
          <p:cNvPr id="24" name="Picture 23">
            <a:extLst>
              <a:ext uri="{FF2B5EF4-FFF2-40B4-BE49-F238E27FC236}">
                <a16:creationId xmlns:a16="http://schemas.microsoft.com/office/drawing/2014/main" id="{D1E58ACA-929B-7815-E3AE-D877ADB8364B}"/>
              </a:ext>
            </a:extLst>
          </p:cNvPr>
          <p:cNvPicPr>
            <a:picLocks noChangeAspect="1"/>
          </p:cNvPicPr>
          <p:nvPr/>
        </p:nvPicPr>
        <p:blipFill>
          <a:blip r:embed="rId3">
            <a:clrChange>
              <a:clrFrom>
                <a:srgbClr val="F9F9FA"/>
              </a:clrFrom>
              <a:clrTo>
                <a:srgbClr val="F9F9FA">
                  <a:alpha val="0"/>
                </a:srgbClr>
              </a:clrTo>
            </a:clrChange>
          </a:blip>
          <a:stretch>
            <a:fillRect/>
          </a:stretch>
        </p:blipFill>
        <p:spPr>
          <a:xfrm>
            <a:off x="7731655" y="856451"/>
            <a:ext cx="3779543" cy="3568101"/>
          </a:xfrm>
          <a:prstGeom prst="rect">
            <a:avLst/>
          </a:prstGeom>
        </p:spPr>
      </p:pic>
      <p:sp>
        <p:nvSpPr>
          <p:cNvPr id="22" name="AutoShape 14" descr="Generated image">
            <a:extLst>
              <a:ext uri="{FF2B5EF4-FFF2-40B4-BE49-F238E27FC236}">
                <a16:creationId xmlns:a16="http://schemas.microsoft.com/office/drawing/2014/main" id="{AF675402-F23F-6EC0-B01A-C0E6229B1C9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TextBox 20">
            <a:extLst>
              <a:ext uri="{FF2B5EF4-FFF2-40B4-BE49-F238E27FC236}">
                <a16:creationId xmlns:a16="http://schemas.microsoft.com/office/drawing/2014/main" id="{2D6EF405-ABC1-D44A-F730-12AEEDF23CED}"/>
              </a:ext>
            </a:extLst>
          </p:cNvPr>
          <p:cNvSpPr txBox="1"/>
          <p:nvPr/>
        </p:nvSpPr>
        <p:spPr>
          <a:xfrm>
            <a:off x="221818" y="830902"/>
            <a:ext cx="11651936" cy="4247317"/>
          </a:xfrm>
          <a:prstGeom prst="rect">
            <a:avLst/>
          </a:prstGeom>
          <a:noFill/>
        </p:spPr>
        <p:txBody>
          <a:bodyPr wrap="square">
            <a:spAutoFit/>
          </a:bodyPr>
          <a:lstStyle/>
          <a:p>
            <a:pPr algn="l">
              <a:spcAft>
                <a:spcPts val="600"/>
              </a:spcAft>
              <a:buFont typeface="Arial" panose="020B0604020202020204" pitchFamily="34" charset="0"/>
              <a:buChar char="•"/>
            </a:pPr>
            <a:r>
              <a:rPr lang="en-US" sz="2400" b="1" i="0" dirty="0">
                <a:solidFill>
                  <a:schemeClr val="accent1"/>
                </a:solidFill>
                <a:effectLst/>
                <a:latin typeface="+mj-lt"/>
              </a:rPr>
              <a:t>Principals are critical to school success. </a:t>
            </a:r>
            <a:endParaRPr lang="en-US" sz="2400" b="1" dirty="0">
              <a:solidFill>
                <a:schemeClr val="accent1"/>
              </a:solidFill>
              <a:latin typeface="+mj-lt"/>
            </a:endParaRPr>
          </a:p>
          <a:p>
            <a:pPr lvl="1">
              <a:spcAft>
                <a:spcPts val="600"/>
              </a:spcAft>
            </a:pPr>
            <a:r>
              <a:rPr lang="en-US" b="0" i="0" dirty="0">
                <a:solidFill>
                  <a:srgbClr val="1D1D1D"/>
                </a:solidFill>
                <a:effectLst/>
                <a:latin typeface="+mj-lt"/>
              </a:rPr>
              <a:t>(Levin et al., 2020; Grissom et al., 2021).</a:t>
            </a:r>
          </a:p>
          <a:p>
            <a:pPr algn="l">
              <a:spcAft>
                <a:spcPts val="600"/>
              </a:spcAft>
              <a:buFont typeface="Arial" panose="020B0604020202020204" pitchFamily="34" charset="0"/>
              <a:buChar char="•"/>
            </a:pPr>
            <a:r>
              <a:rPr lang="en-US" sz="2400" b="1" i="0" dirty="0">
                <a:solidFill>
                  <a:schemeClr val="accent1"/>
                </a:solidFill>
                <a:effectLst/>
                <a:latin typeface="+mj-lt"/>
              </a:rPr>
              <a:t>Principals need time to have impact. </a:t>
            </a:r>
          </a:p>
          <a:p>
            <a:pPr lvl="1">
              <a:spcAft>
                <a:spcPts val="600"/>
              </a:spcAft>
            </a:pPr>
            <a:r>
              <a:rPr lang="en-US" b="0" i="0" dirty="0">
                <a:solidFill>
                  <a:srgbClr val="1D1D1D"/>
                </a:solidFill>
                <a:effectLst/>
                <a:latin typeface="+mj-lt"/>
              </a:rPr>
              <a:t>(Branch, Hanushek, &amp; Rivkin, 2012; Grissom et al., 2021).</a:t>
            </a:r>
          </a:p>
          <a:p>
            <a:pPr>
              <a:spcAft>
                <a:spcPts val="600"/>
              </a:spcAft>
              <a:buFont typeface="Arial" panose="020B0604020202020204" pitchFamily="34" charset="0"/>
              <a:buChar char="•"/>
            </a:pPr>
            <a:r>
              <a:rPr lang="en-US" sz="2400" b="1" dirty="0">
                <a:solidFill>
                  <a:schemeClr val="accent1"/>
                </a:solidFill>
                <a:latin typeface="+mj-lt"/>
              </a:rPr>
              <a:t>Principal turnover is high nationally. </a:t>
            </a:r>
          </a:p>
          <a:p>
            <a:pPr lvl="1">
              <a:spcAft>
                <a:spcPts val="600"/>
              </a:spcAft>
            </a:pPr>
            <a:r>
              <a:rPr lang="en-US" dirty="0">
                <a:solidFill>
                  <a:srgbClr val="1D1D1D"/>
                </a:solidFill>
                <a:latin typeface="+mj-lt"/>
              </a:rPr>
              <a:t>(Levin et al., 2020).</a:t>
            </a:r>
          </a:p>
          <a:p>
            <a:pPr algn="l">
              <a:spcAft>
                <a:spcPts val="600"/>
              </a:spcAft>
              <a:buFont typeface="Arial" panose="020B0604020202020204" pitchFamily="34" charset="0"/>
              <a:buChar char="•"/>
            </a:pPr>
            <a:r>
              <a:rPr lang="en-US" sz="2400" b="1" i="0" dirty="0">
                <a:solidFill>
                  <a:schemeClr val="accent1"/>
                </a:solidFill>
                <a:effectLst/>
                <a:latin typeface="+mj-lt"/>
              </a:rPr>
              <a:t>Churn undermines improvement.</a:t>
            </a:r>
            <a:r>
              <a:rPr lang="en-US" sz="2400" b="1" dirty="0">
                <a:solidFill>
                  <a:schemeClr val="accent1"/>
                </a:solidFill>
                <a:latin typeface="+mj-lt"/>
              </a:rPr>
              <a:t> </a:t>
            </a:r>
          </a:p>
          <a:p>
            <a:pPr lvl="1">
              <a:spcAft>
                <a:spcPts val="600"/>
              </a:spcAft>
            </a:pPr>
            <a:r>
              <a:rPr lang="en-US" b="0" i="0" dirty="0">
                <a:solidFill>
                  <a:srgbClr val="1D1D1D"/>
                </a:solidFill>
                <a:effectLst/>
                <a:latin typeface="+mj-lt"/>
              </a:rPr>
              <a:t>(Seashore Louis et al., 2021; Levin et al., 2020).</a:t>
            </a:r>
          </a:p>
          <a:p>
            <a:pPr algn="l">
              <a:spcAft>
                <a:spcPts val="600"/>
              </a:spcAft>
              <a:buFont typeface="Arial" panose="020B0604020202020204" pitchFamily="34" charset="0"/>
              <a:buChar char="•"/>
            </a:pPr>
            <a:r>
              <a:rPr lang="en-US" sz="2400" b="1" i="0" dirty="0">
                <a:solidFill>
                  <a:schemeClr val="accent1"/>
                </a:solidFill>
                <a:effectLst/>
                <a:latin typeface="+mj-lt"/>
              </a:rPr>
              <a:t>Principals report needing job-embedded, ongoing development. </a:t>
            </a:r>
          </a:p>
          <a:p>
            <a:pPr lvl="1">
              <a:spcAft>
                <a:spcPts val="600"/>
              </a:spcAft>
            </a:pPr>
            <a:r>
              <a:rPr lang="en-US" b="0" i="0" dirty="0">
                <a:solidFill>
                  <a:srgbClr val="1D1D1D"/>
                </a:solidFill>
                <a:effectLst/>
                <a:latin typeface="+mj-lt"/>
              </a:rPr>
              <a:t>(Darling-Hammond et al., 2007; Wallace Foundation, 2021).</a:t>
            </a:r>
          </a:p>
          <a:p>
            <a:pPr lvl="1">
              <a:spcAft>
                <a:spcPts val="600"/>
              </a:spcAft>
            </a:pPr>
            <a:endParaRPr lang="en-US" sz="1000" b="0" i="0" dirty="0">
              <a:solidFill>
                <a:srgbClr val="1D1D1D"/>
              </a:solidFill>
              <a:effectLst/>
              <a:latin typeface="+mj-lt"/>
            </a:endParaRPr>
          </a:p>
        </p:txBody>
      </p:sp>
      <p:sp>
        <p:nvSpPr>
          <p:cNvPr id="26" name="Rectangle 25">
            <a:extLst>
              <a:ext uri="{FF2B5EF4-FFF2-40B4-BE49-F238E27FC236}">
                <a16:creationId xmlns:a16="http://schemas.microsoft.com/office/drawing/2014/main" id="{52C77F2F-8718-5A20-672E-D1BD3A44D3AF}"/>
              </a:ext>
            </a:extLst>
          </p:cNvPr>
          <p:cNvSpPr/>
          <p:nvPr/>
        </p:nvSpPr>
        <p:spPr>
          <a:xfrm>
            <a:off x="9014723" y="3235935"/>
            <a:ext cx="1153886" cy="118861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8" name="TextBox 27">
            <a:extLst>
              <a:ext uri="{FF2B5EF4-FFF2-40B4-BE49-F238E27FC236}">
                <a16:creationId xmlns:a16="http://schemas.microsoft.com/office/drawing/2014/main" id="{31FD3EA5-8CDA-7969-C074-ACFE225D8BBF}"/>
              </a:ext>
            </a:extLst>
          </p:cNvPr>
          <p:cNvSpPr txBox="1"/>
          <p:nvPr/>
        </p:nvSpPr>
        <p:spPr>
          <a:xfrm>
            <a:off x="1219200" y="5183882"/>
            <a:ext cx="9794240" cy="923330"/>
          </a:xfrm>
          <a:prstGeom prst="rect">
            <a:avLst/>
          </a:prstGeom>
          <a:noFill/>
          <a:ln w="12700">
            <a:solidFill>
              <a:schemeClr val="tx1"/>
            </a:solidFill>
            <a:prstDash val="dashDot"/>
          </a:ln>
        </p:spPr>
        <p:txBody>
          <a:bodyPr wrap="square">
            <a:spAutoFit/>
          </a:bodyPr>
          <a:lstStyle/>
          <a:p>
            <a:pPr algn="ctr">
              <a:spcAft>
                <a:spcPts val="900"/>
              </a:spcAft>
            </a:pPr>
            <a:r>
              <a:rPr lang="en-US" sz="1800" b="0" i="0" dirty="0">
                <a:solidFill>
                  <a:srgbClr val="1D1D1D"/>
                </a:solidFill>
                <a:effectLst/>
                <a:latin typeface="+mj-lt"/>
              </a:rPr>
              <a:t>This study describes long-term retention trends for Maryland Promising Principals Academy (MDPPA) participants over a 10-year window, focusing on tenure patterns</a:t>
            </a:r>
            <a:r>
              <a:rPr lang="en-US" sz="1800" dirty="0">
                <a:solidFill>
                  <a:srgbClr val="1D1D1D"/>
                </a:solidFill>
                <a:latin typeface="+mj-lt"/>
              </a:rPr>
              <a:t> </a:t>
            </a:r>
            <a:r>
              <a:rPr lang="en-US" sz="1800" b="0" i="0" dirty="0">
                <a:solidFill>
                  <a:srgbClr val="1D1D1D"/>
                </a:solidFill>
                <a:effectLst/>
                <a:latin typeface="+mj-lt"/>
              </a:rPr>
              <a:t>to explore whether job-embedded development with mentoring aligns with longer persistence in school-based leadership roles.</a:t>
            </a:r>
          </a:p>
        </p:txBody>
      </p:sp>
    </p:spTree>
    <p:extLst>
      <p:ext uri="{BB962C8B-B14F-4D97-AF65-F5344CB8AC3E}">
        <p14:creationId xmlns:p14="http://schemas.microsoft.com/office/powerpoint/2010/main" val="31759147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A66DDBC-5357-404F-9870-671BDD777A8A}"/>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F1A0BF22-51F3-8E16-6625-73B0C38030E9}"/>
              </a:ext>
            </a:extLst>
          </p:cNvPr>
          <p:cNvSpPr txBox="1"/>
          <p:nvPr/>
        </p:nvSpPr>
        <p:spPr>
          <a:xfrm>
            <a:off x="419909" y="1193721"/>
            <a:ext cx="11451514" cy="4801314"/>
          </a:xfrm>
          <a:prstGeom prst="rect">
            <a:avLst/>
          </a:prstGeom>
          <a:noFill/>
        </p:spPr>
        <p:txBody>
          <a:bodyPr wrap="square">
            <a:spAutoFit/>
          </a:bodyPr>
          <a:lstStyle/>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Abedini, M., Gannon, S., &amp; Sawyer, W. (2021).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Practice theory and collaborative professional learning: Exploring how teachers and leaders learn through shared inquiry.</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Professional Development in Education, 47</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789–804. </a:t>
            </a:r>
            <a:r>
              <a:rPr lang="en-US" sz="18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https://doi.org/10.1080/19415257.2019.1665573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Abdullaev, A., Saidov, A., &amp; Aliev, A. (2021). Problematic issues of providing validity and optimization of archival information based on blockchain technology. 7</a:t>
            </a:r>
            <a:r>
              <a:rPr lang="en-US" sz="18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International Asian School-Seminar. Russian Federation. 4–8. </a:t>
            </a:r>
            <a:r>
              <a:rPr lang="en-US" sz="18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https://doi.org/10.1109/OPCS5337/6.20221.9588726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Acton, K. S. (2021). School leaders as change agents: Do principals have the tools they need?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Management in Education</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43–51. </a:t>
            </a:r>
            <a:r>
              <a:rPr lang="en-US" sz="18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https://doi.org/10.1177/0892020620927415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Ahmad, S., Wasim, S., &amp; Ifran, S. (2019). Qualitative v/s. quantitative research: A summarized review.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Evidence-Based Medical Healthcare 6</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 2828–2832. </a:t>
            </a:r>
            <a:r>
              <a:rPr lang="en-US" sz="18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https://doi.org/10.18410/jebmh/2019/587</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American Psychological Association. (2021).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Data sharing and other research resources.</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https://www.apa.org/research/responsible/data-links</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Andrade, C. (2021). A student’s guide to the classification and operationalization of variables in the conceptualization and design of a clinical study: Part 1.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Indian Journal of Psychological Medicine 43</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177–179. </a:t>
            </a:r>
            <a:r>
              <a:rPr lang="en-US" sz="18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https://doi.org/10.1177/0253717621994334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Andrade, C. (2021). The use of operational definitions in research: Making concepts measurable.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Indian Journal of Psychological Medicine, 43</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 553–555. https://doi.org/10.1177/02537176211043320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471858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F191AA-E2A6-BE35-2924-3FA7A3762C6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3DE011-07D5-0569-AC82-D0280923D422}"/>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926F2EAC-60E3-F5D6-60BB-67770CD93282}"/>
              </a:ext>
            </a:extLst>
          </p:cNvPr>
          <p:cNvSpPr txBox="1"/>
          <p:nvPr/>
        </p:nvSpPr>
        <p:spPr>
          <a:xfrm>
            <a:off x="419909" y="1422320"/>
            <a:ext cx="11451514" cy="4031873"/>
          </a:xfrm>
          <a:prstGeom prst="rect">
            <a:avLst/>
          </a:prstGeom>
          <a:noFill/>
        </p:spPr>
        <p:txBody>
          <a:bodyPr wrap="square">
            <a:spAutoFit/>
          </a:bodyPr>
          <a:lstStyle/>
          <a:p>
            <a:pPr marL="457200" marR="0" indent="-457200">
              <a:buNone/>
            </a:pP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Asenahabi</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 M. (2019). Basics of research design: A guide to selecting an appropriate research design.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Contemporary Applied Research 6</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2308–2336. </a:t>
            </a:r>
            <a:r>
              <a:rPr lang="en-US" sz="16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https://ijcar.net/assets/pdf/Vol6-No5-May2019/07.-Basics-of-Research-Design-A-Guide-to-selecting-appropriate-research-design.pdf</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Baker, B. D., </a:t>
            </a: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Punswick</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 &amp; Belt, C. (2010). School leadership stability, principal moves, and departures: Evidence from Missouri.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46</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 523–557. </a:t>
            </a:r>
            <a:r>
              <a:rPr lang="en-US" sz="1600" b="0" u="sng" dirty="0">
                <a:solidFill>
                  <a:srgbClr val="006ACC"/>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https://doi.org/10.1177/0013161X10383832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Bartanen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 (2019).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Identifying principal improvement.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EdWorkingPaper</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19–136.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Bartoletti, J., &amp; Connelly, G. (2013). Leadership matters: What the research says about the importance of principal leadership.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Association of Elementary School Principals, 16</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1–21. </a:t>
            </a:r>
            <a:r>
              <a:rPr lang="en-US" sz="16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5"/>
              </a:rPr>
              <a:t>https://www.naesp.org/sites/default/files/LeadershipMatters.pdf</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Beckett, L. O. (2021). Predictors of urban principal turnover.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Urban Education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56</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 1695–1718. </a:t>
            </a:r>
            <a:r>
              <a:rPr lang="en-US" sz="16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https://dx.doi.org/10.1177/0042085918772629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Berger, R. (2015). Now I see it, now I don’t: Researcher’s position and reflexivity in qualitative research.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Qualitative Research, 15</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219–234. https://doi.org/10.1177/1468794112468475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Bickman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 Goldring, E., De Andrade, A. R., Breda, C., &amp; Goff, P. (2012). Improving principal leadership through feedback and coaching.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Society for Research on Educational Effectiveness</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https://eric.ed.gov/?id=ED530123</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Bloomfield, J., &amp; Fisher, M. J. (2019). Quantitative research design.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the Australasian Rehabilitation Nurses’ Association (JARNA)</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27–30. </a:t>
            </a:r>
            <a:r>
              <a:rPr lang="en-US" sz="16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https://doi.org/10.33235/jarna.22.2.27-30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579934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40DF6-2B6F-5C87-7896-9628C8AEC19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5C2E06B-DDDD-EABD-28BC-549CEF361E2D}"/>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18CE153A-7BA0-E3EB-AB1D-F7F38F4CAA47}"/>
              </a:ext>
            </a:extLst>
          </p:cNvPr>
          <p:cNvSpPr txBox="1"/>
          <p:nvPr/>
        </p:nvSpPr>
        <p:spPr>
          <a:xfrm>
            <a:off x="419909" y="1422320"/>
            <a:ext cx="11451514" cy="4278094"/>
          </a:xfrm>
          <a:prstGeom prst="rect">
            <a:avLst/>
          </a:prstGeom>
          <a:noFill/>
        </p:spPr>
        <p:txBody>
          <a:bodyPr wrap="square">
            <a:spAutoFit/>
          </a:bodyPr>
          <a:lstStyle/>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Boyce J &amp; Bowers A.J. (2016) Principal turnover: Are there different types of principals who move from or leave their schools? A latent class analysis of the 2007–2008 Schools and Staffing Survey and the 2008–2009 Principal Follow-Up Survey.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Leadership and Policy in Schools</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237–272.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Boyland, L. G. (2011). Job stress and coping strategies of elementary principals: A statewide study.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Current Issues in Education, 14</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1–11.</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Bradley, K., &amp; Scott, C. (2020). </a:t>
            </a:r>
            <a:r>
              <a:rPr lang="en-US" sz="160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Principal retention: New data on a growing problem</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Learning Policy Institute. </a:t>
            </a:r>
            <a:r>
              <a:rPr lang="en-US" sz="16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3"/>
              </a:rPr>
              <a:t>https://learningpolicyinstitute.org/product/principal-turnover-report</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Branch, G.F., Hanushek, E.A., and Rivkin, E.G. (2009). Principal turnover and effectiveness. Paper presented at the annual meeting of the American Economic Association, San Francisco, January 3–5.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de-DE"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Brauckmann, S., Pashiardis, P., &amp; Arlestig, H. (2023). </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Bringing context and educational leadership together: Fostering the professional development of school principals.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Professional Development in Education 49</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4–15. </a:t>
            </a:r>
            <a:r>
              <a:rPr lang="en-US" sz="16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https://doi.org/10.1080/19415257.2020.1747105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Carmines, E., &amp; Zeller, R. (2022).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Reliability and validity assessment: Quantitative applications in the social sciences</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a:t>
            </a:r>
            <a:r>
              <a:rPr lang="en-US" sz="16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ed.). SAGE.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Chandola, T., &amp; Booker, C. (2022).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Archival and secondary data: The  Sage quantitative research kit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a:t>
            </a:r>
            <a:r>
              <a:rPr lang="en-US" sz="16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ed.). SAGE.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Coghlan, D., &amp; Brydon-Miller, M. (2014).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SAGE encyclopedia of action research.</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SAGE.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Collie, R. J. (2021). COVID-19-19 and teachers’ somatic burden, stress, and emotional exhaustion: examining the role of principal leadership and workplace buoyancy.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Aera Open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2332858420986187 </a:t>
            </a:r>
            <a:r>
              <a:rPr lang="en-US" sz="1600" b="0" u="sng" dirty="0">
                <a:solidFill>
                  <a:srgbClr val="006ACC"/>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https://doi.org/10.1177/2332858420986187</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802262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3E214-41F2-E683-F0E4-69E5ADF833C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7D7E1D-23EC-3D8E-FFE9-28D52DB4FFC2}"/>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9A490FDA-148A-1C81-EE8F-0D6694B88FF5}"/>
              </a:ext>
            </a:extLst>
          </p:cNvPr>
          <p:cNvSpPr txBox="1"/>
          <p:nvPr/>
        </p:nvSpPr>
        <p:spPr>
          <a:xfrm>
            <a:off x="419909" y="1422320"/>
            <a:ext cx="11451514" cy="4524315"/>
          </a:xfrm>
          <a:prstGeom prst="rect">
            <a:avLst/>
          </a:prstGeom>
          <a:noFill/>
        </p:spPr>
        <p:txBody>
          <a:bodyPr wrap="square">
            <a:spAutoFit/>
          </a:bodyPr>
          <a:lstStyle/>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Creswell, J. W., &amp; Creswell, J. D. (2022). Research design: Qualitative, quantitative, and mixed methods approaches. (6</a:t>
            </a:r>
            <a:r>
              <a:rPr lang="en-US" sz="16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ed.).  SAGE.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Creswell, J.W. &amp; Guetterman, T.C. (2021). Educational research: Planning, conducting, and evaluating quantitative and qualitative research (Sixth edition). Pearson Education.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Darling-Hammond, L., Hyler, M. E., &amp; Gardner, M. (2022).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Effective teacher professional development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(2nd ed.). Learning Policy Institute.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Day, C., Gu, Q., &amp; Sammons, P. (2016). The impact of leadership on student outcomes: How successful school leaders use transformational and instructional strategies to make a difference.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52</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221–258. </a:t>
            </a:r>
            <a:r>
              <a:rPr lang="en-US" sz="16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https://dx.doi.org/10.1177/0013161X15616863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Desimone, L. M., &amp; Garet, M. S. (2015). Best practices in teachers’ professional development in the United States. </a:t>
            </a:r>
            <a:r>
              <a:rPr lang="en-US" sz="160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Psychology, Society, &amp; Education, 7</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(3), 252–263. https://doi.org/10.25115/psye.v7i3.515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err="1">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Faizuddin</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A., Abdullah, M., &amp; Daud, M. (2022). Professional development and teacher effectiveness: A systematic review. </a:t>
            </a:r>
            <a:r>
              <a:rPr lang="en-US" sz="160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Asian Journal of University Education, 18</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(3), 819–830. </a:t>
            </a:r>
            <a:r>
              <a:rPr lang="en-US" sz="16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4"/>
              </a:rPr>
              <a:t>https://doi.org/10.24191/ajue.v18i3.18886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Federici, R. A., &amp; </a:t>
            </a:r>
            <a:r>
              <a:rPr lang="en-US" sz="1600" dirty="0" err="1">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Skaalvik</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E. M. (2012). Principal self-efficacy: Relations with burnout, job satisfaction, and motivation to quit. </a:t>
            </a:r>
            <a:r>
              <a:rPr lang="en-US" sz="160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Social Psychology of Education, 15</a:t>
            </a:r>
            <a:r>
              <a:rPr lang="en-US" sz="16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(3), 295–320. https://doi.org/10.1007/s11218-012-9183-5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Fischer, H.E., Boone, W., &amp; Neumann, K. (2023).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Handbook of research on science education.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nb-NO"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Routledge.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nb-NO"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Ford, T. G., Lavigne, A. L., Fiegener, A. M., &amp; Si, S. (2020). </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Understanding District Support for Leader Development and Success in the Accountability Era: A Review of the Literature Using Social-Cognitive Theories of Motivation.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Review of Educational Research, 90</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264–307. </a:t>
            </a:r>
            <a:r>
              <a:rPr lang="en-US" sz="1600" b="0" u="sng" dirty="0">
                <a:solidFill>
                  <a:srgbClr val="006ACC"/>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https://doi.org/10.3102/0034654319899723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401773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E6152-B587-6502-285A-CA66314CFB2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BF69E19-9CCF-7822-A503-879B6FAECABA}"/>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3FCD135B-B0E2-41C7-ED2C-3375BC6C2E8E}"/>
              </a:ext>
            </a:extLst>
          </p:cNvPr>
          <p:cNvSpPr txBox="1"/>
          <p:nvPr/>
        </p:nvSpPr>
        <p:spPr>
          <a:xfrm>
            <a:off x="419909" y="1422320"/>
            <a:ext cx="11451514" cy="3970318"/>
          </a:xfrm>
          <a:prstGeom prst="rect">
            <a:avLst/>
          </a:prstGeom>
          <a:noFill/>
        </p:spPr>
        <p:txBody>
          <a:bodyPr wrap="square">
            <a:spAutoFit/>
          </a:bodyPr>
          <a:lstStyle/>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Fox, M. A. (2018). Mentoring support and self-efficacy of public school principals: A Correlational Study [ProQuest LLC]. In ProQuest LLC. Goff, P., Guthrie, J., Goldring, E., &amp; </a:t>
            </a: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Bickman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 (2014). Changing principals' leadership through feedback and coaching.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Educational Administration, 52</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682. </a:t>
            </a:r>
            <a:r>
              <a:rPr lang="en-US" sz="14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3"/>
              </a:rPr>
              <a:t>https://dx.doi.org/10.1108/JEA-10-2013-0113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Fullan, M. (2001).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Leading in a culture of change</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s-E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Jossey</a:t>
            </a:r>
            <a:r>
              <a:rPr lang="es-E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Gettys, S. G., Martin, B. N., &amp; Bigby, L. (2010). Does Mentoring Assist in Developing Beginning Principals’ Instructional Leadership Skills?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Evidence Based Coaching &amp; Mentoring, 8</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91–110.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Goff, P., Guthrie, J., Goldring, E., &amp; </a:t>
            </a: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Bickman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 (2014). Changing principals' leadership through feedback and coaching.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Educational Administration, 52</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682.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https://dx.doi.org/10.1108/JEA-10-2013-0113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Goldring, R., &amp; Taie, S. (2018).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2016–17 Principal Follow-up Survey First Look</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2018-066). U.S. Department of Education, Institute of Education Sciences, National Center for Education Statistics. https://nces.ed.gov/pubsearch/pubsinfo.asp?pubid=2018066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Goldring, R., &amp; Taie, S. (2018).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2016–17 principal follow-up survey first look</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2018-066). U.S. Department of Education, Institute of Education Sciences, National Center for Education Statistics.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https://nces.ed.gov/pubsearch/pubsinfo.asp?pubid=2018066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Goldring, R., Taie, S., &amp; Riddles, M. (2014).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2012–13 Principal Follow-up Survey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2014-064). U.S. Department of Education, National Center for Education Statistics.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https://nces.ed.gov/pubs2014/2014064rev.pdf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Gopalan, M., Rosinger, K., &amp; Ahn, J. B. (2020). Use of quasi-experimental research designs in education research: Growth, promise, and challenges.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Review of Research in Education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44</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218–243. </a:t>
            </a:r>
            <a:r>
              <a:rPr lang="en-US" sz="14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https://doi.org/10.3102/0091732X20903302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634355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91CAF-1814-CA27-C75E-6D848004BA9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C356714-3AA1-C138-8988-C97D4D9921E4}"/>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110F2411-591B-83A4-4774-7E62DDB642C8}"/>
              </a:ext>
            </a:extLst>
          </p:cNvPr>
          <p:cNvSpPr txBox="1"/>
          <p:nvPr/>
        </p:nvSpPr>
        <p:spPr>
          <a:xfrm>
            <a:off x="419909" y="1422320"/>
            <a:ext cx="11451514" cy="4524315"/>
          </a:xfrm>
          <a:prstGeom prst="rect">
            <a:avLst/>
          </a:prstGeom>
          <a:noFill/>
        </p:spPr>
        <p:txBody>
          <a:bodyPr wrap="square">
            <a:spAutoFit/>
          </a:bodyPr>
          <a:lstStyle/>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Gray, J. (2018) Leadership coaching and mentoring: A research-based model for stronger partnerships.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Education Policy and leadership</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1–17</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Grissom, J. A., </a:t>
            </a: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Bartanen</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 (2019). Principal effectiveness and principal turnover.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Association for Education Finance and Policy, 14</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355-382. </a:t>
            </a:r>
            <a:r>
              <a:rPr lang="en-US" sz="16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3"/>
              </a:rPr>
              <a:t>https://doi.org/10.1162/edfp_a_00256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Grissom, J. A., Egalite, A. J, Lindsay, C.A, Wallace Foundation, Vanderbilt University, P.C., Urban Institute, North Carolina University, C of E., &amp; University of North Carolina at Chapel Hill, S of E. (2021). How principals affect students and schools: A systematic synthesis of two decades of research.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Research Report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Wallace Foundation. Wallace Foundation.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Grissom, J. A., Egalite, A. J., &amp; Lindsay, C. A. (Eds.). (2021).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How principals affect students and schools: A systematic synthesis of two decades of research.</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Wallace Foundation. https://www.wallacefoundation.org/knowledge-center/Documents/How-Principals-Affect-Students-and-</a:t>
            </a: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Schools.pdfGümüş</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 &amp; </a:t>
            </a:r>
            <a:r>
              <a:rPr lang="en-US"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Bellibaş</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M.Ş. (2020). The relationship between professional development and school principals’ leadership practices: the mediating role of self-efficacy.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Educational Management 34</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 1155–1170. </a:t>
            </a:r>
            <a:r>
              <a:rPr lang="en-US" sz="16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https://doi.org/10.1108/IJEM-10-2019-0380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Gurr, D., Longmuir, F., &amp; Reed, C. (2020). Creating successful and unique schools: leadership, context and systems thinking perspectives.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Educational Administration 59</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59-76</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https://dx.doi.org/10.1108/JEA-02-2020-0045</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b="0" u="sng"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Guskey</a:t>
            </a:r>
            <a:r>
              <a:rPr lang="en-US" sz="16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 R. (2002). Professional development and teacher change. </a:t>
            </a:r>
            <a:r>
              <a:rPr lang="en-US" sz="1600" b="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Teachers and Teaching: Theory and Practice, 8</a:t>
            </a:r>
            <a:r>
              <a:rPr lang="en-US" sz="16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381–391. https://doi.org/10.1080/135406002100000512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Haas, C., &amp; Hadjar, A. (2020). Students’ trajectories through higher education: a review of quantitative research. </a:t>
            </a:r>
            <a:r>
              <a:rPr lang="en-US"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Higher Education 79</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1099–1118 (2020). https://doi.org/10.1007/s10734-019-00458-5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768069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963F8-331D-5536-2CA8-D31CD49287C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BCDCC68-99BD-54BB-C8F8-7EB7D7F41AD8}"/>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2283EE3D-4CF2-3F24-7C81-EAF55ABF4A19}"/>
              </a:ext>
            </a:extLst>
          </p:cNvPr>
          <p:cNvSpPr txBox="1"/>
          <p:nvPr/>
        </p:nvSpPr>
        <p:spPr>
          <a:xfrm>
            <a:off x="419909" y="1422320"/>
            <a:ext cx="11451514" cy="4401205"/>
          </a:xfrm>
          <a:prstGeom prst="rect">
            <a:avLst/>
          </a:prstGeom>
          <a:noFill/>
        </p:spPr>
        <p:txBody>
          <a:bodyPr wrap="square">
            <a:spAutoFit/>
          </a:bodyPr>
          <a:lstStyle/>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Hayes, S.D., &amp; Mahfouz, J. (2020). Principalship and mentoring: a review of perspectives, evidence, and literature 1999–2019.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Research in Educational Administration and Leadership, 5</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722–751. </a:t>
            </a:r>
            <a:r>
              <a:rPr lang="en-US" sz="14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https://doi.org/10.30828/real/2020.3.4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Henkenberns</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 (2019). First-year charter school principal transition: A phenomenological study of first-year charter school principal experiences in mentoring [ProQuest LLC].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Hernandez, R. (2021, December 30).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 in 10 school principals might quit due to harder work, longer hours and the politics of covid-19</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s-E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KJZZ. </a:t>
            </a:r>
            <a:r>
              <a:rPr lang="es-ES" sz="1400" b="0" u="sng" dirty="0">
                <a:solidFill>
                  <a:srgbClr val="004376"/>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https://kjzz.org/content/1743968/4-10-school-principals-might-quit-due-harder-work-longer-hours-and-politics-covid-19</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s-E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Hoy, W. (2010).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Quantitative research in education: A primer</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SAGE.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Hughes, L. L. (2010). The principalship: Preparation programs and the self-efficacy of principals (Order No. 3397437). ProQuest One (305201810). </a:t>
            </a:r>
            <a:r>
              <a:rPr lang="en-US" sz="14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https://www.proquest.com/dissertations-theses/principalship-preparation-programs-self-efficacy/docview/305201810/se-2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Husain, A. N., Miller, L. C., &amp; Player, D. W. (2021). Principal turnover: Using teacher-assessments of principal quality to understand who leaves the principalship.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57</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683–715. </a:t>
            </a:r>
            <a:r>
              <a:rPr lang="en-US" sz="14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6"/>
              </a:rPr>
              <a:t>https://doi.org/10.1177%2F0013161X211011235</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Ingersoll, R. M., &amp; Strong, M. (2011). The impact of induction and mentoring programs for beginning teachers: A critical review of the research.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Review of Educational Research, 81</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201–233.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https://doi.org/10.3102/0034654311403323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Ishimaru, A. (2013). From heroes to organizers: Principals and education organizing in urban school reform.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49</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3</a:t>
            </a:r>
            <a:r>
              <a:rPr lang="en-US" sz="14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51. doi:10.1177/0013161X12448250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https://doi.org/10.1177%2F0013161X12448250</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Johal, S. K., Batra, R., &amp; Ferrer, E. (2023). Collecting longitudinal data: Present issues and future challenges. In H. Cooper, M. N. </a:t>
            </a:r>
            <a:r>
              <a:rPr lang="en-US" sz="1400" b="0" u="sng"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Coutanche</a:t>
            </a:r>
            <a:r>
              <a:rPr lang="en-US" sz="14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 M. McMullen, A. T. Panter, D. </a:t>
            </a:r>
            <a:r>
              <a:rPr lang="en-US" sz="1400" b="0" u="sng"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Rindskopf</a:t>
            </a:r>
            <a:r>
              <a:rPr lang="en-US" sz="14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&amp; K. J. Sher (Eds.), </a:t>
            </a:r>
            <a:r>
              <a:rPr lang="en-US" sz="1400" b="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APA handbook of research methods in psychology: Research designs: Quantitative, qualitative, neuropsychological, and biological</a:t>
            </a:r>
            <a:r>
              <a:rPr lang="en-US" sz="14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(pp. 385–408). American Psychological Association. </a:t>
            </a:r>
            <a:r>
              <a:rPr lang="en-US" sz="14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https://doi.org/10.1037/0000319-018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Jones, R. J., Woods, S. A., &amp; Guillaume, Y. R. F. (2016). The effectiveness of workplace coaching: a meta-analysis of learning and performance outcomes from coaching.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Occupational and Organizational Psychology, 89</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249.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646147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F5C1B3-35CA-1A06-80E9-44A5DB81F4C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C1BC276-4962-6F82-19A9-95BA4A1308FA}"/>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0C65CCC1-BD57-4465-3EEC-E424751CB3EF}"/>
              </a:ext>
            </a:extLst>
          </p:cNvPr>
          <p:cNvSpPr txBox="1"/>
          <p:nvPr/>
        </p:nvSpPr>
        <p:spPr>
          <a:xfrm>
            <a:off x="419909" y="1422320"/>
            <a:ext cx="11451514" cy="4078039"/>
          </a:xfrm>
          <a:prstGeom prst="rect">
            <a:avLst/>
          </a:prstGeom>
          <a:noFill/>
        </p:spPr>
        <p:txBody>
          <a:bodyPr wrap="square">
            <a:spAutoFit/>
          </a:bodyPr>
          <a:lstStyle/>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Knight, D. S., Candelaria, C. A., Sun, M., Almasi, P., Shin, J., &amp; </a:t>
            </a: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DeMatthews</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D. (2023, December).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retention and turnover during the COVID-19-19 era: Do students have equitable access to stable school leadership?</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University of Washington. http://hdl.handle.net/1773/51017</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Knowles, M. S. (1984). Andragogy in action. Applying modern principles of adult education. Jossey Bass.</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Lambert, S., &amp; </a:t>
            </a: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Bouchamma</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Y. (2021). Professional learning communities: From collaborative learning to collective efficacy in school improvement.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Leadership in Education, 24</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 823–841. </a:t>
            </a:r>
            <a:r>
              <a:rPr lang="en-US" sz="12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https://doi.org/10.1080/13603124.2019.1690699</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Langkamp, D. L., Barnes, A. J., &amp; Zuckerman, K. E. (2021). Secondary analysis of existing data sets for developmental behavioral pediatrics.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Developmental &amp; Behavioral Pediatrics, 42</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 322–330.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https://doi.org/10.1097/dbp.0000000000000915</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Lave, J., &amp; Wenger, E. (1991).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Situated learning: Legitimate peripheral participation.</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Cambridge University Press.</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Lazenby, S., McCulla, N., &amp; Marks, W. (2022). The further professional development of experienced principals.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Leadership in Education 25</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 533–547.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https://doi.org/10.1080/13603124.2020.1716999</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Learning Policy Institute. (2017).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School leadership: Trends in principal turnover.</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Palo Alto, CA: Author. https://learningpolicyinstitute.org/product/leadership-turnover (Includes data cited by the National Association of Secondary School Principals [NASSP]).</a:t>
            </a:r>
            <a:r>
              <a:rPr lang="en-US" sz="12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Learning Policy Institute. (2020).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Supporting a strong, stable principal workforce: What matters and what can be done.</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0" u="sng" kern="100" dirty="0">
                <a:solidFill>
                  <a:srgbClr val="004376"/>
                </a:solidFill>
                <a:effectLst/>
                <a:latin typeface="Times New Roman" panose="02020603050405020304" pitchFamily="18" charset="0"/>
                <a:ea typeface="Aptos" panose="020B0004020202020204" pitchFamily="34" charset="0"/>
                <a:cs typeface="Times New Roman" panose="02020603050405020304" pitchFamily="18" charset="0"/>
                <a:hlinkClick r:id="rId6"/>
              </a:rPr>
              <a:t>https://learningpolicyinstitute.org/product/supporting-strong-stable-principal-workforce-brief</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Leavy, P. (2022). Research design: Quantitative, qualitative, mixed methods, arts-based, and community-based participatory research approaches. (2</a:t>
            </a:r>
            <a:r>
              <a:rPr lang="en-US" sz="12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nd</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ed.). SAGE.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Leithwood</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K., Harris, A., &amp; Hopkins, D. (2020). Seven strong claims about successful school leadership revisited.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School Leadership &amp; Management, 40</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5–22. </a:t>
            </a:r>
            <a:r>
              <a:rPr lang="en-US" sz="12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https://doi.org/10.1080/13632434.2019.1596077</a:t>
            </a:r>
            <a:endParaRPr lang="en-US" sz="12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Levin, S., &amp; Bradley, K. (2019). Understanding and addressing principal turnover: A review of the research.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Learning Policy Institute</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Levin, S., Bradley, K., Scott, C., &amp; Ehrlich, S. B. (2020).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mobility: Results from 2016–17 through 2017–18</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U.S. Department of Education, Institute of Education Sciences, National Center for Education Statistics. </a:t>
            </a:r>
            <a:r>
              <a:rPr lang="en-US" sz="11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8"/>
              </a:rPr>
              <a:t>https://nces.ed.gov/pubs2020/2020195.pdf</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Levin, S., Leung, M., Edgerton, A. K., &amp; Scott, C. (2020). Elementary school principals' professional learning: current status and future needs.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Learning Policy Institute</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9"/>
              </a:rPr>
              <a:t>https://files.eric.ed.gov/ED610880.pdf</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50812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5F4AB-A20D-95AD-F232-F2E23C508A2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5CC7B26-3DA8-D0AD-9E46-E6520CB584C8}"/>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068E9889-318B-5D17-7FD3-47DBFBA2CEA0}"/>
              </a:ext>
            </a:extLst>
          </p:cNvPr>
          <p:cNvSpPr txBox="1"/>
          <p:nvPr/>
        </p:nvSpPr>
        <p:spPr>
          <a:xfrm>
            <a:off x="419909" y="1422320"/>
            <a:ext cx="11451514" cy="4154984"/>
          </a:xfrm>
          <a:prstGeom prst="rect">
            <a:avLst/>
          </a:prstGeom>
          <a:noFill/>
        </p:spPr>
        <p:txBody>
          <a:bodyPr wrap="square">
            <a:spAutoFit/>
          </a:bodyPr>
          <a:lstStyle/>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Liamputtong, P. (2020).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Qualitative research methods</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(5th ed.). Oxford University. </a:t>
            </a:r>
            <a:r>
              <a:rPr lang="en-US" sz="12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https://west-sydney-primo.hosted.exlibrisgroup.com/permalink/f/1vt0uuc/UWS-ALMA21273137440001571</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Liebowitz, D. D., &amp; Porter, L. (2019). The effect of principal behaviors on student, teacher, and school outcomes: A systematic review and meta-analysis of the empirical literature.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Review of Educational Research, 89</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785–827. </a:t>
            </a:r>
            <a:r>
              <a:rPr lang="en-US" sz="12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4"/>
              </a:rPr>
              <a:t>https://doi.org/10.3102%2F0034654319866133</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Liu, Y. (2020). Focusing on the practice of distributed leadership: The international evidence from the 2013 TALIS.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56</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779–818.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https://doi.org/10.1177/0013161X20907128</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Lochmiller</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 R. (2014). Leadership coaching in an induction program for novice principals: A 3-year study.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Research on Leadership Education, 9</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59–84. </a:t>
            </a:r>
            <a:r>
              <a:rPr lang="en-US" sz="12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6"/>
              </a:rPr>
              <a:t>https://doi.org/10.1177%2F1942775113502020</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Maciejewski, M. (2020). Quasi-experimental design.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Biostatistics and Epidemiology 4</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38–47. https://doi.org/</a:t>
            </a:r>
            <a:r>
              <a:rPr lang="en-US" sz="12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10.1080/24709360.2018.1477468</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Maryland State Department of Education. (2024a).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Maryland promising principals’ academy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https://www.marylandpublicschools.org/about/Pages/PromisingPrincipals/index.aspx</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Maryland State Department of Education</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(2024b).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Maryland state department of education directory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https://marylandpublicschools.org/about/Pages/directory.aspx</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Maryland's Promising Principals’ Academy. Maryland State Department of Education. </a:t>
            </a:r>
            <a:r>
              <a:rPr lang="pt-BR"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(2022). https://www.marylandpublicschools.org/about/Pages/PromisingPrincipals/index.aspx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pt-BR"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Mcleod, S. (2023a). </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Independent and dependent variables.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https://www.simplypsychology.org/variables.html</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McLeod, S. (2023b).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Qualitative versus quantitative research methods &amp; data analysis.</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Simply Psychology. </a:t>
            </a:r>
            <a:r>
              <a:rPr lang="en-US" sz="12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0"/>
              </a:rPr>
              <a:t>https://www.simplypsychology.org/qualitative-quantitative.html#Limitations-of-Quantitative-Research</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Miller, A. (2013). Principal turnover and student achievement.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Economics of Education Review, 36</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60</a:t>
            </a:r>
            <a:r>
              <a:rPr lang="en-US" sz="12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 </a:t>
            </a:r>
            <a:r>
              <a:rPr lang="en-US" sz="12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1"/>
              </a:rPr>
              <a:t>https://doi.org/10.1016/j.econedurev.2013.05.004</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Mitani, H. (2018). Principals’ working conditions, job stress, and turnover behaviors under NCLB Accountability pressure.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54</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822–862. </a:t>
            </a:r>
            <a:r>
              <a:rPr lang="en-US" sz="12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2"/>
              </a:rPr>
              <a:t>https://doi.org/10.1177%2F0013161X18785874</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b="0" u="sng"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Moniruzzaman</a:t>
            </a:r>
            <a:r>
              <a:rPr lang="en-US" sz="12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 &amp; AL-</a:t>
            </a:r>
            <a:r>
              <a:rPr lang="en-US" sz="1200" b="0" u="sng"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Muaalemi</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 A. (2022). Sampling techniques for quantitative research. In: Islam, M.R., Khan, N.A., &amp; </a:t>
            </a: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Baikady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 (eds)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Principles of Social Research Methodology</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Springer. </a:t>
            </a:r>
            <a:r>
              <a:rPr lang="en-US" sz="12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3"/>
              </a:rPr>
              <a:t>https://doi.org/10.1007/978-981-19-5441-2_15</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Mulisa</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 (2022). When does a researcher choose a quantitative, qualitative, or mixed research approach? </a:t>
            </a:r>
            <a:r>
              <a:rPr lang="en-US" sz="12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Interchange: A Quarterly Review of Education, 53</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113–131. </a:t>
            </a:r>
            <a:r>
              <a:rPr lang="en-US" sz="12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14"/>
              </a:rPr>
              <a:t>https://doi.org/10.1007/s10780-021-09447-z</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392466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CB194-7A3C-1894-7287-F1F99081711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22F6F61-4664-02FB-C4E4-7AD324664A60}"/>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4006BFEC-12D2-905A-23F8-AB27F1C47F9F}"/>
              </a:ext>
            </a:extLst>
          </p:cNvPr>
          <p:cNvSpPr txBox="1"/>
          <p:nvPr/>
        </p:nvSpPr>
        <p:spPr>
          <a:xfrm>
            <a:off x="419909" y="1422320"/>
            <a:ext cx="11451514" cy="4762842"/>
          </a:xfrm>
          <a:prstGeom prst="rect">
            <a:avLst/>
          </a:prstGeom>
          <a:noFill/>
        </p:spPr>
        <p:txBody>
          <a:bodyPr wrap="square">
            <a:spAutoFit/>
          </a:bodyPr>
          <a:lstStyle/>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Association of Secondary School Principals (NASSP). (2022).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Leadership burnout and the leaky pipeline: A crisis of educator retention.</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NASSP. https://www.nassp.org/news/leadership-burnout-and-the-leaky-pipeline/</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Center for Education Statistics (NCES). (2023).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turnover: Public school principal status after one year.</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Condition of Education, U.S. Department of Education. </a:t>
            </a:r>
            <a:r>
              <a:rPr lang="en-US" sz="1100" b="0" u="sng" kern="100" dirty="0">
                <a:solidFill>
                  <a:srgbClr val="004376"/>
                </a:solidFill>
                <a:effectLst/>
                <a:latin typeface="Times New Roman" panose="02020603050405020304" pitchFamily="18" charset="0"/>
                <a:ea typeface="Aptos" panose="020B0004020202020204" pitchFamily="34" charset="0"/>
                <a:cs typeface="Times New Roman" panose="02020603050405020304" pitchFamily="18" charset="0"/>
                <a:hlinkClick r:id="rId3"/>
              </a:rPr>
              <a:t>https://nces.ed.gov/programs/coe/indicator/slb</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Center for Education Statistics. (2023).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2021–22 Principal Follow-up Survey First Look (NCES 2023-089).</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U.S. Department of Education, Institute of Education Sciences. https://nces.ed.gov/pubsearch/pubsinfo.asp?pubid=2023089</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Center for Education Statistics. (2024).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Condition of education: Principal turnover.</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U.S. Department of Education, Institute of Education Sciences. https://nces.ed.gov/programs/coe/indicator/clq</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Commission for the Protection of Human Subjects of Biomedical and Behavioral Research. (1978).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Belmont report: Ethical principles and guidelines for the protection of human subjects of research</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Commission.</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National Policy Board for Educational Administration. (2015).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Professional standards for educational leaders 2015.</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Author. </a:t>
            </a:r>
            <a:r>
              <a:rPr lang="en-US" sz="11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https://www.npbea.org/wp-content/uploads/2017/06/Professional-Standards-for-Educational-Leaders_2015.pdf</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Nittle</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 (2022, February 7).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Principals are expected to be the 'rock' of schools, but they're stressed out</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Principals are expected to be the ‘rock’ of schools, but they’re stressed out. </a:t>
            </a:r>
            <a:r>
              <a:rPr lang="en-US" sz="1100" b="0" u="sng" dirty="0">
                <a:solidFill>
                  <a:srgbClr val="004376"/>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https://ctmirror.org/2022/02/05/principals-are-expected-to-be-the-rock-of-schools-but-theyre-stressed-out/</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NORC at the University of Chicago. (2019).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stability in Chicago Public Schools</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Pagano, R. R. (2023). Understanding statistics in the behavioral sciences.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Cengage Learning</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Pariente, N. &amp; Tubin, D. (2021), Novice principal mentoring and professional development.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International Journal of Mentoring and Coaching in Education 10</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370–386. </a:t>
            </a:r>
            <a:r>
              <a:rPr lang="en-US" sz="11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https://doi.org/10.1108/IJMCE-01-2021-0015</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Podolsky, A. (2023). </a:t>
            </a:r>
            <a:r>
              <a:rPr lang="en-US" sz="110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Patterns and predictors of principal turnover</a:t>
            </a:r>
            <a:r>
              <a:rPr lang="en-US" sz="110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[Doctoral dissertation, Stanford University]. Stanford Digital Repository. </a:t>
            </a:r>
            <a:r>
              <a:rPr lang="en-US" sz="11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7"/>
              </a:rPr>
              <a:t>https://purl.stanford.edu/sh273cz5082</a:t>
            </a:r>
            <a:endParaRPr lang="en-US" sz="110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endParaRPr>
          </a:p>
          <a:p>
            <a:pPr marL="457200" marR="0" indent="-457200">
              <a:buNone/>
            </a:pPr>
            <a:r>
              <a:rPr lang="en-US" sz="105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Ray, J. (2020). </a:t>
            </a:r>
            <a:r>
              <a:rPr lang="en-US" sz="1050" i="1"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Elementary principals' experiences with coaching</a:t>
            </a:r>
            <a:r>
              <a:rPr lang="en-US" sz="105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 (Order No. 28490725). ProQuest One (2572587710). </a:t>
            </a:r>
            <a:r>
              <a:rPr lang="en-US" sz="105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https://www.proquest.com/dissertations-</a:t>
            </a:r>
            <a:r>
              <a:rPr lang="en-US" sz="105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8"/>
              </a:rPr>
              <a:t>theses/elementary-principals-experiences-with-coaching/docview/2572587710/se-2</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Reid, D. B. (2021). US principals’ sensemaking of the future roles and responsibilities of school principals.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Management Administration &amp; Leadership,</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49</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251</a:t>
            </a:r>
            <a:r>
              <a:rPr lang="en-US" sz="105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267.</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Sahlin, S. (2023). Exploring the impact of professional development on teacher performance and student outcomes.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Educational Research and Practice, 13</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45–59. https://doi.org/10.5590/JERAP.2023.13.1.04Sala, M., Klar, H., Lindle, J, Reese, K., Knoeppel, R., Campbell, M., &amp; Buskey, F. (2013). Implementing a cross-district principal mentoring program: A human resources approach to developing midcareer principals’ leadership capacities.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School Public Relations, 34</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162–192. </a:t>
            </a:r>
            <a:r>
              <a:rPr lang="en-US" sz="105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https://dx.doi.org/10.3138/jspr.34.2.162</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Sannon-Brown, F. (2021).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turnover and retention: A study of K–12 school principals and accountability</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(Order No. 28319466). ProQuest One (2498537659). </a:t>
            </a:r>
            <a:r>
              <a:rPr lang="en-US" sz="1050" b="0" u="sng" dirty="0">
                <a:solidFill>
                  <a:srgbClr val="004376"/>
                </a:solidFill>
                <a:effectLst/>
                <a:latin typeface="Times New Roman" panose="02020603050405020304" pitchFamily="18" charset="0"/>
                <a:ea typeface="DengXian Light" panose="02010600030101010101" pitchFamily="2" charset="-122"/>
                <a:cs typeface="Times New Roman" panose="02020603050405020304" pitchFamily="18" charset="0"/>
                <a:hlinkClick r:id="rId10"/>
              </a:rPr>
              <a:t>https://www.proquest.com/dissertations-theses/principal-turnover-retention-study-k-12-school/docview/2498537659/se-2?accountid=340</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43861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7EF5B7AC-8AE3-AD4A-A4B1-7B0A30BC702E}"/>
              </a:ext>
            </a:extLst>
          </p:cNvPr>
          <p:cNvSpPr txBox="1"/>
          <p:nvPr/>
        </p:nvSpPr>
        <p:spPr>
          <a:xfrm>
            <a:off x="621615" y="494040"/>
            <a:ext cx="8413824"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00000"/>
                </a:solidFill>
                <a:effectLst/>
                <a:uLnTx/>
                <a:uFillTx/>
                <a:latin typeface="Times" pitchFamily="2" charset="0"/>
                <a:ea typeface="Charter Roman" charset="0"/>
                <a:cs typeface="Charter Roman" charset="0"/>
              </a:rPr>
              <a:t>PROBLEM STATEMENT</a:t>
            </a:r>
          </a:p>
        </p:txBody>
      </p:sp>
      <p:cxnSp>
        <p:nvCxnSpPr>
          <p:cNvPr id="19" name="Straight Connector 18">
            <a:extLst>
              <a:ext uri="{FF2B5EF4-FFF2-40B4-BE49-F238E27FC236}">
                <a16:creationId xmlns:a16="http://schemas.microsoft.com/office/drawing/2014/main" id="{310D1E8A-99B9-ED41-A5CE-E526728EE10C}"/>
              </a:ext>
            </a:extLst>
          </p:cNvPr>
          <p:cNvCxnSpPr>
            <a:cxnSpLocks/>
          </p:cNvCxnSpPr>
          <p:nvPr/>
        </p:nvCxnSpPr>
        <p:spPr>
          <a:xfrm>
            <a:off x="702166" y="1182856"/>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A911DB9-9BD8-AD3C-D28A-A933A28E5091}"/>
              </a:ext>
            </a:extLst>
          </p:cNvPr>
          <p:cNvSpPr txBox="1"/>
          <p:nvPr/>
        </p:nvSpPr>
        <p:spPr>
          <a:xfrm>
            <a:off x="1906121" y="1914436"/>
            <a:ext cx="8165726" cy="3046988"/>
          </a:xfrm>
          <a:prstGeom prst="rect">
            <a:avLst/>
          </a:prstGeom>
          <a:noFill/>
        </p:spPr>
        <p:txBody>
          <a:bodyPr wrap="square">
            <a:spAutoFit/>
          </a:bodyPr>
          <a:lstStyle/>
          <a:p>
            <a:r>
              <a:rPr lang="en-US" sz="3200" dirty="0">
                <a:solidFill>
                  <a:srgbClr val="000000"/>
                </a:solidFill>
                <a:effectLst/>
                <a:latin typeface="+mj-lt"/>
                <a:ea typeface="Calibri" panose="020F0502020204030204" pitchFamily="34" charset="0"/>
              </a:rPr>
              <a:t>The problem addressed in this study is that little is known about the long-term retention patterns of principals who participate in job-embedded professional development programs, such as the Maryland Promising Principals Academy. </a:t>
            </a:r>
            <a:endParaRPr lang="en-US" sz="3200" dirty="0">
              <a:latin typeface="+mj-lt"/>
            </a:endParaRPr>
          </a:p>
        </p:txBody>
      </p:sp>
    </p:spTree>
    <p:extLst>
      <p:ext uri="{BB962C8B-B14F-4D97-AF65-F5344CB8AC3E}">
        <p14:creationId xmlns:p14="http://schemas.microsoft.com/office/powerpoint/2010/main" val="20065515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D6BC3-B5AC-4DF7-DF97-DB3808BE0F4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8D12908-9D64-ECF4-1E28-7784CBB54F56}"/>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34BABBE7-F514-4AA8-5C3C-AD73468C61A7}"/>
              </a:ext>
            </a:extLst>
          </p:cNvPr>
          <p:cNvSpPr txBox="1"/>
          <p:nvPr/>
        </p:nvSpPr>
        <p:spPr>
          <a:xfrm>
            <a:off x="419909" y="1422320"/>
            <a:ext cx="11451514" cy="4593565"/>
          </a:xfrm>
          <a:prstGeom prst="rect">
            <a:avLst/>
          </a:prstGeom>
          <a:noFill/>
        </p:spPr>
        <p:txBody>
          <a:bodyPr wrap="square">
            <a:spAutoFit/>
          </a:bodyPr>
          <a:lstStyle/>
          <a:p>
            <a:pPr marL="457200" marR="0" indent="-457200">
              <a:buNone/>
            </a:pPr>
            <a:r>
              <a:rPr lang="en-US" sz="1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Schrittesser</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 (2018). Establishing innovations in schools: On the role of the school principal in innovation processes. In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Leading Change in Teacher Education</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(pp. 133–145). Routledge.</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Sebastian, J., Camburn, E. M., &amp; Spillane, J. P. (2018). Portraits of principal practice: Time allocation and school principal work.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Administration Quarterly, 54</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47–84. </a:t>
            </a:r>
            <a:r>
              <a:rPr lang="en-US" sz="11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https://doi.org/10.1177/0013161X17720978</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Seeram, E. (2019). An overview of correlational research. </a:t>
            </a:r>
            <a:r>
              <a:rPr lang="en-US" sz="1100" b="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Radiology Technology 91</a:t>
            </a:r>
            <a:r>
              <a:rPr lang="en-US" sz="11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176–179. </a:t>
            </a:r>
            <a:r>
              <a:rPr lang="en-US" sz="11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https://pubmed.ncbi.nlm.nih.gov/31685592/</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Service, B., &amp; Thornton, K. (2021). Learning for principals: New Zealand secondary principals describe their reality.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Management Administration &amp; Leadership</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49</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76–92</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Sholler, D., Ram, K., Boettiger, C., &amp; Katz, D. S. (2019). Enforcing public data archiving policies in academic publishing: A study of ecology journals.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Big Data &amp; Society</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a:t>
            </a:r>
            <a:r>
              <a:rPr lang="en-US" sz="110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https://doi.org/10.1177/2053951719836258</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Siedlecki, S. (2020a). Quasi-experimental research designs. </a:t>
            </a:r>
            <a:r>
              <a:rPr lang="it-IT"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Clinical Nurse Specialist 34</a:t>
            </a:r>
            <a:r>
              <a:rPr lang="it-IT"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198–202. </a:t>
            </a:r>
            <a:r>
              <a:rPr lang="it-IT" sz="11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https://doi.org/10.1097/NUR.0000000000000540</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Siedlecki, S. (2020b). Understanding descriptive research designs and methods.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Clinical Nurse Specialist 34</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8–12. </a:t>
            </a:r>
            <a:r>
              <a:rPr lang="en-US" sz="11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https://doi.org/10.1097/NUR.0000000000000493</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Simkus, J. (2023). </a:t>
            </a:r>
            <a:r>
              <a:rPr lang="en-US" sz="1100" b="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Cross-sectional study: Definition, designs &amp; examples</a:t>
            </a:r>
            <a:r>
              <a:rPr lang="en-US" sz="11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Simply Psychology. https://www.simplypsychology.org/what-is-a-cross-sectional-study.html</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Slate, J.R. (2021). Exemplars of conducting archival data analyses: A collection of K-12 and higher education studies. NOVA. </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Slater, C. L., Garcia Garduno, J. M., &amp; Mentz, K. (2018). Frameworks for principal preparation and leadership development: Contributions of the International Study of Principal Preparation (ISPP).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Management in Education</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126–134. </a:t>
            </a:r>
            <a:r>
              <a:rPr lang="en-US" sz="11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https://doi.org/10.1177%2F0892020617747611</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Snodgrass Rangel, V. (2018). A review of the literature on principal turnover.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Review of Educational Research</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88</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87–124. </a:t>
            </a:r>
            <a:r>
              <a:rPr lang="en-US" sz="11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https://doi.org/10.3102%2F0034654317743197</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Spector, P. E. (2019). Do not cross me: optimizing the use of cross-sectional designs.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Business Psychology 34</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125–137. </a:t>
            </a:r>
            <a:r>
              <a:rPr lang="en-US" sz="11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0"/>
              </a:rPr>
              <a:t>https://doi.org/10.1007/s10869-018-09613-8</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Statistics How To. (2023).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P-value definition.</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Statistics How To. </a:t>
            </a:r>
            <a:r>
              <a:rPr lang="en-US" sz="11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1"/>
              </a:rPr>
              <a:t>https://www.statisticshowto.com/probability-and-statistics/p-value/</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Stone-Johnson, C., &amp; Miles Weiner, J. (2020). Principal professionalism in the time of covid-19.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Professional Capital and Community</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 367–374. </a:t>
            </a:r>
            <a:r>
              <a:rPr lang="en-US" sz="1100" b="0" u="sng" dirty="0">
                <a:solidFill>
                  <a:srgbClr val="004376"/>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https://doi.org/10.1108/jpcc-05-2020-0020</a:t>
            </a:r>
            <a:r>
              <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Superville, D. R. (2014). Churn: The high cost of principal turnover.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 Week</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 1</a:t>
            </a:r>
            <a:r>
              <a:rPr lang="en-US" sz="105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Superville, D. R. (2022, June 6). Why understanding principal turnover is important for teacher retention. </a:t>
            </a:r>
            <a:r>
              <a:rPr lang="en-US" sz="1050" i="1"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Education Week.</a:t>
            </a:r>
            <a:r>
              <a:rPr lang="en-US" sz="105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 </a:t>
            </a:r>
            <a:r>
              <a:rPr lang="en-US" sz="1050" b="0" u="sng" kern="100" dirty="0">
                <a:solidFill>
                  <a:srgbClr val="004376"/>
                </a:solidFill>
                <a:effectLst/>
                <a:latin typeface="Times New Roman" panose="02020603050405020304" pitchFamily="18" charset="0"/>
                <a:ea typeface="Aptos" panose="020B0004020202020204" pitchFamily="34" charset="0"/>
                <a:cs typeface="Times New Roman" panose="02020603050405020304" pitchFamily="18" charset="0"/>
                <a:hlinkClick r:id="rId13"/>
              </a:rPr>
              <a:t>https://www.edweek.org/leadership/why-understanding-principal-turnover-is-important-for-teacher-retention/2022/06</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Swaminathan, R., &amp; Reed, L. (2020). Mentor perspectives on mentoring new school leaders.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School Leadership, 30</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219</a:t>
            </a:r>
            <a:r>
              <a:rPr lang="en-US" sz="1050" dirty="0">
                <a:solidFill>
                  <a:srgbClr val="000000"/>
                </a:solidFill>
                <a:effectLst/>
                <a:latin typeface="Times New Roman" panose="02020603050405020304" pitchFamily="18" charset="0"/>
                <a:ea typeface="DengXian Light" panose="02010600030101010101" pitchFamily="2" charset="-122"/>
                <a:cs typeface="Times New Roman" panose="02020603050405020304" pitchFamily="18" charset="0"/>
              </a:rPr>
              <a:t>–</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237. </a:t>
            </a:r>
            <a:r>
              <a:rPr lang="en-US" sz="1050" b="0" u="sng" dirty="0">
                <a:solidFill>
                  <a:srgbClr val="467886"/>
                </a:solidFill>
                <a:effectLst/>
                <a:latin typeface="Times New Roman" panose="02020603050405020304" pitchFamily="18" charset="0"/>
                <a:ea typeface="Calibri" panose="020F0502020204030204" pitchFamily="34" charset="0"/>
                <a:cs typeface="Times New Roman" panose="02020603050405020304" pitchFamily="18" charset="0"/>
                <a:hlinkClick r:id="rId14"/>
              </a:rPr>
              <a:t>https://doi.org/10.1177/1052684619884785</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Taie, S., &amp; Goldring, R. (2020).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2017–18 principal follow-up survey first look</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2020-089). U.S. Department of Education, Institute of Education Sciences, National Center for Education Statistics. </a:t>
            </a:r>
            <a:r>
              <a:rPr lang="en-US" sz="105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5"/>
              </a:rPr>
              <a:t>https://nces.ed.gov/pubsearch/pubsinfo.asp?pubid=2020089</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Taie, S., &amp; Goldring, R. (2022). </a:t>
            </a:r>
            <a:r>
              <a:rPr lang="en-US" sz="105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2018–19 principal follow-up survey first look</a:t>
            </a:r>
            <a:r>
              <a:rPr lang="en-US" sz="10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2022-089). U.S. Department of Education, Institute of Education Sciences, National Center for Education Statistics. </a:t>
            </a:r>
            <a:r>
              <a:rPr lang="en-US" sz="105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16"/>
              </a:rPr>
              <a:t>https://nces.ed.gov/pubsearch/pubsinfo.asp?pubid=2022089</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143382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CA0A4-1EE4-4C53-B651-96705249EB8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471DB8-3179-0FC5-CDB5-F48C86E9E1A4}"/>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REFERENCES</a:t>
            </a:r>
          </a:p>
        </p:txBody>
      </p:sp>
      <p:sp>
        <p:nvSpPr>
          <p:cNvPr id="5" name="TextBox 4">
            <a:extLst>
              <a:ext uri="{FF2B5EF4-FFF2-40B4-BE49-F238E27FC236}">
                <a16:creationId xmlns:a16="http://schemas.microsoft.com/office/drawing/2014/main" id="{421E9AA7-BF1A-8987-4B73-F0541A056AAD}"/>
              </a:ext>
            </a:extLst>
          </p:cNvPr>
          <p:cNvSpPr txBox="1"/>
          <p:nvPr/>
        </p:nvSpPr>
        <p:spPr>
          <a:xfrm>
            <a:off x="419909" y="1422320"/>
            <a:ext cx="11451514" cy="4493538"/>
          </a:xfrm>
          <a:prstGeom prst="rect">
            <a:avLst/>
          </a:prstGeom>
          <a:noFill/>
        </p:spPr>
        <p:txBody>
          <a:bodyPr wrap="square">
            <a:spAutoFit/>
          </a:bodyPr>
          <a:lstStyle/>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Taie, S., &amp; Goldring, R. (2023).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Principal attrition and mobility: Results from the 2021–22 principal follow-up survey first look</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(NCES 2023-089). U.S. Department of Education, Institute of Education Sciences, National Center for Education Statistics.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https://nces.ed.gov/pubsearch/pubsinfo.asp?pubid=2023089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Tekleselassie</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 A., &amp; Choi, J. (2019). Understanding school principal attrition and mobility through hierarchical generalized linear modeling.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Educational Policy.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 1116–1162.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https://doi.org/10.1177/0895904819857825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Theeboom</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 </a:t>
            </a: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Beersma</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 &amp; van Vianen, A. E. M. (2014). Does coaching work? A meta-analysis on the effects of coaching on individual level outcomes in an organizational context.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Journal of Positive Psychology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9, 1–18, https://doi.10.1080/17439760.2013.837499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Vanderhaar, J. E., Muñoz, M. A., &amp; </a:t>
            </a: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Rodosky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 J. (2006). Leadership as accountability for learning: The effects of school poverty, teacher experience, previous achievement, and principal preparation programs on student achievement.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Journal of Personnel Evaluation in Education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 17–33.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https://doi.org/10.1007/s11092-007-9033-8</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Vogl, S. (2023). Mixed methods longitudinal research.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Forum Qualitative Forum: Qualitative Social Research</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https://doi.org/10.17169/fqs-24.1.4012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Wallace Foundation</a:t>
            </a: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(2021).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How principals affect students and schools: A systematic synthesis of two decades of research.</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u="sng"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https://www.wallacefoundation.org/knowledge-center/pages/how-principals-affect-students-and-schools.aspx</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Wang F, Pollock KE and </a:t>
            </a:r>
            <a:r>
              <a:rPr lang="en-US" sz="1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Hauseman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 (2018) School principals’ job satisfaction: The effects of work intensification</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Canadian Journal of Educational Administration and Policy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185: 73–90.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Wang, X., &amp; Cheng, Z. (2020). Cross-sectional studies: Strengths, weaknesses, and recommendations. CHEST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158</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S65–S71. </a:t>
            </a:r>
            <a:r>
              <a:rPr lang="en-US" sz="1400" b="0" u="none" strike="noStrike" dirty="0">
                <a:solidFill>
                  <a:srgbClr val="004376"/>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https://doi.org/10.1016/j.chest.2020.03.012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Wenger, E. (1998).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Communities of practice: Learning, meaning, and identity.</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Cambridge University Press.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indent="-457200">
              <a:buNone/>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Williamson, B., &amp; Jayson, S. (2020). Blended and online professional learning in education: Digital platforms, data, and policy. </a:t>
            </a:r>
            <a:r>
              <a:rPr lang="en-US"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Learning, Media and Technology, 45</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223–236. https://doi.org/10.1080/17439884.2020.1754235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81758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97D5E-6808-D787-1FEE-283E9EF70525}"/>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637D724B-C9E9-4E4E-E2F4-25887EB0BE73}"/>
              </a:ext>
            </a:extLst>
          </p:cNvPr>
          <p:cNvSpPr txBox="1"/>
          <p:nvPr/>
        </p:nvSpPr>
        <p:spPr>
          <a:xfrm>
            <a:off x="621615" y="494040"/>
            <a:ext cx="8413824"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500" b="1" dirty="0">
                <a:solidFill>
                  <a:srgbClr val="000000"/>
                </a:solidFill>
                <a:latin typeface="Times" pitchFamily="2" charset="0"/>
                <a:ea typeface="Charter Roman" charset="0"/>
                <a:cs typeface="Charter Roman" charset="0"/>
              </a:rPr>
              <a:t>PURPOSE</a:t>
            </a:r>
            <a:r>
              <a:rPr kumimoji="0" lang="en-US" sz="3500" b="1" i="0" u="none" strike="noStrike" kern="1200" cap="none" spc="0" normalizeH="0" baseline="0" noProof="0" dirty="0">
                <a:ln>
                  <a:noFill/>
                </a:ln>
                <a:solidFill>
                  <a:srgbClr val="000000"/>
                </a:solidFill>
                <a:effectLst/>
                <a:uLnTx/>
                <a:uFillTx/>
                <a:latin typeface="Times" pitchFamily="2" charset="0"/>
                <a:ea typeface="Charter Roman" charset="0"/>
                <a:cs typeface="Charter Roman" charset="0"/>
              </a:rPr>
              <a:t> STATEMENT</a:t>
            </a:r>
          </a:p>
        </p:txBody>
      </p:sp>
      <p:cxnSp>
        <p:nvCxnSpPr>
          <p:cNvPr id="19" name="Straight Connector 18">
            <a:extLst>
              <a:ext uri="{FF2B5EF4-FFF2-40B4-BE49-F238E27FC236}">
                <a16:creationId xmlns:a16="http://schemas.microsoft.com/office/drawing/2014/main" id="{52A5BD06-A3EF-3BF3-39D5-DF4042456CE1}"/>
              </a:ext>
            </a:extLst>
          </p:cNvPr>
          <p:cNvCxnSpPr>
            <a:cxnSpLocks/>
          </p:cNvCxnSpPr>
          <p:nvPr/>
        </p:nvCxnSpPr>
        <p:spPr>
          <a:xfrm>
            <a:off x="702166" y="1182856"/>
            <a:ext cx="770134" cy="0"/>
          </a:xfrm>
          <a:prstGeom prst="line">
            <a:avLst/>
          </a:prstGeom>
          <a:ln w="19050">
            <a:solidFill>
              <a:srgbClr val="FDA31B"/>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FB98BD0-FF60-CB24-745E-E00AEACB49A9}"/>
              </a:ext>
            </a:extLst>
          </p:cNvPr>
          <p:cNvSpPr txBox="1"/>
          <p:nvPr/>
        </p:nvSpPr>
        <p:spPr>
          <a:xfrm>
            <a:off x="1906121" y="1900989"/>
            <a:ext cx="8165726" cy="2554545"/>
          </a:xfrm>
          <a:prstGeom prst="rect">
            <a:avLst/>
          </a:prstGeom>
          <a:noFill/>
        </p:spPr>
        <p:txBody>
          <a:bodyPr wrap="square">
            <a:spAutoFit/>
          </a:bodyPr>
          <a:lstStyle/>
          <a:p>
            <a:r>
              <a:rPr lang="en-US" sz="3200" dirty="0"/>
              <a:t>The purpose of this longitudinal descriptive study was to examine retention patterns over time among school administrators who completed the Maryland Promising Principals Academy (MDPPA).</a:t>
            </a:r>
          </a:p>
        </p:txBody>
      </p:sp>
    </p:spTree>
    <p:extLst>
      <p:ext uri="{BB962C8B-B14F-4D97-AF65-F5344CB8AC3E}">
        <p14:creationId xmlns:p14="http://schemas.microsoft.com/office/powerpoint/2010/main" val="30845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9FE695-FBB1-78BE-CF88-44FED4FBB8A0}"/>
            </a:ext>
          </a:extLst>
        </p:cNvPr>
        <p:cNvGrpSpPr/>
        <p:nvPr/>
      </p:nvGrpSpPr>
      <p:grpSpPr>
        <a:xfrm>
          <a:off x="0" y="0"/>
          <a:ext cx="0" cy="0"/>
          <a:chOff x="0" y="0"/>
          <a:chExt cx="0" cy="0"/>
        </a:xfrm>
      </p:grpSpPr>
      <p:grpSp>
        <p:nvGrpSpPr>
          <p:cNvPr id="9" name="Group 8">
            <a:extLst>
              <a:ext uri="{FF2B5EF4-FFF2-40B4-BE49-F238E27FC236}">
                <a16:creationId xmlns:a16="http://schemas.microsoft.com/office/drawing/2014/main" id="{D1F797C1-ACE7-0926-AA50-45A2B21B3C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768"/>
            <a:ext cx="12202175" cy="1519356"/>
            <a:chOff x="-1" y="-29768"/>
            <a:chExt cx="12202175" cy="1519356"/>
          </a:xfrm>
        </p:grpSpPr>
        <p:sp>
          <p:nvSpPr>
            <p:cNvPr id="10" name="Rectangle 9">
              <a:extLst>
                <a:ext uri="{FF2B5EF4-FFF2-40B4-BE49-F238E27FC236}">
                  <a16:creationId xmlns:a16="http://schemas.microsoft.com/office/drawing/2014/main" id="{BD1105B8-7ADF-16F6-D9CB-B3E777B85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a:ln>
                  <a:noFill/>
                </a:ln>
                <a:solidFill>
                  <a:srgbClr val="FFFFFF"/>
                </a:solidFill>
                <a:effectLst/>
                <a:uLnTx/>
                <a:uFillTx/>
                <a:latin typeface="+mj-lt"/>
                <a:ea typeface="+mn-ea"/>
                <a:cs typeface="+mn-cs"/>
              </a:endParaRPr>
            </a:p>
          </p:txBody>
        </p:sp>
        <p:sp>
          <p:nvSpPr>
            <p:cNvPr id="11" name="Rectangle 10">
              <a:extLst>
                <a:ext uri="{FF2B5EF4-FFF2-40B4-BE49-F238E27FC236}">
                  <a16:creationId xmlns:a16="http://schemas.microsoft.com/office/drawing/2014/main" id="{385EEEA9-D99C-7F70-FA8F-D31C41383C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917093" y="-1801610"/>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a:ln>
                  <a:noFill/>
                </a:ln>
                <a:solidFill>
                  <a:srgbClr val="FFFFFF"/>
                </a:solidFill>
                <a:effectLst/>
                <a:uLnTx/>
                <a:uFillTx/>
                <a:latin typeface="+mj-lt"/>
                <a:ea typeface="+mn-ea"/>
                <a:cs typeface="+mn-cs"/>
              </a:endParaRPr>
            </a:p>
          </p:txBody>
        </p:sp>
        <p:sp>
          <p:nvSpPr>
            <p:cNvPr id="12" name="Rectangle 11">
              <a:extLst>
                <a:ext uri="{FF2B5EF4-FFF2-40B4-BE49-F238E27FC236}">
                  <a16:creationId xmlns:a16="http://schemas.microsoft.com/office/drawing/2014/main" id="{AC65749D-46C1-6B62-6B0E-AAD262A71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3100712" y="-3130481"/>
              <a:ext cx="1519356" cy="7720782"/>
            </a:xfrm>
            <a:prstGeom prst="rect">
              <a:avLst/>
            </a:prstGeom>
            <a:gradFill>
              <a:gsLst>
                <a:gs pos="29000">
                  <a:schemeClr val="accent5">
                    <a:lumMod val="60000"/>
                    <a:lumOff val="40000"/>
                    <a:alpha val="0"/>
                  </a:schemeClr>
                </a:gs>
                <a:gs pos="100000">
                  <a:schemeClr val="accent5">
                    <a:lumMod val="75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a:ln>
                  <a:noFill/>
                </a:ln>
                <a:solidFill>
                  <a:srgbClr val="FFFFFF"/>
                </a:solidFill>
                <a:effectLst/>
                <a:uLnTx/>
                <a:uFillTx/>
                <a:latin typeface="+mj-lt"/>
                <a:ea typeface="+mn-ea"/>
                <a:cs typeface="+mn-cs"/>
              </a:endParaRPr>
            </a:p>
          </p:txBody>
        </p:sp>
      </p:grpSp>
      <p:sp>
        <p:nvSpPr>
          <p:cNvPr id="2" name="TextBox 1">
            <a:extLst>
              <a:ext uri="{FF2B5EF4-FFF2-40B4-BE49-F238E27FC236}">
                <a16:creationId xmlns:a16="http://schemas.microsoft.com/office/drawing/2014/main" id="{2DAAB2FD-86C7-F2A0-39BE-CF838C4FBAEF}"/>
              </a:ext>
            </a:extLst>
          </p:cNvPr>
          <p:cNvSpPr txBox="1"/>
          <p:nvPr/>
        </p:nvSpPr>
        <p:spPr>
          <a:xfrm>
            <a:off x="876691" y="301843"/>
            <a:ext cx="10477109" cy="1003532"/>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mj-lt"/>
                <a:ea typeface="+mn-ea"/>
                <a:cs typeface="+mn-cs"/>
              </a:rPr>
              <a:t>Maryland Promising Principals Academy </a:t>
            </a: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mj-lt"/>
                <a:ea typeface="+mn-ea"/>
                <a:cs typeface="+mn-cs"/>
              </a:rPr>
              <a:t>(MDPPA)</a:t>
            </a:r>
          </a:p>
        </p:txBody>
      </p:sp>
      <p:sp>
        <p:nvSpPr>
          <p:cNvPr id="5" name="TextBox 4">
            <a:extLst>
              <a:ext uri="{FF2B5EF4-FFF2-40B4-BE49-F238E27FC236}">
                <a16:creationId xmlns:a16="http://schemas.microsoft.com/office/drawing/2014/main" id="{B0D9D693-E7BC-64E7-A86D-63199FD49EC9}"/>
              </a:ext>
            </a:extLst>
          </p:cNvPr>
          <p:cNvSpPr txBox="1"/>
          <p:nvPr/>
        </p:nvSpPr>
        <p:spPr>
          <a:xfrm>
            <a:off x="370186" y="1623264"/>
            <a:ext cx="6768948" cy="4401205"/>
          </a:xfrm>
          <a:prstGeom prst="rect">
            <a:avLst/>
          </a:prstGeom>
          <a:noFill/>
        </p:spPr>
        <p:txBody>
          <a:bodyPr wrap="square">
            <a:spAutoFit/>
          </a:bodyPr>
          <a:lstStyle/>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kumimoji="0" lang="en-US" altLang="en-US" sz="2000" i="0" u="none" strike="noStrike" cap="none" normalizeH="0" baseline="0" dirty="0">
                <a:ln>
                  <a:noFill/>
                </a:ln>
                <a:solidFill>
                  <a:schemeClr val="tx1"/>
                </a:solidFill>
                <a:effectLst/>
                <a:latin typeface="+mj-lt"/>
              </a:rPr>
              <a:t>Launched in 2014 as the Governor’s Promising Principals Academy</a:t>
            </a:r>
            <a:r>
              <a:rPr lang="en-US" altLang="en-US" sz="2000" dirty="0">
                <a:latin typeface="+mj-lt"/>
              </a:rPr>
              <a:t>, a </a:t>
            </a:r>
            <a:r>
              <a:rPr kumimoji="0" lang="en-US" altLang="en-US" sz="2000" i="0" u="none" strike="noStrike" cap="none" normalizeH="0" baseline="0" dirty="0">
                <a:ln>
                  <a:noFill/>
                </a:ln>
                <a:solidFill>
                  <a:schemeClr val="tx1"/>
                </a:solidFill>
                <a:effectLst/>
                <a:latin typeface="+mj-lt"/>
              </a:rPr>
              <a:t>joint initiative of Governor Martin O’Malley’s Office and MSDE</a:t>
            </a:r>
          </a:p>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rgbClr val="06A3AE"/>
                </a:solidFill>
                <a:effectLst/>
                <a:latin typeface="+mj-lt"/>
              </a:rPr>
              <a:t>Designed to identify and prepare aspiring principals for future school leadership</a:t>
            </a:r>
          </a:p>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rgbClr val="0B25AE"/>
                </a:solidFill>
                <a:effectLst/>
                <a:latin typeface="+mj-lt"/>
              </a:rPr>
              <a:t>Structured as a cohort-based, year-long leadership academy</a:t>
            </a:r>
          </a:p>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rgbClr val="06A3AE"/>
                </a:solidFill>
                <a:effectLst/>
                <a:latin typeface="+mj-lt"/>
              </a:rPr>
              <a:t>Provided job-embedded professional learning, coaching, and real-world application</a:t>
            </a:r>
          </a:p>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rgbClr val="0B25AE"/>
                </a:solidFill>
                <a:effectLst/>
                <a:latin typeface="+mj-lt"/>
              </a:rPr>
              <a:t>Includes mentoring and support from experienced school leaders to build readiness and confidence</a:t>
            </a:r>
          </a:p>
          <a:p>
            <a:pPr marL="342900" marR="0" lvl="0" indent="-342900" algn="l" defTabSz="914400" rtl="0" eaLnBrk="0" fontAlgn="base" latinLnBrk="0" hangingPunct="0">
              <a:spcBef>
                <a:spcPct val="0"/>
              </a:spcBef>
              <a:spcAft>
                <a:spcPct val="0"/>
              </a:spcAft>
              <a:buClrTx/>
              <a:buSzTx/>
              <a:buFont typeface="Arial" panose="020B0604020202020204" pitchFamily="34" charset="0"/>
              <a:buChar char="•"/>
              <a:tabLst/>
            </a:pPr>
            <a:r>
              <a:rPr lang="en-US" altLang="en-US" sz="2000" dirty="0">
                <a:latin typeface="+mj-lt"/>
              </a:rPr>
              <a:t>Five Cohorts from 2014-2022 with two promising aspiring principals identified from each Local Education Agency, as well as two per JSEP and SEED School for each cohort.</a:t>
            </a:r>
            <a:endParaRPr kumimoji="0" lang="en-US" altLang="en-US" sz="2000" i="0" u="none" strike="noStrike" cap="none" normalizeH="0" baseline="0" dirty="0">
              <a:ln>
                <a:noFill/>
              </a:ln>
              <a:solidFill>
                <a:schemeClr val="tx1"/>
              </a:solidFill>
              <a:effectLst/>
              <a:latin typeface="+mj-lt"/>
            </a:endParaRPr>
          </a:p>
        </p:txBody>
      </p:sp>
      <p:sp>
        <p:nvSpPr>
          <p:cNvPr id="13" name="TextBox 12">
            <a:extLst>
              <a:ext uri="{FF2B5EF4-FFF2-40B4-BE49-F238E27FC236}">
                <a16:creationId xmlns:a16="http://schemas.microsoft.com/office/drawing/2014/main" id="{BD5DA75A-8D00-542C-3C94-73B999E0BC0B}"/>
              </a:ext>
            </a:extLst>
          </p:cNvPr>
          <p:cNvSpPr txBox="1"/>
          <p:nvPr/>
        </p:nvSpPr>
        <p:spPr>
          <a:xfrm>
            <a:off x="7424302" y="2358791"/>
            <a:ext cx="4492704" cy="3416320"/>
          </a:xfrm>
          <a:custGeom>
            <a:avLst/>
            <a:gdLst>
              <a:gd name="csX0" fmla="*/ 0 w 4492704"/>
              <a:gd name="csY0" fmla="*/ 0 h 3416320"/>
              <a:gd name="csX1" fmla="*/ 4492704 w 4492704"/>
              <a:gd name="csY1" fmla="*/ 0 h 3416320"/>
              <a:gd name="csX2" fmla="*/ 4492704 w 4492704"/>
              <a:gd name="csY2" fmla="*/ 3416320 h 3416320"/>
              <a:gd name="csX3" fmla="*/ 0 w 4492704"/>
              <a:gd name="csY3" fmla="*/ 3416320 h 3416320"/>
              <a:gd name="csX4" fmla="*/ 0 w 4492704"/>
              <a:gd name="csY4" fmla="*/ 0 h 3416320"/>
            </a:gdLst>
            <a:ahLst/>
            <a:cxnLst>
              <a:cxn ang="0">
                <a:pos x="csX0" y="csY0"/>
              </a:cxn>
              <a:cxn ang="0">
                <a:pos x="csX1" y="csY1"/>
              </a:cxn>
              <a:cxn ang="0">
                <a:pos x="csX2" y="csY2"/>
              </a:cxn>
              <a:cxn ang="0">
                <a:pos x="csX3" y="csY3"/>
              </a:cxn>
              <a:cxn ang="0">
                <a:pos x="csX4" y="csY4"/>
              </a:cxn>
            </a:cxnLst>
            <a:rect l="l" t="t" r="r" b="b"/>
            <a:pathLst>
              <a:path w="4492704" h="3416320" extrusionOk="0">
                <a:moveTo>
                  <a:pt x="0" y="0"/>
                </a:moveTo>
                <a:cubicBezTo>
                  <a:pt x="1665070" y="-92362"/>
                  <a:pt x="3486916" y="80521"/>
                  <a:pt x="4492704" y="0"/>
                </a:cubicBezTo>
                <a:cubicBezTo>
                  <a:pt x="4338417" y="1168537"/>
                  <a:pt x="4438214" y="2274295"/>
                  <a:pt x="4492704" y="3416320"/>
                </a:cubicBezTo>
                <a:cubicBezTo>
                  <a:pt x="2916171" y="3578535"/>
                  <a:pt x="833750" y="3570839"/>
                  <a:pt x="0" y="3416320"/>
                </a:cubicBezTo>
                <a:cubicBezTo>
                  <a:pt x="-71726" y="2949555"/>
                  <a:pt x="-41913" y="588785"/>
                  <a:pt x="0" y="0"/>
                </a:cubicBezTo>
                <a:close/>
              </a:path>
            </a:pathLst>
          </a:custGeom>
          <a:noFill/>
          <a:ln>
            <a:solidFill>
              <a:schemeClr val="tx1"/>
            </a:solidFill>
            <a:extLst>
              <a:ext uri="{C807C97D-BFC1-408E-A445-0C87EB9F89A2}">
                <ask:lineSketchStyleProps xmlns:ask="http://schemas.microsoft.com/office/drawing/2018/sketchyshapes" sd="2253626431">
                  <a:prstGeom prst="rect">
                    <a:avLst/>
                  </a:prstGeom>
                  <ask:type>
                    <ask:lineSketchCurved/>
                  </ask:type>
                </ask:lineSketchStyleProps>
              </a:ext>
            </a:extLst>
          </a:ln>
        </p:spPr>
        <p:txBody>
          <a:bodyPr wrap="square">
            <a:spAutoFit/>
          </a:bodyPr>
          <a:lstStyle/>
          <a:p>
            <a:r>
              <a:rPr lang="en-US" b="0" i="0" dirty="0">
                <a:solidFill>
                  <a:srgbClr val="212529"/>
                </a:solidFill>
                <a:effectLst/>
                <a:latin typeface="Montserrat" panose="00000500000000000000" pitchFamily="2" charset="0"/>
              </a:rPr>
              <a:t>“Maryland public schools lead the nation in large part because of the outstanding educators who lead our schools,” Governor O’Malley said.  “We need to train and support these women and men who guide the preparation of our State’s most precious natural resource: our children.  Strong school leaders provide the cornerstone of an educational system that develops college and career-ready graduates.”</a:t>
            </a:r>
            <a:endParaRPr lang="en-US" dirty="0"/>
          </a:p>
        </p:txBody>
      </p:sp>
      <p:pic>
        <p:nvPicPr>
          <p:cNvPr id="4103" name="Picture 7" descr="Maryland outline SVG. Maryland Vector File. Maryland design. Maryland  Digital File. Maryland State svg. Maryland shape. MD svg. MD Cut file">
            <a:extLst>
              <a:ext uri="{FF2B5EF4-FFF2-40B4-BE49-F238E27FC236}">
                <a16:creationId xmlns:a16="http://schemas.microsoft.com/office/drawing/2014/main" id="{80C3D8D0-DCA5-8B35-B93C-0E89B5DF3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0829" y="843013"/>
            <a:ext cx="1952923" cy="130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115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B45E25-F7AE-4E8E-A288-C7CE9574E59C}"/>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RESEARCH QUESTION</a:t>
            </a:r>
          </a:p>
        </p:txBody>
      </p:sp>
      <p:sp>
        <p:nvSpPr>
          <p:cNvPr id="5" name="Content Placeholder 2">
            <a:extLst>
              <a:ext uri="{FF2B5EF4-FFF2-40B4-BE49-F238E27FC236}">
                <a16:creationId xmlns:a16="http://schemas.microsoft.com/office/drawing/2014/main" id="{8DBA5DAC-EF2B-4991-8535-A69C9A96B3F2}"/>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B00C9B-278A-4C01-8516-E2BC920B46CB}"/>
              </a:ext>
            </a:extLst>
          </p:cNvPr>
          <p:cNvSpPr txBox="1">
            <a:spLocks/>
          </p:cNvSpPr>
          <p:nvPr/>
        </p:nvSpPr>
        <p:spPr>
          <a:xfrm>
            <a:off x="2001520" y="2235485"/>
            <a:ext cx="8483600" cy="2793712"/>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t>What longitudinal descriptive trends exist in retention in school-based administrative roles </a:t>
            </a:r>
            <a:r>
              <a:rPr lang="en-US"/>
              <a:t>among completers </a:t>
            </a:r>
            <a:r>
              <a:rPr lang="en-US" dirty="0"/>
              <a:t>of the Maryland Promising Principals’ Academy (MDPPA)?</a:t>
            </a:r>
          </a:p>
          <a:p>
            <a:pPr lvl="1"/>
            <a:endParaRPr lang="en-US" sz="2100" b="1" dirty="0"/>
          </a:p>
          <a:p>
            <a:pPr marL="0" indent="0">
              <a:buNone/>
            </a:pPr>
            <a:endParaRPr lang="en-US" sz="2800" b="1" dirty="0"/>
          </a:p>
        </p:txBody>
      </p:sp>
    </p:spTree>
    <p:extLst>
      <p:ext uri="{BB962C8B-B14F-4D97-AF65-F5344CB8AC3E}">
        <p14:creationId xmlns:p14="http://schemas.microsoft.com/office/powerpoint/2010/main" val="228565336"/>
      </p:ext>
    </p:extLst>
  </p:cSld>
  <p:clrMapOvr>
    <a:masterClrMapping/>
  </p:clrMapOvr>
</p:sld>
</file>

<file path=ppt/theme/theme1.xml><?xml version="1.0" encoding="utf-8"?>
<a:theme xmlns:a="http://schemas.openxmlformats.org/drawingml/2006/main" name="1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743A9A7749FB478C186B7D28A9557B" ma:contentTypeVersion="23" ma:contentTypeDescription="Create a new document." ma:contentTypeScope="" ma:versionID="eb2427074da9ad82dc3f4ca1b8df9eb6">
  <xsd:schema xmlns:xsd="http://www.w3.org/2001/XMLSchema" xmlns:xs="http://www.w3.org/2001/XMLSchema" xmlns:p="http://schemas.microsoft.com/office/2006/metadata/properties" xmlns:ns2="4da5371a-6463-4328-ae18-8c354e94393b" xmlns:ns3="07a22925-6a43-4c5e-b5f2-38b388f2ddc3" targetNamespace="http://schemas.microsoft.com/office/2006/metadata/properties" ma:root="true" ma:fieldsID="c28c30100c1c494de45b7fa6569ca52a" ns2:_="" ns3:_="">
    <xsd:import namespace="4da5371a-6463-4328-ae18-8c354e94393b"/>
    <xsd:import namespace="07a22925-6a43-4c5e-b5f2-38b388f2ddc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5371a-6463-4328-ae18-8c354e94393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AutoKeyPoints" ma:index="7" nillable="true" ma:displayName="MediaServiceAutoKeyPoints" ma:hidden="true" ma:internalName="MediaServiceAutoKeyPoints" ma:readOnly="true">
      <xsd:simpleType>
        <xsd:restriction base="dms:Note"/>
      </xsd:simpleType>
    </xsd:element>
    <xsd:element name="MediaServiceKeyPoints" ma:index="8"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7c5eaa6-3f01-49d1-9736-050921629c09"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7a22925-6a43-4c5e-b5f2-38b388f2ddc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1e20c2b-0ae8-4f7f-a628-56af080f0d93}" ma:internalName="TaxCatchAll" ma:showField="CatchAllData" ma:web="07a22925-6a43-4c5e-b5f2-38b388f2dd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7a22925-6a43-4c5e-b5f2-38b388f2ddc3" xsi:nil="true"/>
    <lcf76f155ced4ddcb4097134ff3c332f xmlns="4da5371a-6463-4328-ae18-8c354e94393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24A811-C1C3-4AAA-9CCA-02379AD223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5371a-6463-4328-ae18-8c354e94393b"/>
    <ds:schemaRef ds:uri="07a22925-6a43-4c5e-b5f2-38b388f2d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179E5A-85BA-4F81-8420-B825176D1041}">
  <ds:schemaRefs>
    <ds:schemaRef ds:uri="http://schemas.microsoft.com/office/2006/documentManagement/types"/>
    <ds:schemaRef ds:uri="http://www.w3.org/XML/1998/namespace"/>
    <ds:schemaRef ds:uri="4da5371a-6463-4328-ae18-8c354e94393b"/>
    <ds:schemaRef ds:uri="http://schemas.openxmlformats.org/package/2006/metadata/core-properties"/>
    <ds:schemaRef ds:uri="http://purl.org/dc/elements/1.1/"/>
    <ds:schemaRef ds:uri="http://purl.org/dc/terms/"/>
    <ds:schemaRef ds:uri="http://purl.org/dc/dcmitype/"/>
    <ds:schemaRef ds:uri="http://schemas.microsoft.com/office/infopath/2007/PartnerControls"/>
    <ds:schemaRef ds:uri="07a22925-6a43-4c5e-b5f2-38b388f2ddc3"/>
    <ds:schemaRef ds:uri="http://schemas.microsoft.com/office/2006/metadata/properties"/>
  </ds:schemaRefs>
</ds:datastoreItem>
</file>

<file path=customXml/itemProps3.xml><?xml version="1.0" encoding="utf-8"?>
<ds:datastoreItem xmlns:ds="http://schemas.openxmlformats.org/officeDocument/2006/customXml" ds:itemID="{A7FB6A8C-EA41-4260-8AD5-C1AF705DE0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31356</TotalTime>
  <Words>14885</Words>
  <Application>Microsoft Office PowerPoint</Application>
  <PresentationFormat>Widescreen</PresentationFormat>
  <Paragraphs>841</Paragraphs>
  <Slides>61</Slides>
  <Notes>61</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61</vt:i4>
      </vt:variant>
    </vt:vector>
  </HeadingPairs>
  <TitlesOfParts>
    <vt:vector size="75" baseType="lpstr">
      <vt:lpstr>Aptos</vt:lpstr>
      <vt:lpstr>Arial</vt:lpstr>
      <vt:lpstr>Calibri</vt:lpstr>
      <vt:lpstr>Corbel</vt:lpstr>
      <vt:lpstr>Montserrat</vt:lpstr>
      <vt:lpstr>New</vt:lpstr>
      <vt:lpstr>Open Sans</vt:lpstr>
      <vt:lpstr>Sitka Small</vt:lpstr>
      <vt:lpstr>Times</vt:lpstr>
      <vt:lpstr>Times New Roman</vt:lpstr>
      <vt:lpstr>Wingdings</vt:lpstr>
      <vt:lpstr>1_Office Theme</vt:lpstr>
      <vt:lpstr>2_Office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CityU</dc:title>
  <dc:creator>Nicole Kitchen</dc:creator>
  <cp:lastModifiedBy>Rachel Amstutz</cp:lastModifiedBy>
  <cp:revision>392</cp:revision>
  <cp:lastPrinted>2025-12-01T19:07:56Z</cp:lastPrinted>
  <dcterms:created xsi:type="dcterms:W3CDTF">2018-10-02T19:30:51Z</dcterms:created>
  <dcterms:modified xsi:type="dcterms:W3CDTF">2026-01-11T07:41:01Z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0x010100AD743A9A7749FB478C186B7D28A9557B</vt:lpwstr>
  </property>
  <property fmtid="{D5CDD505-2E9C-101B-9397-08002B2CF9AE}" pid="3" name="_dlc_DocIdItemGuid">
    <vt:lpwstr>d3c5a25f-dffc-4ea6-a6f0-04cb3c0228f4</vt:lpwstr>
  </property>
  <property fmtid="{D5CDD505-2E9C-101B-9397-08002B2CF9AE}" pid="4" name="_dlc_DocId">
    <vt:lpwstr>JMU6HW5CN4KV-1644203685-20</vt:lpwstr>
  </property>
  <property fmtid="{D5CDD505-2E9C-101B-9397-08002B2CF9AE}" pid="5" name="_dlc_DocIdUrl">
    <vt:lpwstr>https://home.cityu.edu/Marketing/_layouts/15/DocIdRedir.aspx?ID=JMU6HW5CN4KV-1644203685-20, JMU6HW5CN4KV-1644203685-20</vt:lpwstr>
  </property>
  <property fmtid="{D5CDD505-2E9C-101B-9397-08002B2CF9AE}" pid="6" name="eea04e22b91843438d12fac5e9c4afc3">
    <vt:lpwstr/>
  </property>
  <property fmtid="{D5CDD505-2E9C-101B-9397-08002B2CF9AE}" pid="7" name="TermStoreOwningGroup">
    <vt:lpwstr/>
  </property>
  <property fmtid="{D5CDD505-2E9C-101B-9397-08002B2CF9AE}" pid="8" name="TermStoreBusinessCategory">
    <vt:lpwstr/>
  </property>
  <property fmtid="{D5CDD505-2E9C-101B-9397-08002B2CF9AE}" pid="9" name="Owning Dept">
    <vt:lpwstr/>
  </property>
</Properties>
</file>