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Lst>
  <p:notesMasterIdLst>
    <p:notesMasterId r:id="rId20"/>
  </p:notesMasterIdLst>
  <p:sldIdLst>
    <p:sldId id="256" r:id="rId7"/>
    <p:sldId id="257" r:id="rId8"/>
    <p:sldId id="258" r:id="rId9"/>
    <p:sldId id="261" r:id="rId10"/>
    <p:sldId id="262" r:id="rId11"/>
    <p:sldId id="259" r:id="rId12"/>
    <p:sldId id="260" r:id="rId13"/>
    <p:sldId id="263" r:id="rId14"/>
    <p:sldId id="264" r:id="rId15"/>
    <p:sldId id="265" r:id="rId16"/>
    <p:sldId id="266" r:id="rId17"/>
    <p:sldId id="268" r:id="rId18"/>
    <p:sldId id="267" r:id="rId19"/>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78144" autoAdjust="0"/>
  </p:normalViewPr>
  <p:slideViewPr>
    <p:cSldViewPr>
      <p:cViewPr varScale="1">
        <p:scale>
          <a:sx n="120" d="100"/>
          <a:sy n="120" d="100"/>
        </p:scale>
        <p:origin x="966" y="9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75A2435-DED3-4617-89C6-130E86E2C619}" type="datetimeFigureOut">
              <a:rPr lang="en-US" smtClean="0"/>
              <a:t>6/13/2016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92AEE5B-B6D9-452E-9D6F-158E34189C62}" type="slidenum">
              <a:rPr lang="en-US" smtClean="0"/>
              <a:t>‹#›</a:t>
            </a:fld>
            <a:endParaRPr lang="en-US"/>
          </a:p>
        </p:txBody>
      </p:sp>
    </p:spTree>
    <p:extLst>
      <p:ext uri="{BB962C8B-B14F-4D97-AF65-F5344CB8AC3E}">
        <p14:creationId xmlns:p14="http://schemas.microsoft.com/office/powerpoint/2010/main" val="1305380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1</a:t>
            </a:fld>
            <a:endParaRPr lang="en-US"/>
          </a:p>
        </p:txBody>
      </p:sp>
    </p:spTree>
    <p:extLst>
      <p:ext uri="{BB962C8B-B14F-4D97-AF65-F5344CB8AC3E}">
        <p14:creationId xmlns:p14="http://schemas.microsoft.com/office/powerpoint/2010/main" val="1499506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t>
            </a:r>
            <a:r>
              <a:rPr lang="en-US" dirty="0" err="1"/>
              <a:t>CityU</a:t>
            </a:r>
            <a:r>
              <a:rPr lang="en-US" dirty="0"/>
              <a:t> Library, our team exhibits Intellectual Stimulation in these ways:</a:t>
            </a:r>
          </a:p>
          <a:p>
            <a:r>
              <a:rPr lang="en-US" dirty="0"/>
              <a:t>Librarians test, use, and share capabilities of various academic technologies and information repositories; Read widely about technology and information trends in higher education, sharing knowledge with colleagues across the university</a:t>
            </a:r>
          </a:p>
        </p:txBody>
      </p:sp>
      <p:sp>
        <p:nvSpPr>
          <p:cNvPr id="4" name="Slide Number Placeholder 3"/>
          <p:cNvSpPr>
            <a:spLocks noGrp="1"/>
          </p:cNvSpPr>
          <p:nvPr>
            <p:ph type="sldNum" sz="quarter" idx="10"/>
          </p:nvPr>
        </p:nvSpPr>
        <p:spPr/>
        <p:txBody>
          <a:bodyPr/>
          <a:lstStyle/>
          <a:p>
            <a:fld id="{092AEE5B-B6D9-452E-9D6F-158E34189C62}" type="slidenum">
              <a:rPr lang="en-US" smtClean="0"/>
              <a:t>10</a:t>
            </a:fld>
            <a:endParaRPr lang="en-US"/>
          </a:p>
        </p:txBody>
      </p:sp>
    </p:spTree>
    <p:extLst>
      <p:ext uri="{BB962C8B-B14F-4D97-AF65-F5344CB8AC3E}">
        <p14:creationId xmlns:p14="http://schemas.microsoft.com/office/powerpoint/2010/main" val="3248852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At </a:t>
            </a:r>
            <a:r>
              <a:rPr lang="en-US" dirty="0" err="1"/>
              <a:t>CityU</a:t>
            </a:r>
            <a:r>
              <a:rPr lang="en-US" dirty="0"/>
              <a:t> Library, our team exhibits Individual Consideration in these ways:</a:t>
            </a:r>
          </a:p>
          <a:p>
            <a:pPr defTabSz="931774">
              <a:defRPr/>
            </a:pPr>
            <a:endParaRPr lang="en-US" dirty="0"/>
          </a:p>
          <a:p>
            <a:pPr marL="174708" indent="-174708">
              <a:buFont typeface="Arial" pitchFamily="34" charset="0"/>
              <a:buChar char="•"/>
            </a:pPr>
            <a:r>
              <a:rPr lang="en-US" dirty="0"/>
              <a:t>Modify instruction and technology support based on needs of individual academic programs;</a:t>
            </a:r>
          </a:p>
          <a:p>
            <a:pPr marL="174708" indent="-174708">
              <a:buFont typeface="Arial" pitchFamily="34" charset="0"/>
              <a:buChar char="•"/>
            </a:pPr>
            <a:r>
              <a:rPr lang="en-US" dirty="0"/>
              <a:t>Act as coaches and advisers to faculty selecting course resources and technology to engage students; </a:t>
            </a:r>
          </a:p>
          <a:p>
            <a:pPr marL="174708" indent="-174708">
              <a:buFont typeface="Arial" pitchFamily="34" charset="0"/>
              <a:buChar char="•"/>
            </a:pPr>
            <a:r>
              <a:rPr lang="en-US" dirty="0"/>
              <a:t>Act as coaches and advisers to students within the context of their discipline and future professions as they learn to find, evaluate, and use information or technology effectively.</a:t>
            </a:r>
          </a:p>
        </p:txBody>
      </p:sp>
      <p:sp>
        <p:nvSpPr>
          <p:cNvPr id="4" name="Slide Number Placeholder 3"/>
          <p:cNvSpPr>
            <a:spLocks noGrp="1"/>
          </p:cNvSpPr>
          <p:nvPr>
            <p:ph type="sldNum" sz="quarter" idx="10"/>
          </p:nvPr>
        </p:nvSpPr>
        <p:spPr/>
        <p:txBody>
          <a:bodyPr/>
          <a:lstStyle/>
          <a:p>
            <a:fld id="{092AEE5B-B6D9-452E-9D6F-158E34189C62}" type="slidenum">
              <a:rPr lang="en-US" smtClean="0"/>
              <a:t>11</a:t>
            </a:fld>
            <a:endParaRPr lang="en-US"/>
          </a:p>
        </p:txBody>
      </p:sp>
    </p:spTree>
    <p:extLst>
      <p:ext uri="{BB962C8B-B14F-4D97-AF65-F5344CB8AC3E}">
        <p14:creationId xmlns:p14="http://schemas.microsoft.com/office/powerpoint/2010/main" val="3566166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First course in which students need to access professional education resources.</a:t>
            </a:r>
          </a:p>
          <a:p>
            <a:pPr marL="171450" indent="-171450">
              <a:buFont typeface="Arial" pitchFamily="34" charset="0"/>
              <a:buChar char="•"/>
            </a:pPr>
            <a:r>
              <a:rPr lang="en-US" dirty="0" smtClean="0"/>
              <a:t>Librarian collaborates with faculty and students to build student confidence and success  researching and collaboration online.</a:t>
            </a:r>
          </a:p>
          <a:p>
            <a:pPr marL="171450" indent="-171450">
              <a:buFont typeface="Arial" pitchFamily="34" charset="0"/>
              <a:buChar char="•"/>
            </a:pPr>
            <a:r>
              <a:rPr lang="en-US" dirty="0" smtClean="0"/>
              <a:t>Range of activities</a:t>
            </a:r>
            <a:r>
              <a:rPr lang="en-US" baseline="0" dirty="0" smtClean="0"/>
              <a:t> includes creating learning units, posting announcements, presenting research strategies via Blackboard Collaborate, hosting weekly discussion boards, and providing student initiated individualized reference and instruction.</a:t>
            </a:r>
          </a:p>
          <a:p>
            <a:pPr marL="171450" indent="-171450">
              <a:buFont typeface="Arial" pitchFamily="34" charset="0"/>
              <a:buChar char="•"/>
            </a:pPr>
            <a:r>
              <a:rPr lang="en-US" baseline="0" dirty="0" smtClean="0"/>
              <a:t>Students coached to successively higher skill levels of finding, evaluation, and </a:t>
            </a:r>
            <a:r>
              <a:rPr lang="en-US" baseline="0" smtClean="0"/>
              <a:t>using information </a:t>
            </a:r>
            <a:r>
              <a:rPr lang="en-US" baseline="0" dirty="0" smtClean="0"/>
              <a:t>to solve an issue.</a:t>
            </a:r>
          </a:p>
          <a:p>
            <a:pPr marL="171450" indent="-171450">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12</a:t>
            </a:fld>
            <a:endParaRPr lang="en-US"/>
          </a:p>
        </p:txBody>
      </p:sp>
    </p:spTree>
    <p:extLst>
      <p:ext uri="{BB962C8B-B14F-4D97-AF65-F5344CB8AC3E}">
        <p14:creationId xmlns:p14="http://schemas.microsoft.com/office/powerpoint/2010/main" val="3068219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you’re interested in learning more about what </a:t>
            </a:r>
            <a:r>
              <a:rPr lang="en-US" dirty="0" err="1" smtClean="0"/>
              <a:t>CityU</a:t>
            </a:r>
            <a:r>
              <a:rPr lang="en-US" dirty="0" smtClean="0"/>
              <a:t> is doing to develop students’ 21</a:t>
            </a:r>
            <a:r>
              <a:rPr lang="en-US" baseline="30000" dirty="0" smtClean="0"/>
              <a:t>st</a:t>
            </a:r>
            <a:r>
              <a:rPr lang="en-US" dirty="0" smtClean="0"/>
              <a:t> century</a:t>
            </a:r>
            <a:r>
              <a:rPr lang="en-US" baseline="0" dirty="0" smtClean="0"/>
              <a:t> skills, including how we’re measuring student achievement of these skills, you may want to attend Susan Seymour’s presentation: “ “ in the X classroom.</a:t>
            </a:r>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13</a:t>
            </a:fld>
            <a:endParaRPr lang="en-US"/>
          </a:p>
        </p:txBody>
      </p:sp>
    </p:spTree>
    <p:extLst>
      <p:ext uri="{BB962C8B-B14F-4D97-AF65-F5344CB8AC3E}">
        <p14:creationId xmlns:p14="http://schemas.microsoft.com/office/powerpoint/2010/main" val="1054796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feel free to ask questions </a:t>
            </a:r>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2</a:t>
            </a:fld>
            <a:endParaRPr lang="en-US"/>
          </a:p>
        </p:txBody>
      </p:sp>
    </p:spTree>
    <p:extLst>
      <p:ext uri="{BB962C8B-B14F-4D97-AF65-F5344CB8AC3E}">
        <p14:creationId xmlns:p14="http://schemas.microsoft.com/office/powerpoint/2010/main" val="573062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pPr>
            <a:r>
              <a:rPr lang="en-US" sz="1400" dirty="0" smtClean="0"/>
              <a:t>From </a:t>
            </a:r>
            <a:r>
              <a:rPr lang="en-US" sz="1400" dirty="0"/>
              <a:t>our location in Seattle, CityU library and learning resource center serves 0ver 7000 students located at 33 sites in 11 countries.</a:t>
            </a:r>
          </a:p>
          <a:p>
            <a:pPr marL="640594" lvl="1" indent="-174708">
              <a:buFont typeface="Arial" pitchFamily="34" charset="0"/>
              <a:buChar char="•"/>
            </a:pPr>
            <a:r>
              <a:rPr lang="en-US" sz="1400" dirty="0"/>
              <a:t>Majority of students are part time working adults or are seeking dual degrees</a:t>
            </a:r>
          </a:p>
          <a:p>
            <a:pPr marL="640594" lvl="1" indent="-174708">
              <a:buFont typeface="Arial" pitchFamily="34" charset="0"/>
              <a:buChar char="•"/>
            </a:pPr>
            <a:r>
              <a:rPr lang="en-US" sz="1400" dirty="0"/>
              <a:t>Majority of faculty are practitioners, actively working in their fields</a:t>
            </a:r>
          </a:p>
          <a:p>
            <a:pPr marL="174708" indent="-174708">
              <a:buFont typeface="Arial" pitchFamily="34" charset="0"/>
              <a:buChar char="•"/>
            </a:pPr>
            <a:r>
              <a:rPr lang="en-US" sz="1400" dirty="0"/>
              <a:t>Over the past 5-7 years we have made an intentional and significant shift away from </a:t>
            </a:r>
            <a:r>
              <a:rPr lang="en-US" sz="1400" dirty="0" smtClean="0"/>
              <a:t>collecting </a:t>
            </a:r>
            <a:r>
              <a:rPr lang="en-US" sz="1400" dirty="0"/>
              <a:t>print materials to collecting and facilitating access to primarily online resources.</a:t>
            </a:r>
          </a:p>
          <a:p>
            <a:pPr marL="640594" lvl="1" indent="-174708">
              <a:buFont typeface="Arial" pitchFamily="34" charset="0"/>
              <a:buChar char="•"/>
            </a:pPr>
            <a:r>
              <a:rPr lang="en-US" sz="1400" dirty="0"/>
              <a:t>Our current collection is 90% </a:t>
            </a:r>
            <a:r>
              <a:rPr lang="en-US" sz="1400" dirty="0" smtClean="0"/>
              <a:t>digital</a:t>
            </a:r>
            <a:endParaRPr lang="en-US" sz="1400" dirty="0"/>
          </a:p>
          <a:p>
            <a:pPr marL="640594" lvl="1" indent="-174708">
              <a:buFont typeface="Arial" pitchFamily="34" charset="0"/>
              <a:buChar char="•"/>
            </a:pPr>
            <a:r>
              <a:rPr lang="en-US" sz="1400" dirty="0"/>
              <a:t>We are a non-traditional academic library that focuses on developing a current, relevant digital collection of resources and services to the needs of our users.</a:t>
            </a:r>
          </a:p>
          <a:p>
            <a:pPr marL="174708" indent="-174708">
              <a:buFont typeface="Arial" pitchFamily="34" charset="0"/>
              <a:buChar char="•"/>
            </a:pPr>
            <a:r>
              <a:rPr lang="en-US" baseline="0" dirty="0" smtClean="0"/>
              <a:t>The library’s vision  is to provide equal access for all CityU students to the library’s resources, instruction, and support services. </a:t>
            </a:r>
          </a:p>
          <a:p>
            <a:pPr marL="174708" indent="-174708">
              <a:buFont typeface="Arial" pitchFamily="34" charset="0"/>
              <a:buChar char="•"/>
            </a:pPr>
            <a:r>
              <a:rPr lang="en-US" baseline="0" dirty="0" smtClean="0"/>
              <a:t>Our instruction, resources, and support services are designed to meet the needs of all students and faculty regardless of when or where they are learning or teaching.</a:t>
            </a:r>
          </a:p>
          <a:p>
            <a:pPr marL="640594" lvl="1" indent="-174708">
              <a:buFont typeface="Arial" pitchFamily="34" charset="0"/>
              <a:buChar char="•"/>
            </a:pPr>
            <a:r>
              <a:rPr lang="en-US" baseline="0" dirty="0" smtClean="0"/>
              <a:t>Subscribe to journal, book and video databases that facilitate access to current, scholarly and industry specific information;</a:t>
            </a:r>
          </a:p>
          <a:p>
            <a:pPr marL="640594" lvl="1" indent="-174708">
              <a:buFont typeface="Arial" pitchFamily="34" charset="0"/>
              <a:buChar char="•"/>
            </a:pPr>
            <a:r>
              <a:rPr lang="en-US" baseline="0" dirty="0" smtClean="0"/>
              <a:t>Use “patron-driven-acquisition” and “short-term-loan” to open access to proprietary information within the scope of our budget;</a:t>
            </a:r>
          </a:p>
          <a:p>
            <a:pPr marL="640594" lvl="1" indent="-174708">
              <a:buFont typeface="Arial" pitchFamily="34" charset="0"/>
              <a:buChar char="•"/>
            </a:pPr>
            <a:r>
              <a:rPr lang="en-US" baseline="0" dirty="0" smtClean="0"/>
              <a:t>Provide online research assistance using text and screencasts to teach students and faculty how to use our resources;</a:t>
            </a:r>
          </a:p>
          <a:p>
            <a:pPr marL="640594" lvl="1" indent="-174708">
              <a:buFont typeface="Arial" pitchFamily="34" charset="0"/>
              <a:buChar char="•"/>
            </a:pPr>
            <a:r>
              <a:rPr lang="en-US" baseline="0" dirty="0" smtClean="0"/>
              <a:t>Collaborate closely with faculty on the development of a scalable, integrated information literacy and academic technology instruction and support program;</a:t>
            </a:r>
          </a:p>
          <a:p>
            <a:pPr marL="640594" lvl="1" indent="-174708">
              <a:buFont typeface="Arial" pitchFamily="34" charset="0"/>
              <a:buChar char="•"/>
            </a:pPr>
            <a:r>
              <a:rPr lang="en-US" baseline="0" dirty="0" smtClean="0"/>
              <a:t>Select and support tools such as Blackboard Collaborate and Tegrity that enable our students and faculty to connect online, personalizing the online learning experience.</a:t>
            </a:r>
            <a:endParaRPr lang="en-US" dirty="0" smtClean="0"/>
          </a:p>
          <a:p>
            <a:pPr marL="174708" indent="-174708">
              <a:buFont typeface="Arial" pitchFamily="34" charset="0"/>
              <a:buChar char="•"/>
            </a:pPr>
            <a:endParaRPr lang="en-US" baseline="0" dirty="0" smtClean="0"/>
          </a:p>
          <a:p>
            <a:pPr marL="174708" indent="-174708">
              <a:buFont typeface="Arial" pitchFamily="34" charset="0"/>
              <a:buChar char="•"/>
            </a:pPr>
            <a:endParaRPr lang="en-US" baseline="0" dirty="0" smtClean="0"/>
          </a:p>
          <a:p>
            <a:pPr marL="640594" lvl="1" indent="-174708">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3</a:t>
            </a:fld>
            <a:endParaRPr lang="en-US"/>
          </a:p>
        </p:txBody>
      </p:sp>
    </p:spTree>
    <p:extLst>
      <p:ext uri="{BB962C8B-B14F-4D97-AF65-F5344CB8AC3E}">
        <p14:creationId xmlns:p14="http://schemas.microsoft.com/office/powerpoint/2010/main" val="1268704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types</a:t>
            </a:r>
            <a:r>
              <a:rPr lang="en-US" baseline="0" dirty="0" smtClean="0"/>
              <a:t> of change are you experiencing within your own industries?</a:t>
            </a:r>
          </a:p>
          <a:p>
            <a:r>
              <a:rPr lang="en-US" baseline="0" dirty="0" smtClean="0"/>
              <a:t>CityU Library is experiencing a lot of change: </a:t>
            </a:r>
          </a:p>
          <a:p>
            <a:pPr marL="628650" lvl="1" indent="-171450">
              <a:buFont typeface="Arial" pitchFamily="34" charset="0"/>
              <a:buChar char="•"/>
            </a:pPr>
            <a:r>
              <a:rPr lang="en-US" sz="1200" kern="1200" dirty="0" smtClean="0">
                <a:solidFill>
                  <a:schemeClr val="tx1"/>
                </a:solidFill>
                <a:effectLst/>
                <a:latin typeface="+mn-lt"/>
                <a:ea typeface="+mn-ea"/>
                <a:cs typeface="+mn-cs"/>
              </a:rPr>
              <a:t>Vendor-specific discovery and delivery platforms, each with unique navigation and capabilities;</a:t>
            </a:r>
          </a:p>
          <a:p>
            <a:pPr marL="628650" lvl="1" indent="-171450">
              <a:buFont typeface="Arial" pitchFamily="34" charset="0"/>
              <a:buChar char="•"/>
            </a:pPr>
            <a:r>
              <a:rPr lang="en-US" sz="1200" kern="1200" dirty="0" smtClean="0">
                <a:solidFill>
                  <a:schemeClr val="tx1"/>
                </a:solidFill>
                <a:effectLst/>
                <a:latin typeface="+mn-lt"/>
                <a:ea typeface="+mn-ea"/>
                <a:cs typeface="+mn-cs"/>
              </a:rPr>
              <a:t>Varied pricing and access models that limit length of access or users’ ability to make print copies;</a:t>
            </a:r>
          </a:p>
          <a:p>
            <a:pPr marL="628650" lvl="1" indent="-171450">
              <a:buFont typeface="Arial" pitchFamily="34" charset="0"/>
              <a:buChar char="•"/>
            </a:pPr>
            <a:r>
              <a:rPr lang="en-US" sz="1200" kern="1200" dirty="0" smtClean="0">
                <a:solidFill>
                  <a:schemeClr val="tx1"/>
                </a:solidFill>
                <a:effectLst/>
                <a:latin typeface="+mn-lt"/>
                <a:ea typeface="+mn-ea"/>
                <a:cs typeface="+mn-cs"/>
              </a:rPr>
              <a:t>Aggregated content pulled without notice</a:t>
            </a:r>
          </a:p>
          <a:p>
            <a:pPr marL="628650" lvl="1" indent="-171450">
              <a:buFont typeface="Arial" pitchFamily="34" charset="0"/>
              <a:buChar char="•"/>
            </a:pPr>
            <a:r>
              <a:rPr lang="en-US" sz="1200" kern="1200" dirty="0" smtClean="0">
                <a:solidFill>
                  <a:schemeClr val="tx1"/>
                </a:solidFill>
                <a:effectLst/>
                <a:latin typeface="+mn-lt"/>
                <a:ea typeface="+mn-ea"/>
                <a:cs typeface="+mn-cs"/>
              </a:rPr>
              <a:t>Non-standard formats that limit users’ ability to access information on their device of choice;</a:t>
            </a:r>
          </a:p>
          <a:p>
            <a:pPr marL="628650" lvl="1" indent="-171450">
              <a:buFont typeface="Arial" pitchFamily="34" charset="0"/>
              <a:buChar char="•"/>
            </a:pPr>
            <a:r>
              <a:rPr lang="en-US" sz="1200" kern="1200" dirty="0" smtClean="0">
                <a:solidFill>
                  <a:schemeClr val="tx1"/>
                </a:solidFill>
                <a:effectLst/>
                <a:latin typeface="+mn-lt"/>
                <a:ea typeface="+mn-ea"/>
                <a:cs typeface="+mn-cs"/>
              </a:rPr>
              <a:t>An exponentially increasing amount of open access and self-published information and data of varying quality;</a:t>
            </a:r>
          </a:p>
          <a:p>
            <a:pPr marL="628650" lvl="1" indent="-171450">
              <a:buFont typeface="Arial" pitchFamily="34" charset="0"/>
              <a:buChar char="•"/>
            </a:pPr>
            <a:r>
              <a:rPr lang="en-US" sz="1200" kern="1200" dirty="0" smtClean="0">
                <a:solidFill>
                  <a:schemeClr val="tx1"/>
                </a:solidFill>
                <a:effectLst/>
                <a:latin typeface="+mn-lt"/>
                <a:ea typeface="+mn-ea"/>
                <a:cs typeface="+mn-cs"/>
              </a:rPr>
              <a:t>Reduction</a:t>
            </a:r>
            <a:r>
              <a:rPr lang="en-US" sz="1200" kern="1200" baseline="0" dirty="0" smtClean="0">
                <a:solidFill>
                  <a:schemeClr val="tx1"/>
                </a:solidFill>
                <a:effectLst/>
                <a:latin typeface="+mn-lt"/>
                <a:ea typeface="+mn-ea"/>
                <a:cs typeface="+mn-cs"/>
              </a:rPr>
              <a:t> of focus on repository of content towards curators of collections and educators about information literacy and technology</a:t>
            </a:r>
            <a:endParaRPr lang="en-US" sz="1200" kern="1200" dirty="0" smtClean="0">
              <a:solidFill>
                <a:schemeClr val="tx1"/>
              </a:solidFill>
              <a:effectLst/>
              <a:latin typeface="+mn-lt"/>
              <a:ea typeface="+mn-ea"/>
              <a:cs typeface="+mn-cs"/>
            </a:endParaRPr>
          </a:p>
          <a:p>
            <a:pPr marL="0" indent="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92AEE5B-B6D9-452E-9D6F-158E34189C62}" type="slidenum">
              <a:rPr lang="en-US" smtClean="0"/>
              <a:t>4</a:t>
            </a:fld>
            <a:endParaRPr lang="en-US"/>
          </a:p>
        </p:txBody>
      </p:sp>
    </p:spTree>
    <p:extLst>
      <p:ext uri="{BB962C8B-B14F-4D97-AF65-F5344CB8AC3E}">
        <p14:creationId xmlns:p14="http://schemas.microsoft.com/office/powerpoint/2010/main" val="2042647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CityU</a:t>
            </a:r>
            <a:r>
              <a:rPr lang="en-US" baseline="0" dirty="0" smtClean="0"/>
              <a:t> Library’s role has change over the past few years to include academic technology, required and integrated information literacy instruction, course resource coordination, and faculty development.</a:t>
            </a:r>
          </a:p>
          <a:p>
            <a:endParaRPr lang="en-US" baseline="0" dirty="0" smtClean="0"/>
          </a:p>
          <a:p>
            <a:r>
              <a:rPr lang="en-US" baseline="0" dirty="0" smtClean="0"/>
              <a:t>Librarians are well positioned within the organization to identify gaps in services and, when appropriate, provide their skills to help.  </a:t>
            </a:r>
          </a:p>
          <a:p>
            <a:endParaRPr lang="en-US" baseline="0" dirty="0" smtClean="0"/>
          </a:p>
          <a:p>
            <a:r>
              <a:rPr lang="en-US" baseline="0" dirty="0" smtClean="0"/>
              <a:t>Moving beyond traditional library resources and services when/where it makes sense</a:t>
            </a:r>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5</a:t>
            </a:fld>
            <a:endParaRPr lang="en-US"/>
          </a:p>
        </p:txBody>
      </p:sp>
    </p:spTree>
    <p:extLst>
      <p:ext uri="{BB962C8B-B14F-4D97-AF65-F5344CB8AC3E}">
        <p14:creationId xmlns:p14="http://schemas.microsoft.com/office/powerpoint/2010/main" val="2504971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pPr>
            <a:r>
              <a:rPr lang="en-US" sz="1400" baseline="0" dirty="0" smtClean="0"/>
              <a:t>We define 21</a:t>
            </a:r>
            <a:r>
              <a:rPr lang="en-US" sz="1400" baseline="30000" dirty="0" smtClean="0"/>
              <a:t>st</a:t>
            </a:r>
            <a:r>
              <a:rPr lang="en-US" sz="1400" baseline="0" dirty="0" smtClean="0"/>
              <a:t> century skills to include creativity, collaboration, communication and critical thinking. </a:t>
            </a:r>
          </a:p>
          <a:p>
            <a:pPr marL="640594" lvl="1" indent="-174708">
              <a:buFont typeface="Arial" pitchFamily="34" charset="0"/>
              <a:buChar char="•"/>
            </a:pPr>
            <a:r>
              <a:rPr lang="en-US" sz="1400" baseline="0" dirty="0" smtClean="0"/>
              <a:t>They are sometimes referred to as “soft skills” in contrast to content knowledge</a:t>
            </a:r>
          </a:p>
          <a:p>
            <a:pPr marL="640594" lvl="1" indent="-174708">
              <a:buFont typeface="Arial" pitchFamily="34" charset="0"/>
              <a:buChar char="•"/>
            </a:pPr>
            <a:r>
              <a:rPr lang="en-US" sz="1400" baseline="0" dirty="0" smtClean="0"/>
              <a:t>Within higher education, the Association of American Colleges and Universities refers to these skills as “essential learning outcomes” and has developed VALUE rubrics that measure student achievement of these outcomes.</a:t>
            </a:r>
          </a:p>
          <a:p>
            <a:pPr marL="174708" indent="-174708">
              <a:buFont typeface="Arial" pitchFamily="34" charset="0"/>
              <a:buChar char="•"/>
            </a:pPr>
            <a:r>
              <a:rPr lang="en-US" sz="1400" baseline="0" dirty="0" smtClean="0"/>
              <a:t>CityU’s library and learning resource center hires staff who demonstrate strength in these 21</a:t>
            </a:r>
            <a:r>
              <a:rPr lang="en-US" sz="1400" baseline="30000" dirty="0" smtClean="0"/>
              <a:t>st</a:t>
            </a:r>
            <a:r>
              <a:rPr lang="en-US" sz="1400" baseline="0" dirty="0" smtClean="0"/>
              <a:t> century skills, while at the same time we collaborate with faculty to develop these same skills and meet essential learning outcomes  in CityU graduates through our information literacy and technology instruction and support programs.</a:t>
            </a:r>
          </a:p>
          <a:p>
            <a:pPr marL="640594" lvl="1" indent="-174708">
              <a:buFont typeface="Arial" pitchFamily="34" charset="0"/>
              <a:buChar char="•"/>
            </a:pPr>
            <a:r>
              <a:rPr lang="en-US" sz="1400" baseline="0" dirty="0" smtClean="0"/>
              <a:t>Students are using technologies, such as BB Collaborate for online meetings, </a:t>
            </a:r>
          </a:p>
          <a:p>
            <a:pPr marL="174708" indent="-174708">
              <a:buFont typeface="Arial" pitchFamily="34" charset="0"/>
              <a:buChar char="•"/>
            </a:pPr>
            <a:r>
              <a:rPr lang="en-US" sz="1400" baseline="0" dirty="0" smtClean="0"/>
              <a:t>These are the skills CityU graduates will need to be effective leaders in their future professions.</a:t>
            </a:r>
          </a:p>
          <a:p>
            <a:endParaRPr lang="en-US" baseline="0" dirty="0" smtClean="0"/>
          </a:p>
        </p:txBody>
      </p:sp>
      <p:sp>
        <p:nvSpPr>
          <p:cNvPr id="4" name="Slide Number Placeholder 3"/>
          <p:cNvSpPr>
            <a:spLocks noGrp="1"/>
          </p:cNvSpPr>
          <p:nvPr>
            <p:ph type="sldNum" sz="quarter" idx="10"/>
          </p:nvPr>
        </p:nvSpPr>
        <p:spPr/>
        <p:txBody>
          <a:bodyPr/>
          <a:lstStyle/>
          <a:p>
            <a:fld id="{092AEE5B-B6D9-452E-9D6F-158E34189C62}" type="slidenum">
              <a:rPr lang="en-US" smtClean="0"/>
              <a:t>6</a:t>
            </a:fld>
            <a:endParaRPr lang="en-US"/>
          </a:p>
        </p:txBody>
      </p:sp>
    </p:spTree>
    <p:extLst>
      <p:ext uri="{BB962C8B-B14F-4D97-AF65-F5344CB8AC3E}">
        <p14:creationId xmlns:p14="http://schemas.microsoft.com/office/powerpoint/2010/main" val="3384535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21</a:t>
            </a:r>
            <a:r>
              <a:rPr lang="en-US" baseline="30000" dirty="0" smtClean="0"/>
              <a:t>st</a:t>
            </a:r>
            <a:r>
              <a:rPr lang="en-US" dirty="0" smtClean="0"/>
              <a:t> century skills, also need to act as leaders and the model that best describes</a:t>
            </a:r>
            <a:r>
              <a:rPr lang="en-US" baseline="0" dirty="0" smtClean="0"/>
              <a:t> our work is transformational leadership. We looked at the </a:t>
            </a:r>
            <a:r>
              <a:rPr lang="en-US" baseline="0" dirty="0" err="1" smtClean="0"/>
              <a:t>Northouse</a:t>
            </a:r>
            <a:r>
              <a:rPr lang="en-US" baseline="0" dirty="0" smtClean="0"/>
              <a:t> leadership theory text and correlated our work with that of Bernard M. Bass, Bruce J. </a:t>
            </a:r>
            <a:r>
              <a:rPr lang="en-US" baseline="0" dirty="0" err="1" smtClean="0"/>
              <a:t>Avolio</a:t>
            </a:r>
            <a:r>
              <a:rPr lang="en-US" baseline="0" dirty="0" smtClean="0"/>
              <a:t>, who </a:t>
            </a:r>
            <a:r>
              <a:rPr lang="en-US" dirty="0"/>
              <a:t>define the 4 Is of transformational leadership as four factors: idealized influence, inspirational motivation, intellectual stimulation, and individualized consideration.</a:t>
            </a:r>
            <a:r>
              <a:rPr lang="en-US" baseline="0" dirty="0" smtClean="0"/>
              <a:t> </a:t>
            </a:r>
          </a:p>
          <a:p>
            <a:endParaRPr lang="en-US" baseline="0" dirty="0" smtClean="0"/>
          </a:p>
          <a:p>
            <a:r>
              <a:rPr lang="en-US" baseline="0" dirty="0" smtClean="0"/>
              <a:t>Leaders who exhibit idealized influence: </a:t>
            </a:r>
          </a:p>
          <a:p>
            <a:pPr marL="174708" indent="-174708">
              <a:buFont typeface="Arial" pitchFamily="34" charset="0"/>
              <a:buChar char="•"/>
            </a:pPr>
            <a:r>
              <a:rPr lang="en-US" dirty="0" smtClean="0"/>
              <a:t>Serve as strong role models</a:t>
            </a:r>
          </a:p>
          <a:p>
            <a:pPr marL="174708" indent="-174708">
              <a:buFont typeface="Arial" pitchFamily="34" charset="0"/>
              <a:buChar char="•"/>
            </a:pPr>
            <a:r>
              <a:rPr lang="en-US" dirty="0" smtClean="0"/>
              <a:t>Have high moral and ethical conduct</a:t>
            </a:r>
          </a:p>
          <a:p>
            <a:pPr marL="174708" indent="-174708">
              <a:buFont typeface="Arial" pitchFamily="34" charset="0"/>
              <a:buChar char="•"/>
            </a:pPr>
            <a:r>
              <a:rPr lang="en-US" dirty="0" smtClean="0"/>
              <a:t>Are respected</a:t>
            </a:r>
          </a:p>
          <a:p>
            <a:pPr marL="174708" indent="-174708">
              <a:buFont typeface="Arial" pitchFamily="34" charset="0"/>
              <a:buChar char="•"/>
            </a:pPr>
            <a:r>
              <a:rPr lang="en-US" dirty="0" smtClean="0"/>
              <a:t>Offer clear vision and mission</a:t>
            </a:r>
          </a:p>
          <a:p>
            <a:endParaRPr lang="en-US" dirty="0" smtClean="0"/>
          </a:p>
          <a:p>
            <a:r>
              <a:rPr lang="en-US" dirty="0" smtClean="0"/>
              <a:t>Leaders who exhibit Inspirational Motivation:</a:t>
            </a:r>
          </a:p>
          <a:p>
            <a:pPr marL="174708" indent="-174708">
              <a:buFont typeface="Arial" pitchFamily="34" charset="0"/>
              <a:buChar char="•"/>
            </a:pPr>
            <a:r>
              <a:rPr lang="en-US" dirty="0"/>
              <a:t>Communicate high expectations  </a:t>
            </a:r>
          </a:p>
          <a:p>
            <a:pPr marL="174708" indent="-174708">
              <a:buFont typeface="Arial" pitchFamily="34" charset="0"/>
              <a:buChar char="•"/>
            </a:pPr>
            <a:r>
              <a:rPr lang="en-US" dirty="0"/>
              <a:t>Inspire others to share in and become part of the vision; </a:t>
            </a:r>
          </a:p>
          <a:p>
            <a:pPr marL="174708" indent="-174708">
              <a:buFont typeface="Arial" pitchFamily="34" charset="0"/>
              <a:buChar char="•"/>
            </a:pPr>
            <a:r>
              <a:rPr lang="en-US" dirty="0"/>
              <a:t>Facilitate team’s ability to achieve more as a group than as individuals</a:t>
            </a:r>
          </a:p>
          <a:p>
            <a:pPr marL="174708" indent="-174708">
              <a:buFont typeface="Arial" pitchFamily="34" charset="0"/>
              <a:buChar char="•"/>
            </a:pPr>
            <a:endParaRPr lang="en-US" dirty="0"/>
          </a:p>
          <a:p>
            <a:r>
              <a:rPr lang="en-US" dirty="0"/>
              <a:t>Leaders who exhibit Intellectual Stimulation:</a:t>
            </a:r>
          </a:p>
          <a:p>
            <a:pPr marL="174708" indent="-174708">
              <a:buFont typeface="Arial" pitchFamily="34" charset="0"/>
              <a:buChar char="•"/>
            </a:pPr>
            <a:r>
              <a:rPr lang="en-US" dirty="0"/>
              <a:t>Encourage new, creative, innovative approaches to deal with issues and problems to be solved</a:t>
            </a:r>
          </a:p>
          <a:p>
            <a:pPr marL="174708" indent="-174708">
              <a:buFont typeface="Arial" pitchFamily="34" charset="0"/>
              <a:buChar char="•"/>
            </a:pPr>
            <a:r>
              <a:rPr lang="en-US" dirty="0"/>
              <a:t>Encourage challenges to own and leader’s beliefs</a:t>
            </a:r>
          </a:p>
          <a:p>
            <a:endParaRPr lang="en-US" dirty="0"/>
          </a:p>
          <a:p>
            <a:r>
              <a:rPr lang="en-US" dirty="0"/>
              <a:t>Leaders who exhibit Individualized Consideration:</a:t>
            </a:r>
          </a:p>
          <a:p>
            <a:pPr marL="174708" indent="-174708">
              <a:buFont typeface="Arial" pitchFamily="34" charset="0"/>
              <a:buChar char="•"/>
            </a:pPr>
            <a:r>
              <a:rPr lang="en-US" dirty="0"/>
              <a:t>Listen to individual needs in a supportive climate; </a:t>
            </a:r>
          </a:p>
          <a:p>
            <a:pPr marL="174708" indent="-174708">
              <a:buFont typeface="Arial" pitchFamily="34" charset="0"/>
              <a:buChar char="•"/>
            </a:pPr>
            <a:r>
              <a:rPr lang="en-US" dirty="0"/>
              <a:t>Act as coaches and advisers, enabling the full actualization of others</a:t>
            </a:r>
          </a:p>
          <a:p>
            <a:pPr marL="174708" indent="-174708">
              <a:buFont typeface="Arial" pitchFamily="34" charset="0"/>
              <a:buChar char="•"/>
            </a:pPr>
            <a:r>
              <a:rPr lang="en-US" dirty="0"/>
              <a:t>Delegate to help followers grow</a:t>
            </a:r>
          </a:p>
          <a:p>
            <a:pPr marL="174708" indent="-174708">
              <a:buFont typeface="Arial" pitchFamily="34" charset="0"/>
              <a:buChar char="•"/>
            </a:pPr>
            <a:endParaRPr lang="en-US" dirty="0"/>
          </a:p>
          <a:p>
            <a:r>
              <a:rPr lang="en-US" dirty="0" err="1" smtClean="0">
                <a:effectLst/>
              </a:rPr>
              <a:t>Avolio</a:t>
            </a:r>
            <a:r>
              <a:rPr lang="en-US" dirty="0" smtClean="0">
                <a:effectLst/>
              </a:rPr>
              <a:t>, B. J., &amp; Bass, B. M. (2002). </a:t>
            </a:r>
            <a:r>
              <a:rPr lang="en-US" i="1" dirty="0" smtClean="0">
                <a:effectLst/>
              </a:rPr>
              <a:t>Developing potential across a full range of leadership: Cases on transactional and transformational leadership</a:t>
            </a:r>
            <a:r>
              <a:rPr lang="en-US" dirty="0" smtClean="0">
                <a:effectLst/>
              </a:rPr>
              <a:t>. Mahwah, N.J: Lawrence Erlbaum Associates. http://site.ebrary.com/lib/cityuniv/docDetail.action?docID=10084680</a:t>
            </a:r>
            <a:r>
              <a:rPr lang="en-US" baseline="0" dirty="0" smtClean="0">
                <a:effectLst/>
              </a:rPr>
              <a:t> </a:t>
            </a:r>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7</a:t>
            </a:fld>
            <a:endParaRPr lang="en-US"/>
          </a:p>
        </p:txBody>
      </p:sp>
    </p:spTree>
    <p:extLst>
      <p:ext uri="{BB962C8B-B14F-4D97-AF65-F5344CB8AC3E}">
        <p14:creationId xmlns:p14="http://schemas.microsoft.com/office/powerpoint/2010/main" val="3791670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At </a:t>
            </a:r>
            <a:r>
              <a:rPr lang="en-US" dirty="0" err="1"/>
              <a:t>CityU</a:t>
            </a:r>
            <a:r>
              <a:rPr lang="en-US" dirty="0"/>
              <a:t> Library, our team exhibits idealized influence in the following ways: </a:t>
            </a:r>
          </a:p>
          <a:p>
            <a:pPr marL="174708" indent="-174708" defTabSz="931774">
              <a:buFont typeface="Arial" pitchFamily="34" charset="0"/>
              <a:buChar char="•"/>
              <a:defRPr/>
            </a:pPr>
            <a:r>
              <a:rPr lang="en-US" dirty="0"/>
              <a:t>Articulate and share our vision of information literacy and academic technology instruction and support accessible online to students and faculty whenever and wherever they are learning and teaching; </a:t>
            </a:r>
          </a:p>
          <a:p>
            <a:pPr marL="174708" indent="-174708" defTabSz="931774">
              <a:buFont typeface="Arial" pitchFamily="34" charset="0"/>
              <a:buChar char="•"/>
              <a:defRPr/>
            </a:pPr>
            <a:r>
              <a:rPr lang="en-US" dirty="0"/>
              <a:t>Support university’s mission to develop students who are “able to think critically and…are able to find, access, evaluate, and use information in order to solve problems” (CULG); </a:t>
            </a:r>
          </a:p>
          <a:p>
            <a:pPr marL="174708" indent="-174708" defTabSz="931774">
              <a:buFont typeface="Arial" pitchFamily="34" charset="0"/>
              <a:buChar char="•"/>
              <a:defRPr/>
            </a:pPr>
            <a:r>
              <a:rPr lang="en-US" dirty="0"/>
              <a:t>Modeling tech use</a:t>
            </a:r>
          </a:p>
          <a:p>
            <a:endParaRPr lang="en-US" dirty="0"/>
          </a:p>
        </p:txBody>
      </p:sp>
      <p:sp>
        <p:nvSpPr>
          <p:cNvPr id="4" name="Slide Number Placeholder 3"/>
          <p:cNvSpPr>
            <a:spLocks noGrp="1"/>
          </p:cNvSpPr>
          <p:nvPr>
            <p:ph type="sldNum" sz="quarter" idx="10"/>
          </p:nvPr>
        </p:nvSpPr>
        <p:spPr/>
        <p:txBody>
          <a:bodyPr/>
          <a:lstStyle/>
          <a:p>
            <a:fld id="{092AEE5B-B6D9-452E-9D6F-158E34189C62}" type="slidenum">
              <a:rPr lang="en-US" smtClean="0"/>
              <a:t>8</a:t>
            </a:fld>
            <a:endParaRPr lang="en-US"/>
          </a:p>
        </p:txBody>
      </p:sp>
    </p:spTree>
    <p:extLst>
      <p:ext uri="{BB962C8B-B14F-4D97-AF65-F5344CB8AC3E}">
        <p14:creationId xmlns:p14="http://schemas.microsoft.com/office/powerpoint/2010/main" val="3429804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t>
            </a:r>
            <a:r>
              <a:rPr lang="en-US" dirty="0" err="1"/>
              <a:t>CityU</a:t>
            </a:r>
            <a:r>
              <a:rPr lang="en-US" dirty="0"/>
              <a:t> Library, our team exhibits Inspirational Motivation in these ways:</a:t>
            </a:r>
          </a:p>
          <a:p>
            <a:pPr marL="174708" indent="-174708">
              <a:buFont typeface="Arial" pitchFamily="34" charset="0"/>
              <a:buChar char="•"/>
            </a:pPr>
            <a:r>
              <a:rPr lang="en-US" dirty="0"/>
              <a:t>Consistently communicate department’s vision promoting success across academic programs;</a:t>
            </a:r>
          </a:p>
          <a:p>
            <a:pPr marL="174708" indent="-174708">
              <a:buFont typeface="Arial" pitchFamily="34" charset="0"/>
              <a:buChar char="•"/>
            </a:pPr>
            <a:r>
              <a:rPr lang="en-US" dirty="0"/>
              <a:t>Emphasize shared responsibility for student development of information and technology literacy; </a:t>
            </a:r>
          </a:p>
          <a:p>
            <a:pPr marL="174708" indent="-174708">
              <a:buFont typeface="Arial" pitchFamily="34" charset="0"/>
              <a:buChar char="•"/>
            </a:pPr>
            <a:r>
              <a:rPr lang="en-US" dirty="0"/>
              <a:t>Celebrate small gains toward achievement of vision.</a:t>
            </a:r>
          </a:p>
        </p:txBody>
      </p:sp>
      <p:sp>
        <p:nvSpPr>
          <p:cNvPr id="4" name="Slide Number Placeholder 3"/>
          <p:cNvSpPr>
            <a:spLocks noGrp="1"/>
          </p:cNvSpPr>
          <p:nvPr>
            <p:ph type="sldNum" sz="quarter" idx="10"/>
          </p:nvPr>
        </p:nvSpPr>
        <p:spPr/>
        <p:txBody>
          <a:bodyPr/>
          <a:lstStyle/>
          <a:p>
            <a:fld id="{092AEE5B-B6D9-452E-9D6F-158E34189C62}" type="slidenum">
              <a:rPr lang="en-US" smtClean="0"/>
              <a:t>9</a:t>
            </a:fld>
            <a:endParaRPr lang="en-US"/>
          </a:p>
        </p:txBody>
      </p:sp>
    </p:spTree>
    <p:extLst>
      <p:ext uri="{BB962C8B-B14F-4D97-AF65-F5344CB8AC3E}">
        <p14:creationId xmlns:p14="http://schemas.microsoft.com/office/powerpoint/2010/main" val="2612650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9550"/>
            <a:ext cx="7772400" cy="1102519"/>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47800" y="16573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816CEF-D237-4738-B8E0-56D8748B03CE}" type="datetimeFigureOut">
              <a:rPr lang="en-US" smtClean="0"/>
              <a:t>6/13/2016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816CEF-D237-4738-B8E0-56D8748B03CE}" type="datetimeFigureOut">
              <a:rPr lang="en-US" smtClean="0"/>
              <a:t>6/13/2016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16CEF-D237-4738-B8E0-56D8748B03CE}" type="datetimeFigureOut">
              <a:rPr lang="en-US" smtClean="0"/>
              <a:t>6/13/2016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CityU_DNA_PwrPnt_HDTemplate.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 y="-7143"/>
            <a:ext cx="9156700" cy="515064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7E816CEF-D237-4738-B8E0-56D8748B03CE}" type="datetimeFigureOut">
              <a:rPr lang="en-US" smtClean="0"/>
              <a:t>6/13/2016</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4333CDD-7517-490D-A63F-B0783F03E1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742950"/>
            <a:ext cx="7772400" cy="2895600"/>
          </a:xfrm>
        </p:spPr>
        <p:txBody>
          <a:bodyPr>
            <a:normAutofit/>
          </a:bodyPr>
          <a:lstStyle/>
          <a:p>
            <a:r>
              <a:rPr lang="en-US" dirty="0" smtClean="0"/>
              <a:t>Developing 21</a:t>
            </a:r>
            <a:r>
              <a:rPr lang="en-US" baseline="30000" dirty="0" smtClean="0"/>
              <a:t>st</a:t>
            </a:r>
            <a:r>
              <a:rPr lang="en-US" dirty="0" smtClean="0"/>
              <a:t> Century Leaders through the Library and Learning Resource Center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Stimulation</a:t>
            </a:r>
            <a:endParaRPr lang="en-US" dirty="0"/>
          </a:p>
        </p:txBody>
      </p:sp>
      <p:sp>
        <p:nvSpPr>
          <p:cNvPr id="4" name="Content Placeholder 2"/>
          <p:cNvSpPr>
            <a:spLocks noGrp="1"/>
          </p:cNvSpPr>
          <p:nvPr>
            <p:ph sz="half" idx="1"/>
          </p:nvPr>
        </p:nvSpPr>
        <p:spPr>
          <a:xfrm>
            <a:off x="457200" y="1123950"/>
            <a:ext cx="4038600" cy="3394075"/>
          </a:xfrm>
        </p:spPr>
        <p:txBody>
          <a:bodyPr>
            <a:normAutofit/>
          </a:bodyPr>
          <a:lstStyle/>
          <a:p>
            <a:pPr marL="0" indent="0">
              <a:buNone/>
            </a:pPr>
            <a:r>
              <a:rPr lang="en-US" b="1" dirty="0" smtClean="0"/>
              <a:t>Leaders</a:t>
            </a:r>
            <a:endParaRPr lang="en-US" dirty="0" smtClean="0"/>
          </a:p>
          <a:p>
            <a:pPr marL="171450" indent="-171450"/>
            <a:r>
              <a:rPr lang="en-US" dirty="0"/>
              <a:t>Encourage </a:t>
            </a:r>
            <a:r>
              <a:rPr lang="en-US" dirty="0" smtClean="0"/>
              <a:t>new approaches to problem-solving</a:t>
            </a:r>
            <a:endParaRPr lang="en-US" dirty="0"/>
          </a:p>
          <a:p>
            <a:pPr marL="171450" indent="-171450"/>
            <a:r>
              <a:rPr lang="en-US" dirty="0" smtClean="0"/>
              <a:t>Encourage </a:t>
            </a:r>
            <a:r>
              <a:rPr lang="en-US" dirty="0"/>
              <a:t>challenges </a:t>
            </a:r>
            <a:r>
              <a:rPr lang="en-US" dirty="0" smtClean="0"/>
              <a:t>to beliefs</a:t>
            </a:r>
            <a:endParaRPr lang="en-US" dirty="0"/>
          </a:p>
          <a:p>
            <a:endParaRPr lang="en-US" dirty="0"/>
          </a:p>
        </p:txBody>
      </p:sp>
      <p:sp>
        <p:nvSpPr>
          <p:cNvPr id="5" name="Content Placeholder 3"/>
          <p:cNvSpPr txBox="1">
            <a:spLocks/>
          </p:cNvSpPr>
          <p:nvPr/>
        </p:nvSpPr>
        <p:spPr>
          <a:xfrm>
            <a:off x="4648200" y="1047750"/>
            <a:ext cx="4191000" cy="3581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700" b="1" dirty="0" err="1" smtClean="0"/>
              <a:t>CityU</a:t>
            </a:r>
            <a:r>
              <a:rPr lang="en-US" sz="2700" b="1" dirty="0" smtClean="0"/>
              <a:t> Library and LRC</a:t>
            </a:r>
          </a:p>
          <a:p>
            <a:r>
              <a:rPr lang="en-US" sz="2700" dirty="0" smtClean="0"/>
              <a:t>Test</a:t>
            </a:r>
            <a:r>
              <a:rPr lang="en-US" sz="2700" dirty="0"/>
              <a:t>, use, </a:t>
            </a:r>
            <a:r>
              <a:rPr lang="en-US" sz="2700" dirty="0" smtClean="0"/>
              <a:t>share academic technologies</a:t>
            </a:r>
          </a:p>
          <a:p>
            <a:r>
              <a:rPr lang="en-US" sz="2700" dirty="0" smtClean="0"/>
              <a:t>Follow trends </a:t>
            </a:r>
          </a:p>
          <a:p>
            <a:r>
              <a:rPr lang="en-US" sz="2700" dirty="0" smtClean="0"/>
              <a:t>Share </a:t>
            </a:r>
            <a:r>
              <a:rPr lang="en-US" sz="2700" dirty="0"/>
              <a:t>knowledge with colleagues </a:t>
            </a:r>
            <a:r>
              <a:rPr lang="en-US" sz="2700" dirty="0" smtClean="0"/>
              <a:t>across </a:t>
            </a:r>
            <a:r>
              <a:rPr lang="en-US" sz="2700" dirty="0" err="1" smtClean="0"/>
              <a:t>CityU</a:t>
            </a:r>
            <a:endParaRPr lang="en-US" sz="2700" dirty="0" smtClean="0"/>
          </a:p>
          <a:p>
            <a:r>
              <a:rPr lang="en-US" sz="2700" dirty="0" smtClean="0"/>
              <a:t>Identify gaps and solutions</a:t>
            </a:r>
            <a:endParaRPr lang="en-US" sz="2700" dirty="0"/>
          </a:p>
        </p:txBody>
      </p:sp>
    </p:spTree>
    <p:extLst>
      <p:ext uri="{BB962C8B-B14F-4D97-AF65-F5344CB8AC3E}">
        <p14:creationId xmlns:p14="http://schemas.microsoft.com/office/powerpoint/2010/main" val="13962926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Individualized Consideration</a:t>
            </a:r>
            <a:endParaRPr lang="en-US" dirty="0"/>
          </a:p>
        </p:txBody>
      </p:sp>
      <p:sp>
        <p:nvSpPr>
          <p:cNvPr id="4" name="Content Placeholder 2"/>
          <p:cNvSpPr>
            <a:spLocks noGrp="1"/>
          </p:cNvSpPr>
          <p:nvPr>
            <p:ph sz="half" idx="1"/>
          </p:nvPr>
        </p:nvSpPr>
        <p:spPr>
          <a:xfrm>
            <a:off x="457200" y="1123950"/>
            <a:ext cx="4038600" cy="3394075"/>
          </a:xfrm>
        </p:spPr>
        <p:txBody>
          <a:bodyPr>
            <a:normAutofit fontScale="92500" lnSpcReduction="10000"/>
          </a:bodyPr>
          <a:lstStyle/>
          <a:p>
            <a:pPr marL="0" indent="0">
              <a:buNone/>
            </a:pPr>
            <a:r>
              <a:rPr lang="en-US" b="1" dirty="0" smtClean="0"/>
              <a:t>Leaders</a:t>
            </a:r>
            <a:endParaRPr lang="en-US" dirty="0" smtClean="0"/>
          </a:p>
          <a:p>
            <a:r>
              <a:rPr lang="en-US" dirty="0" smtClean="0"/>
              <a:t>Listen </a:t>
            </a:r>
            <a:r>
              <a:rPr lang="en-US" dirty="0"/>
              <a:t>to individual needs </a:t>
            </a:r>
            <a:endParaRPr lang="en-US" dirty="0" smtClean="0"/>
          </a:p>
          <a:p>
            <a:r>
              <a:rPr lang="en-US" dirty="0" smtClean="0"/>
              <a:t>Act </a:t>
            </a:r>
            <a:r>
              <a:rPr lang="en-US" dirty="0"/>
              <a:t>as coaches and </a:t>
            </a:r>
            <a:r>
              <a:rPr lang="en-US" dirty="0" smtClean="0"/>
              <a:t>advisers</a:t>
            </a:r>
          </a:p>
          <a:p>
            <a:r>
              <a:rPr lang="en-US" dirty="0" smtClean="0"/>
              <a:t>Delegate tasks to aid individual growth</a:t>
            </a:r>
            <a:endParaRPr lang="en-US" dirty="0"/>
          </a:p>
        </p:txBody>
      </p:sp>
      <p:sp>
        <p:nvSpPr>
          <p:cNvPr id="5" name="Content Placeholder 3"/>
          <p:cNvSpPr txBox="1">
            <a:spLocks/>
          </p:cNvSpPr>
          <p:nvPr/>
        </p:nvSpPr>
        <p:spPr>
          <a:xfrm>
            <a:off x="4648200" y="1123950"/>
            <a:ext cx="4267200" cy="3394075"/>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err="1" smtClean="0"/>
              <a:t>CityU</a:t>
            </a:r>
            <a:r>
              <a:rPr lang="en-US" b="1" dirty="0" smtClean="0"/>
              <a:t> Library and LRC</a:t>
            </a:r>
          </a:p>
          <a:p>
            <a:r>
              <a:rPr lang="en-US" dirty="0" smtClean="0"/>
              <a:t>Modify approach to meet program needs</a:t>
            </a:r>
          </a:p>
          <a:p>
            <a:r>
              <a:rPr lang="en-US" dirty="0" smtClean="0"/>
              <a:t>Advise in resource, tech selection</a:t>
            </a:r>
          </a:p>
          <a:p>
            <a:r>
              <a:rPr lang="en-US" dirty="0" smtClean="0"/>
              <a:t>Coach students to find discipline-specific items</a:t>
            </a:r>
            <a:endParaRPr lang="en-US" dirty="0"/>
          </a:p>
        </p:txBody>
      </p:sp>
    </p:spTree>
    <p:extLst>
      <p:ext uri="{BB962C8B-B14F-4D97-AF65-F5344CB8AC3E}">
        <p14:creationId xmlns:p14="http://schemas.microsoft.com/office/powerpoint/2010/main" val="3257793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practice: EDU 350</a:t>
            </a:r>
            <a:endParaRPr lang="en-US" dirty="0"/>
          </a:p>
        </p:txBody>
      </p:sp>
      <p:sp>
        <p:nvSpPr>
          <p:cNvPr id="3" name="Content Placeholder 2"/>
          <p:cNvSpPr>
            <a:spLocks noGrp="1"/>
          </p:cNvSpPr>
          <p:nvPr>
            <p:ph idx="1"/>
          </p:nvPr>
        </p:nvSpPr>
        <p:spPr/>
        <p:txBody>
          <a:bodyPr/>
          <a:lstStyle/>
          <a:p>
            <a:r>
              <a:rPr lang="en-US" dirty="0" smtClean="0"/>
              <a:t>Librarian teaches key information skills</a:t>
            </a:r>
          </a:p>
          <a:p>
            <a:r>
              <a:rPr lang="en-US" dirty="0" smtClean="0"/>
              <a:t>Beginning course in BA Education program</a:t>
            </a:r>
          </a:p>
          <a:p>
            <a:r>
              <a:rPr lang="en-US" dirty="0" smtClean="0"/>
              <a:t>Technology allows for equitable access at </a:t>
            </a:r>
            <a:r>
              <a:rPr lang="en-US" smtClean="0"/>
              <a:t>remote locations </a:t>
            </a:r>
            <a:endParaRPr lang="en-US" dirty="0"/>
          </a:p>
        </p:txBody>
      </p:sp>
    </p:spTree>
    <p:extLst>
      <p:ext uri="{BB962C8B-B14F-4D97-AF65-F5344CB8AC3E}">
        <p14:creationId xmlns:p14="http://schemas.microsoft.com/office/powerpoint/2010/main" val="253136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9750"/>
            <a:ext cx="8229600" cy="857250"/>
          </a:xfrm>
        </p:spPr>
        <p:txBody>
          <a:bodyPr/>
          <a:lstStyle/>
          <a:p>
            <a:r>
              <a:rPr lang="en-US" dirty="0" smtClean="0"/>
              <a:t>Questions?</a:t>
            </a:r>
            <a:endParaRPr lang="en-US" dirty="0"/>
          </a:p>
        </p:txBody>
      </p:sp>
    </p:spTree>
    <p:extLst>
      <p:ext uri="{BB962C8B-B14F-4D97-AF65-F5344CB8AC3E}">
        <p14:creationId xmlns:p14="http://schemas.microsoft.com/office/powerpoint/2010/main" val="1407143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r>
              <a:rPr lang="en-US" dirty="0" smtClean="0"/>
              <a:t>Mary Mara, Director Library &amp; LRC</a:t>
            </a:r>
          </a:p>
          <a:p>
            <a:r>
              <a:rPr lang="en-US" dirty="0" smtClean="0"/>
              <a:t>Matt Lechner, e-Resources &amp; Academic Technology Coordinator</a:t>
            </a:r>
          </a:p>
          <a:p>
            <a:r>
              <a:rPr lang="en-US" dirty="0" smtClean="0"/>
              <a:t>Tammy Salman, Instruction Coordinator</a:t>
            </a:r>
          </a:p>
          <a:p>
            <a:r>
              <a:rPr lang="en-US" dirty="0" smtClean="0"/>
              <a:t>Jennifer Bodley, Librarian</a:t>
            </a:r>
            <a:endParaRPr lang="en-US" dirty="0"/>
          </a:p>
        </p:txBody>
      </p:sp>
    </p:spTree>
    <p:extLst>
      <p:ext uri="{BB962C8B-B14F-4D97-AF65-F5344CB8AC3E}">
        <p14:creationId xmlns:p14="http://schemas.microsoft.com/office/powerpoint/2010/main" val="371132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University’s Library &amp; LRC</a:t>
            </a:r>
            <a:endParaRPr lang="en-US" dirty="0"/>
          </a:p>
        </p:txBody>
      </p:sp>
      <p:sp>
        <p:nvSpPr>
          <p:cNvPr id="3" name="Content Placeholder 2"/>
          <p:cNvSpPr>
            <a:spLocks noGrp="1"/>
          </p:cNvSpPr>
          <p:nvPr>
            <p:ph idx="1"/>
          </p:nvPr>
        </p:nvSpPr>
        <p:spPr/>
        <p:txBody>
          <a:bodyPr/>
          <a:lstStyle/>
          <a:p>
            <a:r>
              <a:rPr lang="en-US" dirty="0" smtClean="0"/>
              <a:t>7,000+ students worldwide</a:t>
            </a:r>
          </a:p>
          <a:p>
            <a:r>
              <a:rPr lang="en-US" dirty="0" smtClean="0"/>
              <a:t>90% digital collection</a:t>
            </a:r>
          </a:p>
          <a:p>
            <a:r>
              <a:rPr lang="en-US" dirty="0" smtClean="0"/>
              <a:t>Integrated instruction and </a:t>
            </a:r>
            <a:br>
              <a:rPr lang="en-US" dirty="0" smtClean="0"/>
            </a:br>
            <a:r>
              <a:rPr lang="en-US" dirty="0" smtClean="0"/>
              <a:t>technology program</a:t>
            </a:r>
          </a:p>
          <a:p>
            <a:endParaRPr lang="en-US" dirty="0"/>
          </a:p>
        </p:txBody>
      </p:sp>
    </p:spTree>
    <p:extLst>
      <p:ext uri="{BB962C8B-B14F-4D97-AF65-F5344CB8AC3E}">
        <p14:creationId xmlns:p14="http://schemas.microsoft.com/office/powerpoint/2010/main" val="3550065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 of Change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“As a rule of thumb, 60% of the jobs 10 years from now haven’t been invented yet.” </a:t>
            </a:r>
            <a:endParaRPr lang="en-US" dirty="0" smtClean="0"/>
          </a:p>
          <a:p>
            <a:pPr marL="0" indent="0">
              <a:buNone/>
            </a:pPr>
            <a:r>
              <a:rPr lang="en-US" dirty="0"/>
              <a:t>	</a:t>
            </a:r>
            <a:r>
              <a:rPr lang="en-US" dirty="0" smtClean="0"/>
              <a:t>	-Thomas Frey</a:t>
            </a:r>
            <a:endParaRPr lang="en-US" dirty="0"/>
          </a:p>
        </p:txBody>
      </p:sp>
    </p:spTree>
    <p:extLst>
      <p:ext uri="{BB962C8B-B14F-4D97-AF65-F5344CB8AC3E}">
        <p14:creationId xmlns:p14="http://schemas.microsoft.com/office/powerpoint/2010/main" val="3988617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“The pace of change is accelerating so rapidly that we have to be willing to take risks not only when developing and transforming our services but also in redefining our roles.  We cannot just hold onto the things we like to do or the things that we studied in library school years ago</a:t>
            </a:r>
            <a:r>
              <a:rPr lang="en-US" dirty="0" smtClean="0"/>
              <a:t>.”</a:t>
            </a:r>
          </a:p>
          <a:p>
            <a:pPr marL="0" indent="0">
              <a:buNone/>
            </a:pPr>
            <a:r>
              <a:rPr lang="en-US" dirty="0"/>
              <a:t>	</a:t>
            </a:r>
            <a:r>
              <a:rPr lang="en-US" dirty="0" smtClean="0"/>
              <a:t>	-Molly  Raphael</a:t>
            </a:r>
            <a:endParaRPr lang="en-US" dirty="0"/>
          </a:p>
        </p:txBody>
      </p:sp>
    </p:spTree>
    <p:extLst>
      <p:ext uri="{BB962C8B-B14F-4D97-AF65-F5344CB8AC3E}">
        <p14:creationId xmlns:p14="http://schemas.microsoft.com/office/powerpoint/2010/main" val="3345822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p:txBody>
          <a:bodyPr/>
          <a:lstStyle/>
          <a:p>
            <a:r>
              <a:rPr lang="en-US" dirty="0" smtClean="0"/>
              <a:t>Creativity</a:t>
            </a:r>
          </a:p>
          <a:p>
            <a:r>
              <a:rPr lang="en-US" dirty="0" smtClean="0"/>
              <a:t>Collaboration</a:t>
            </a:r>
          </a:p>
          <a:p>
            <a:r>
              <a:rPr lang="en-US" dirty="0" smtClean="0"/>
              <a:t>Communication</a:t>
            </a:r>
          </a:p>
          <a:p>
            <a:r>
              <a:rPr lang="en-US" dirty="0" smtClean="0"/>
              <a:t>Critical thinking</a:t>
            </a:r>
            <a:endParaRPr lang="en-US" dirty="0"/>
          </a:p>
        </p:txBody>
      </p:sp>
    </p:spTree>
    <p:extLst>
      <p:ext uri="{BB962C8B-B14F-4D97-AF65-F5344CB8AC3E}">
        <p14:creationId xmlns:p14="http://schemas.microsoft.com/office/powerpoint/2010/main" val="4182237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Transformational Leadership</a:t>
            </a:r>
            <a:endParaRPr lang="en-US" dirty="0"/>
          </a:p>
        </p:txBody>
      </p:sp>
      <p:sp>
        <p:nvSpPr>
          <p:cNvPr id="3" name="Content Placeholder 2"/>
          <p:cNvSpPr>
            <a:spLocks noGrp="1"/>
          </p:cNvSpPr>
          <p:nvPr>
            <p:ph idx="1"/>
          </p:nvPr>
        </p:nvSpPr>
        <p:spPr>
          <a:xfrm>
            <a:off x="457200" y="1428749"/>
            <a:ext cx="8229600" cy="3165873"/>
          </a:xfrm>
        </p:spPr>
        <p:txBody>
          <a:bodyPr/>
          <a:lstStyle/>
          <a:p>
            <a:r>
              <a:rPr lang="en-US" dirty="0" smtClean="0"/>
              <a:t>Idealized Influence</a:t>
            </a:r>
          </a:p>
          <a:p>
            <a:r>
              <a:rPr lang="en-US" dirty="0" smtClean="0"/>
              <a:t>Inspirational Motivation</a:t>
            </a:r>
          </a:p>
          <a:p>
            <a:r>
              <a:rPr lang="en-US" dirty="0" smtClean="0"/>
              <a:t>Intellectual Stimulation</a:t>
            </a:r>
          </a:p>
          <a:p>
            <a:r>
              <a:rPr lang="en-US" dirty="0" smtClean="0"/>
              <a:t>Individualized Consideration</a:t>
            </a:r>
          </a:p>
          <a:p>
            <a:pPr marL="0" indent="0">
              <a:buNone/>
            </a:pPr>
            <a:endParaRPr lang="en-US" sz="1200" dirty="0"/>
          </a:p>
          <a:p>
            <a:pPr marL="0" indent="0">
              <a:buNone/>
            </a:pPr>
            <a:r>
              <a:rPr lang="en-US" sz="1200" dirty="0" smtClean="0"/>
              <a:t>		</a:t>
            </a:r>
          </a:p>
          <a:p>
            <a:pPr marL="0" indent="0">
              <a:buNone/>
            </a:pPr>
            <a:r>
              <a:rPr lang="en-US" sz="1200" dirty="0"/>
              <a:t>	</a:t>
            </a:r>
            <a:r>
              <a:rPr lang="en-US" sz="1200" dirty="0" smtClean="0"/>
              <a:t>	</a:t>
            </a:r>
          </a:p>
          <a:p>
            <a:pPr marL="0" indent="0">
              <a:buNone/>
            </a:pPr>
            <a:endParaRPr lang="en-US" dirty="0"/>
          </a:p>
        </p:txBody>
      </p:sp>
    </p:spTree>
    <p:extLst>
      <p:ext uri="{BB962C8B-B14F-4D97-AF65-F5344CB8AC3E}">
        <p14:creationId xmlns:p14="http://schemas.microsoft.com/office/powerpoint/2010/main" val="773645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Idealized Influence</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b="1" dirty="0" smtClean="0"/>
              <a:t>Leaders</a:t>
            </a:r>
            <a:endParaRPr lang="en-US" dirty="0" smtClean="0"/>
          </a:p>
          <a:p>
            <a:pPr marL="171450" indent="-171450"/>
            <a:r>
              <a:rPr lang="en-US" dirty="0" smtClean="0"/>
              <a:t>Serve as role </a:t>
            </a:r>
            <a:r>
              <a:rPr lang="en-US" dirty="0"/>
              <a:t>models</a:t>
            </a:r>
          </a:p>
          <a:p>
            <a:pPr marL="171450" indent="-171450"/>
            <a:r>
              <a:rPr lang="en-US" dirty="0" smtClean="0"/>
              <a:t>Have moral and ethical </a:t>
            </a:r>
            <a:r>
              <a:rPr lang="en-US" dirty="0"/>
              <a:t>conduct</a:t>
            </a:r>
          </a:p>
          <a:p>
            <a:pPr marL="171450" indent="-171450"/>
            <a:r>
              <a:rPr lang="en-US" dirty="0"/>
              <a:t>Are respected</a:t>
            </a:r>
          </a:p>
          <a:p>
            <a:pPr marL="171450" indent="-171450"/>
            <a:r>
              <a:rPr lang="en-US" dirty="0"/>
              <a:t>Offer clear vision and </a:t>
            </a:r>
            <a:r>
              <a:rPr lang="en-US" dirty="0" smtClean="0"/>
              <a:t>mission</a:t>
            </a:r>
            <a:endParaRPr lang="en-US" dirty="0"/>
          </a:p>
        </p:txBody>
      </p:sp>
      <p:sp>
        <p:nvSpPr>
          <p:cNvPr id="4" name="Content Placeholder 3"/>
          <p:cNvSpPr>
            <a:spLocks noGrp="1"/>
          </p:cNvSpPr>
          <p:nvPr>
            <p:ph sz="half" idx="2"/>
          </p:nvPr>
        </p:nvSpPr>
        <p:spPr/>
        <p:txBody>
          <a:bodyPr>
            <a:normAutofit lnSpcReduction="10000"/>
          </a:bodyPr>
          <a:lstStyle/>
          <a:p>
            <a:pPr marL="0" indent="0">
              <a:buNone/>
            </a:pPr>
            <a:r>
              <a:rPr lang="en-US" b="1" dirty="0" err="1" smtClean="0"/>
              <a:t>CityU</a:t>
            </a:r>
            <a:r>
              <a:rPr lang="en-US" b="1" dirty="0" smtClean="0"/>
              <a:t> Library and LRC</a:t>
            </a:r>
          </a:p>
          <a:p>
            <a:r>
              <a:rPr lang="en-US" dirty="0" smtClean="0"/>
              <a:t>Articulates information and technology vision</a:t>
            </a:r>
          </a:p>
          <a:p>
            <a:r>
              <a:rPr lang="en-US" dirty="0" smtClean="0"/>
              <a:t>Supports </a:t>
            </a:r>
            <a:r>
              <a:rPr lang="en-US" dirty="0" err="1" smtClean="0"/>
              <a:t>CityU</a:t>
            </a:r>
            <a:r>
              <a:rPr lang="en-US" dirty="0" smtClean="0"/>
              <a:t> mission</a:t>
            </a:r>
          </a:p>
          <a:p>
            <a:r>
              <a:rPr lang="en-US" dirty="0" smtClean="0"/>
              <a:t>Modeling technology use</a:t>
            </a:r>
            <a:endParaRPr lang="en-US" dirty="0"/>
          </a:p>
        </p:txBody>
      </p:sp>
    </p:spTree>
    <p:extLst>
      <p:ext uri="{BB962C8B-B14F-4D97-AF65-F5344CB8AC3E}">
        <p14:creationId xmlns:p14="http://schemas.microsoft.com/office/powerpoint/2010/main" val="1284216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Inspirational Motivation</a:t>
            </a:r>
            <a:endParaRPr lang="en-US" dirty="0"/>
          </a:p>
        </p:txBody>
      </p:sp>
      <p:sp>
        <p:nvSpPr>
          <p:cNvPr id="5" name="Content Placeholder 2"/>
          <p:cNvSpPr>
            <a:spLocks noGrp="1"/>
          </p:cNvSpPr>
          <p:nvPr>
            <p:ph sz="half" idx="1"/>
          </p:nvPr>
        </p:nvSpPr>
        <p:spPr>
          <a:xfrm>
            <a:off x="457200" y="1123950"/>
            <a:ext cx="4038600" cy="3394075"/>
          </a:xfrm>
        </p:spPr>
        <p:txBody>
          <a:bodyPr>
            <a:normAutofit/>
          </a:bodyPr>
          <a:lstStyle/>
          <a:p>
            <a:pPr marL="0" indent="0">
              <a:buNone/>
            </a:pPr>
            <a:r>
              <a:rPr lang="en-US" b="1" dirty="0" smtClean="0"/>
              <a:t>Leaders</a:t>
            </a:r>
            <a:endParaRPr lang="en-US" dirty="0" smtClean="0"/>
          </a:p>
          <a:p>
            <a:pPr marL="171450" indent="-171450"/>
            <a:r>
              <a:rPr lang="en-US" dirty="0"/>
              <a:t>Communicate high expectations  </a:t>
            </a:r>
          </a:p>
          <a:p>
            <a:pPr marL="171450" indent="-171450"/>
            <a:r>
              <a:rPr lang="en-US" dirty="0"/>
              <a:t>Inspire </a:t>
            </a:r>
            <a:r>
              <a:rPr lang="en-US" dirty="0" smtClean="0"/>
              <a:t>shared vision</a:t>
            </a:r>
            <a:endParaRPr lang="en-US" dirty="0"/>
          </a:p>
          <a:p>
            <a:pPr marL="171450" indent="-171450"/>
            <a:r>
              <a:rPr lang="en-US" dirty="0"/>
              <a:t>Facilitate </a:t>
            </a:r>
            <a:r>
              <a:rPr lang="en-US" dirty="0" smtClean="0"/>
              <a:t>team achievements</a:t>
            </a:r>
            <a:endParaRPr lang="en-US" dirty="0"/>
          </a:p>
          <a:p>
            <a:endParaRPr lang="en-US" dirty="0"/>
          </a:p>
        </p:txBody>
      </p:sp>
      <p:sp>
        <p:nvSpPr>
          <p:cNvPr id="6" name="Content Placeholder 3"/>
          <p:cNvSpPr txBox="1">
            <a:spLocks/>
          </p:cNvSpPr>
          <p:nvPr/>
        </p:nvSpPr>
        <p:spPr>
          <a:xfrm>
            <a:off x="4648200" y="1200150"/>
            <a:ext cx="4038600" cy="3394075"/>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err="1" smtClean="0"/>
              <a:t>CityU</a:t>
            </a:r>
            <a:r>
              <a:rPr lang="en-US" b="1" dirty="0" smtClean="0"/>
              <a:t> Library and LRC</a:t>
            </a:r>
          </a:p>
          <a:p>
            <a:r>
              <a:rPr lang="en-US" dirty="0" smtClean="0"/>
              <a:t>Shares vision with academics</a:t>
            </a:r>
          </a:p>
          <a:p>
            <a:r>
              <a:rPr lang="en-US" dirty="0" smtClean="0"/>
              <a:t>Focus on team efforts for building skills</a:t>
            </a:r>
          </a:p>
          <a:p>
            <a:r>
              <a:rPr lang="en-US" dirty="0" smtClean="0"/>
              <a:t>Celebrates small gains</a:t>
            </a:r>
          </a:p>
        </p:txBody>
      </p:sp>
    </p:spTree>
    <p:extLst>
      <p:ext uri="{BB962C8B-B14F-4D97-AF65-F5344CB8AC3E}">
        <p14:creationId xmlns:p14="http://schemas.microsoft.com/office/powerpoint/2010/main" val="3044027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946415C36967044DA3AF230083DBBC39" ma:contentTypeVersion="10" ma:contentTypeDescription="Create a new document." ma:contentTypeScope="" ma:versionID="6d7d3a29ebdc358efecc533ee69385d1">
  <xsd:schema xmlns:xsd="http://www.w3.org/2001/XMLSchema" xmlns:xs="http://www.w3.org/2001/XMLSchema" xmlns:p="http://schemas.microsoft.com/office/2006/metadata/properties" xmlns:ns2="5669a147-d03c-4da1-853a-dbe2c1ce4cf2" xmlns:ns3="32f8e521-8be3-46ad-bf16-1e267ff8bf2e" xmlns:ns4="cd4ca671-86e8-4525-83d9-92635132951b" xmlns:ns5="7fa669b3-8b4c-4773-afcb-6c3c48c1e7d5" targetNamespace="http://schemas.microsoft.com/office/2006/metadata/properties" ma:root="true" ma:fieldsID="6dd0fb53887864cf20fa30df8c6ba259" ns2:_="" ns3:_="" ns4:_="" ns5:_="">
    <xsd:import namespace="5669a147-d03c-4da1-853a-dbe2c1ce4cf2"/>
    <xsd:import namespace="32f8e521-8be3-46ad-bf16-1e267ff8bf2e"/>
    <xsd:import namespace="cd4ca671-86e8-4525-83d9-92635132951b"/>
    <xsd:import namespace="7fa669b3-8b4c-4773-afcb-6c3c48c1e7d5"/>
    <xsd:element name="properties">
      <xsd:complexType>
        <xsd:sequence>
          <xsd:element name="documentManagement">
            <xsd:complexType>
              <xsd:all>
                <xsd:element ref="ns2:Document_x0020_Date"/>
                <xsd:element ref="ns2:Document_x0020_Keywords" minOccurs="0"/>
                <xsd:element ref="ns3:Description" minOccurs="0"/>
                <xsd:element ref="ns4:Area" minOccurs="0"/>
                <xsd:element ref="ns4:School" minOccurs="0"/>
                <xsd:element ref="ns5:e3f3edb4b61f430f9abf86941886ff82" minOccurs="0"/>
                <xsd:element ref="ns2:TaxCatchAll" minOccurs="0"/>
                <xsd:element ref="ns2:TaxCatchAllLabel" minOccurs="0"/>
                <xsd:element ref="ns5:nd904cd46edb4aa6b5bd2eec7818e6d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69a147-d03c-4da1-853a-dbe2c1ce4cf2" elementFormDefault="qualified">
    <xsd:import namespace="http://schemas.microsoft.com/office/2006/documentManagement/types"/>
    <xsd:import namespace="http://schemas.microsoft.com/office/infopath/2007/PartnerControls"/>
    <xsd:element name="Document_x0020_Date" ma:index="8" ma:displayName="Document Date" ma:description="The Document Date should apply to that specific document and could be a past, present or future date.  You may create an agenda today for a meeting two weeks from now, so the date of the document would be for the meeting date, not today's creation date" ma:format="DateOnly" ma:internalName="Document_x0020_Date">
      <xsd:simpleType>
        <xsd:restriction base="dms:DateTime"/>
      </xsd:simpleType>
    </xsd:element>
    <xsd:element name="Document_x0020_Keywords" ma:index="9" nillable="true" ma:displayName="Document Keywords" ma:description="Used for input of keywords or phrases that are not included in any of the meta data columns. This allows for an extra level of tagging of selected documents.  If multiple keywords or phrases are used, separate them with a semicolon and a space after each keyword. Example: fiscal year 2010; taxes" ma:internalName="Document_x0020_Keywords">
      <xsd:simpleType>
        <xsd:restriction base="dms:Text">
          <xsd:maxLength value="255"/>
        </xsd:restriction>
      </xsd:simpleType>
    </xsd:element>
    <xsd:element name="TaxCatchAll" ma:index="15" nillable="true" ma:displayName="Taxonomy Catch All Column" ma:hidden="true" ma:list="{ca9b06f6-3b98-4a02-b866-f80c52adefea}" ma:internalName="TaxCatchAll" ma:showField="CatchAllData" ma:web="5669a147-d03c-4da1-853a-dbe2c1ce4cf2">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ca9b06f6-3b98-4a02-b866-f80c52adefea}" ma:internalName="TaxCatchAllLabel" ma:readOnly="true" ma:showField="CatchAllDataLabel" ma:web="5669a147-d03c-4da1-853a-dbe2c1ce4c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f8e521-8be3-46ad-bf16-1e267ff8bf2e" elementFormDefault="qualified">
    <xsd:import namespace="http://schemas.microsoft.com/office/2006/documentManagement/types"/>
    <xsd:import namespace="http://schemas.microsoft.com/office/infopath/2007/PartnerControls"/>
    <xsd:element name="Description" ma:index="10" nillable="true" ma:displayName="Document Description" ma:description="Short description of what is tracked or referenced in this document or any quick notes about this document." ma:internalName="Description0">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4ca671-86e8-4525-83d9-92635132951b" elementFormDefault="qualified">
    <xsd:import namespace="http://schemas.microsoft.com/office/2006/documentManagement/types"/>
    <xsd:import namespace="http://schemas.microsoft.com/office/infopath/2007/PartnerControls"/>
    <xsd:element name="Area" ma:index="11" nillable="true" ma:displayName="Area" ma:internalName="Area">
      <xsd:simpleType>
        <xsd:restriction base="dms:Text">
          <xsd:maxLength value="255"/>
        </xsd:restriction>
      </xsd:simpleType>
    </xsd:element>
    <xsd:element name="School" ma:index="12" nillable="true" ma:displayName="School" ma:default="All" ma:format="Dropdown" ma:internalName="School">
      <xsd:simpleType>
        <xsd:restriction base="dms:Choice">
          <xsd:enumeration value="All"/>
          <xsd:enumeration value="ASOE"/>
          <xsd:enumeration value="DAS"/>
          <xsd:enumeration value="SAL"/>
          <xsd:enumeration value="SOM"/>
          <xsd:enumeration value="N/A"/>
        </xsd:restriction>
      </xsd:simpleType>
    </xsd:element>
  </xsd:schema>
  <xsd:schema xmlns:xsd="http://www.w3.org/2001/XMLSchema" xmlns:xs="http://www.w3.org/2001/XMLSchema" xmlns:dms="http://schemas.microsoft.com/office/2006/documentManagement/types" xmlns:pc="http://schemas.microsoft.com/office/infopath/2007/PartnerControls" targetNamespace="7fa669b3-8b4c-4773-afcb-6c3c48c1e7d5" elementFormDefault="qualified">
    <xsd:import namespace="http://schemas.microsoft.com/office/2006/documentManagement/types"/>
    <xsd:import namespace="http://schemas.microsoft.com/office/infopath/2007/PartnerControls"/>
    <xsd:element name="e3f3edb4b61f430f9abf86941886ff82" ma:index="14" ma:taxonomy="true" ma:internalName="e3f3edb4b61f430f9abf86941886ff82" ma:taxonomyFieldName="TermStoreOwningGroup" ma:displayName="Term Store Owning Group" ma:readOnly="false" ma:default="" ma:fieldId="{e3f3edb4-b61f-430f-9abf-86941886ff82}" ma:sspId="ade403e2-4346-4cf6-af13-b452c850973b" ma:termSetId="8b127482-214a-4428-9d16-d16ec1f6958a" ma:anchorId="00000000-0000-0000-0000-000000000000" ma:open="false" ma:isKeyword="false">
      <xsd:complexType>
        <xsd:sequence>
          <xsd:element ref="pc:Terms" minOccurs="0" maxOccurs="1"/>
        </xsd:sequence>
      </xsd:complexType>
    </xsd:element>
    <xsd:element name="nd904cd46edb4aa6b5bd2eec7818e6d9" ma:index="18" ma:taxonomy="true" ma:internalName="nd904cd46edb4aa6b5bd2eec7818e6d9" ma:taxonomyFieldName="TermStoreBusinessCategory" ma:displayName="Term Store Business Category" ma:readOnly="false" ma:default="" ma:fieldId="{7d904cd4-6edb-4aa6-b5bd-2eec7818e6d9}" ma:sspId="ade403e2-4346-4cf6-af13-b452c850973b" ma:termSetId="63abd86f-f37e-4204-956e-444f3f7dd4c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Description xmlns="32f8e521-8be3-46ad-bf16-1e267ff8bf2e" xsi:nil="true"/>
    <TaxCatchAll xmlns="5669a147-d03c-4da1-853a-dbe2c1ce4cf2"/>
    <Area xmlns="cd4ca671-86e8-4525-83d9-92635132951b">Administration</Area>
    <School xmlns="cd4ca671-86e8-4525-83d9-92635132951b" xsi:nil="true"/>
    <Document_x0020_Keywords xmlns="5669a147-d03c-4da1-853a-dbe2c1ce4cf2">Faculty Conference; Marketing; AY15</Document_x0020_Keywords>
    <Document_x0020_Date xmlns="5669a147-d03c-4da1-853a-dbe2c1ce4cf2">2014-04-19T07:00:00+00:00</Document_x0020_Date>
    <nd904cd46edb4aa6b5bd2eec7818e6d9 xmlns="7fa669b3-8b4c-4773-afcb-6c3c48c1e7d5">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f193e3e2-86f3-41d6-8aec-bfeafb7a52ab</TermId>
        </TermInfo>
      </Terms>
    </nd904cd46edb4aa6b5bd2eec7818e6d9>
    <e3f3edb4b61f430f9abf86941886ff82 xmlns="7fa669b3-8b4c-4773-afcb-6c3c48c1e7d5">
      <Terms xmlns="http://schemas.microsoft.com/office/infopath/2007/PartnerControls">
        <TermInfo xmlns="http://schemas.microsoft.com/office/infopath/2007/PartnerControls">
          <TermName xmlns="http://schemas.microsoft.com/office/infopath/2007/PartnerControls">Library and Learning Resource Center</TermName>
          <TermId xmlns="http://schemas.microsoft.com/office/infopath/2007/PartnerControls">f8ef9b89-35a0-4ae6-b823-03b5a8d55bb1</TermId>
        </TermInfo>
      </Terms>
    </e3f3edb4b61f430f9abf86941886ff82>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61C291-A078-4259-B098-E518E7702FD3}">
  <ds:schemaRefs>
    <ds:schemaRef ds:uri="http://schemas.microsoft.com/sharepoint/events"/>
  </ds:schemaRefs>
</ds:datastoreItem>
</file>

<file path=customXml/itemProps2.xml><?xml version="1.0" encoding="utf-8"?>
<ds:datastoreItem xmlns:ds="http://schemas.openxmlformats.org/officeDocument/2006/customXml" ds:itemID="{B7C391A9-6BAA-4961-9432-BCF0478A33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69a147-d03c-4da1-853a-dbe2c1ce4cf2"/>
    <ds:schemaRef ds:uri="32f8e521-8be3-46ad-bf16-1e267ff8bf2e"/>
    <ds:schemaRef ds:uri="cd4ca671-86e8-4525-83d9-92635132951b"/>
    <ds:schemaRef ds:uri="7fa669b3-8b4c-4773-afcb-6c3c48c1e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16BDE6E-88C8-4181-8089-266C798ACE18}">
  <ds:schemaRefs>
    <ds:schemaRef ds:uri="http://purl.org/dc/terms/"/>
    <ds:schemaRef ds:uri="http://purl.org/dc/elements/1.1/"/>
    <ds:schemaRef ds:uri="http://www.w3.org/XML/1998/namespace"/>
    <ds:schemaRef ds:uri="http://schemas.microsoft.com/office/infopath/2007/PartnerControls"/>
    <ds:schemaRef ds:uri="http://schemas.openxmlformats.org/package/2006/metadata/core-properties"/>
    <ds:schemaRef ds:uri="5669a147-d03c-4da1-853a-dbe2c1ce4cf2"/>
    <ds:schemaRef ds:uri="http://schemas.microsoft.com/office/2006/documentManagement/types"/>
    <ds:schemaRef ds:uri="7fa669b3-8b4c-4773-afcb-6c3c48c1e7d5"/>
    <ds:schemaRef ds:uri="32f8e521-8be3-46ad-bf16-1e267ff8bf2e"/>
    <ds:schemaRef ds:uri="cd4ca671-86e8-4525-83d9-92635132951b"/>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BE2B674A-FEB7-420F-B316-375BAF3C8A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296</TotalTime>
  <Words>1528</Words>
  <Application>Microsoft Office PowerPoint</Application>
  <PresentationFormat>On-screen Show (16:9)</PresentationFormat>
  <Paragraphs>162</Paragraphs>
  <Slides>13</Slides>
  <Notes>13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Office Theme</vt:lpstr>
      <vt:lpstr>Custom Design</vt:lpstr>
      <vt:lpstr>Developing 21st Century Leaders through the Library and Learning Resource Center</vt:lpstr>
      <vt:lpstr>Introductions</vt:lpstr>
      <vt:lpstr>City University’s Library &amp; LRC</vt:lpstr>
      <vt:lpstr>Rate of Change</vt:lpstr>
      <vt:lpstr>Evolution</vt:lpstr>
      <vt:lpstr>21st Century Skills</vt:lpstr>
      <vt:lpstr>Transformational Leadership</vt:lpstr>
      <vt:lpstr>Idealized Influence</vt:lpstr>
      <vt:lpstr>Inspirational Motivation</vt:lpstr>
      <vt:lpstr>Intellectual Stimulation</vt:lpstr>
      <vt:lpstr>Individualized Consideration</vt:lpstr>
      <vt:lpstr>In practice: EDU 350</vt:lpstr>
      <vt:lpstr>Questions?</vt:lpstr>
    </vt:vector>
  </TitlesOfParts>
  <Company>City University of Seattle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2014 Faculty Leadership Conference</dc:title>
  <dc:creator>Bill Hayes</dc:creator>
  <cp:lastModifiedBy>Mary Mara</cp:lastModifiedBy>
  <cp:revision>63</cp:revision>
  <cp:lastPrinted>2014-03-29T15:34:26Z</cp:lastPrinted>
  <dcterms:created xsi:type="dcterms:W3CDTF">2013-08-02T19:36:18Z</dcterms:created>
  <dcterms:modified xsi:type="dcterms:W3CDTF">2016-06-13T17:53:01Z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0x010100946415C36967044DA3AF230083DBBC39</vt:lpwstr>
  </property>
  <property fmtid="{D5CDD505-2E9C-101B-9397-08002B2CF9AE}" pid="3" name="Order">
    <vt:r8>559500</vt:r8>
  </property>
  <property fmtid="{D5CDD505-2E9C-101B-9397-08002B2CF9AE}" pid="4" name="xd_ProgID">
    <vt:lpwstr/>
  </property>
  <property fmtid="{D5CDD505-2E9C-101B-9397-08002B2CF9AE}" pid="5" name="_dlc_DocId">
    <vt:lpwstr>JMU6HW5CN4KV-1587138748-178</vt:lpwstr>
  </property>
  <property fmtid="{D5CDD505-2E9C-101B-9397-08002B2CF9AE}" pid="6" name="_dlc_DocIdUrl">
    <vt:lpwstr>https://home.cityu.edu/Lib_Pub/LibraryInternal/_layouts/15/DocIdRedir.aspx?ID=JMU6HW5CN4KV-1587138748-178, JMU6HW5CN4KV-1587138748-178</vt:lpwstr>
  </property>
  <property fmtid="{D5CDD505-2E9C-101B-9397-08002B2CF9AE}" pid="7" name="TemplateUrl">
    <vt:lpwstr/>
  </property>
  <property fmtid="{D5CDD505-2E9C-101B-9397-08002B2CF9AE}" pid="8" name="_dlc_DocIdItemGuid">
    <vt:lpwstr>ec62bc0a-4290-45d0-b51b-acf5889e618a</vt:lpwstr>
  </property>
  <property fmtid="{D5CDD505-2E9C-101B-9397-08002B2CF9AE}" pid="9" name="TermStoreOwningGroup">
    <vt:lpwstr>20</vt:lpwstr>
  </property>
  <property fmtid="{D5CDD505-2E9C-101B-9397-08002B2CF9AE}" pid="10" name="TermStoreBusinessCategory">
    <vt:lpwstr>62</vt:lpwstr>
  </property>
  <property fmtid="{D5CDD505-2E9C-101B-9397-08002B2CF9AE}" pid="11" name="OwningDeptLookup">
    <vt:lpwstr>45</vt:lpwstr>
  </property>
  <property fmtid="{D5CDD505-2E9C-101B-9397-08002B2CF9AE}" pid="12" name="Category 2">
    <vt:lpwstr>45</vt:lpwstr>
  </property>
</Properties>
</file>