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4" r:id="rId1"/>
  </p:sldMasterIdLst>
  <p:notesMasterIdLst>
    <p:notesMasterId r:id="rId3"/>
  </p:notesMasterIdLst>
  <p:sldIdLst>
    <p:sldId id="290" r:id="rId2"/>
  </p:sldIdLst>
  <p:sldSz cx="51206400" cy="28803600"/>
  <p:notesSz cx="5800725" cy="9094788"/>
  <p:embeddedFontLst>
    <p:embeddedFont>
      <p:font typeface="Amaranth" panose="020B0604020202020204" charset="0"/>
      <p:regular r:id="rId4"/>
      <p:bold r:id="rId5"/>
      <p:italic r:id="rId6"/>
      <p:boldItalic r:id="rId7"/>
    </p:embeddedFont>
    <p:embeddedFont>
      <p:font typeface="Corbel" panose="020B0503020204020204" pitchFamily="34" charset="0"/>
      <p:regular r:id="rId8"/>
      <p:bold r:id="rId9"/>
      <p:italic r:id="rId10"/>
      <p:boldItalic r:id="rId11"/>
    </p:embeddedFont>
    <p:embeddedFont>
      <p:font typeface="Montserrat" panose="00000500000000000000" pitchFamily="2" charset="0"/>
      <p:regular r:id="rId12"/>
      <p:bold r:id="rId13"/>
      <p:italic r:id="rId14"/>
      <p:boldItalic r:id="rId15"/>
    </p:embeddedFont>
    <p:embeddedFont>
      <p:font typeface="Roboto" panose="02000000000000000000" pitchFamily="2" charset="0"/>
      <p:regular r:id="rId16"/>
      <p:bold r:id="rId17"/>
      <p:italic r:id="rId18"/>
      <p:boldItalic r:id="rId19"/>
    </p:embeddedFont>
  </p:embeddedFontLst>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veloping Core Competencies for Reference Staff" id="{90AAEA83-4646-4F07-86C1-85277FD18936}">
          <p14:sldIdLst>
            <p14:sldId id="290"/>
          </p14:sldIdLst>
        </p14:section>
      </p14:sectionLst>
    </p:ext>
    <p:ext uri="{EFAFB233-063F-42B5-8137-9DF3F51BA10A}">
      <p15:sldGuideLst xmlns:p15="http://schemas.microsoft.com/office/powerpoint/2012/main">
        <p15:guide id="1" orient="horz" pos="9072" userDrawn="1">
          <p15:clr>
            <a:srgbClr val="A4A3A4"/>
          </p15:clr>
        </p15:guide>
        <p15:guide id="2" pos="1612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C37923-2202-2D08-C42B-5AAFC798AAC9}" name="Tamara Ivins" initials="TI" userId="S::tivins@nu.edu::e3c2b929-1dca-4bec-ab04-80a14882df1e" providerId="AD"/>
  <p188:author id="{D9DE844E-F5F8-8C21-43D4-E9B0C023127D}" name="Alexandra Plante" initials="AP" userId="S::aplante@nu.edu::9ba8efbd-6040-47fa-9e4a-5fb1c18e210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3A2"/>
    <a:srgbClr val="23BDC1"/>
    <a:srgbClr val="4B79BC"/>
    <a:srgbClr val="F3F3F3"/>
    <a:srgbClr val="85A511"/>
    <a:srgbClr val="9C399E"/>
    <a:srgbClr val="23BFC3"/>
    <a:srgbClr val="D5D039"/>
    <a:srgbClr val="083B8F"/>
    <a:srgbClr val="003A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67D9F5-753C-6463-D037-CFFA0F88A855}" v="12" dt="2026-03-25T03:58:54.7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3" d="100"/>
          <a:sy n="23" d="100"/>
        </p:scale>
        <p:origin x="288" y="270"/>
      </p:cViewPr>
      <p:guideLst>
        <p:guide orient="horz" pos="9072"/>
        <p:guide pos="16128"/>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26" Type="http://schemas.microsoft.com/office/2015/10/relationships/revisionInfo" Target="revisionInfo.xml"/><Relationship Id="rId3" Type="http://schemas.openxmlformats.org/officeDocument/2006/relationships/notesMaster" Target="notesMasters/notesMaster1.xml"/><Relationship Id="rId21" Type="http://schemas.openxmlformats.org/officeDocument/2006/relationships/presProps" Target="presProp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tableStyles" Target="tableStyles.xml"/><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theme" Target="theme/theme1.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ara Ivins" userId="e3c2b929-1dca-4bec-ab04-80a14882df1e" providerId="ADAL" clId="{7DFB381E-49EF-4F16-9CF0-0444167F9A69}"/>
    <pc:docChg chg="undo custSel modSld">
      <pc:chgData name="Tamara Ivins" userId="e3c2b929-1dca-4bec-ab04-80a14882df1e" providerId="ADAL" clId="{7DFB381E-49EF-4F16-9CF0-0444167F9A69}" dt="2026-03-25T04:02:43.820" v="30" actId="962"/>
      <pc:docMkLst>
        <pc:docMk/>
      </pc:docMkLst>
      <pc:sldChg chg="modSp mod">
        <pc:chgData name="Tamara Ivins" userId="e3c2b929-1dca-4bec-ab04-80a14882df1e" providerId="ADAL" clId="{7DFB381E-49EF-4F16-9CF0-0444167F9A69}" dt="2026-03-25T04:02:43.820" v="30" actId="962"/>
        <pc:sldMkLst>
          <pc:docMk/>
          <pc:sldMk cId="1551651802" sldId="290"/>
        </pc:sldMkLst>
        <pc:spChg chg="mod">
          <ac:chgData name="Tamara Ivins" userId="e3c2b929-1dca-4bec-ab04-80a14882df1e" providerId="ADAL" clId="{7DFB381E-49EF-4F16-9CF0-0444167F9A69}" dt="2026-03-25T04:01:24.279" v="2" actId="962"/>
          <ac:spMkLst>
            <pc:docMk/>
            <pc:sldMk cId="1551651802" sldId="290"/>
            <ac:spMk id="2" creationId="{EA2A83C6-6385-D04C-FD7D-E83FEB9AFC79}"/>
          </ac:spMkLst>
        </pc:spChg>
        <pc:spChg chg="mod">
          <ac:chgData name="Tamara Ivins" userId="e3c2b929-1dca-4bec-ab04-80a14882df1e" providerId="ADAL" clId="{7DFB381E-49EF-4F16-9CF0-0444167F9A69}" dt="2026-03-25T04:01:28.336" v="3" actId="962"/>
          <ac:spMkLst>
            <pc:docMk/>
            <pc:sldMk cId="1551651802" sldId="290"/>
            <ac:spMk id="8" creationId="{08EB29EF-7541-5867-E38D-D5F718CEE8E8}"/>
          </ac:spMkLst>
        </pc:spChg>
        <pc:spChg chg="mod">
          <ac:chgData name="Tamara Ivins" userId="e3c2b929-1dca-4bec-ab04-80a14882df1e" providerId="ADAL" clId="{7DFB381E-49EF-4F16-9CF0-0444167F9A69}" dt="2026-03-25T04:01:23.312" v="1" actId="962"/>
          <ac:spMkLst>
            <pc:docMk/>
            <pc:sldMk cId="1551651802" sldId="290"/>
            <ac:spMk id="18" creationId="{AE22944E-F588-57C5-1147-022E166C375C}"/>
          </ac:spMkLst>
        </pc:spChg>
        <pc:spChg chg="mod">
          <ac:chgData name="Tamara Ivins" userId="e3c2b929-1dca-4bec-ab04-80a14882df1e" providerId="ADAL" clId="{7DFB381E-49EF-4F16-9CF0-0444167F9A69}" dt="2026-03-25T04:01:21.628" v="0" actId="962"/>
          <ac:spMkLst>
            <pc:docMk/>
            <pc:sldMk cId="1551651802" sldId="290"/>
            <ac:spMk id="20" creationId="{0582026B-8733-B6A9-8217-760E1CB018F2}"/>
          </ac:spMkLst>
        </pc:spChg>
        <pc:grpChg chg="mod">
          <ac:chgData name="Tamara Ivins" userId="e3c2b929-1dca-4bec-ab04-80a14882df1e" providerId="ADAL" clId="{7DFB381E-49EF-4F16-9CF0-0444167F9A69}" dt="2026-03-25T04:01:52.792" v="10" actId="962"/>
          <ac:grpSpMkLst>
            <pc:docMk/>
            <pc:sldMk cId="1551651802" sldId="290"/>
            <ac:grpSpMk id="3" creationId="{B3AC148C-0463-0703-5D18-D92410CC09D8}"/>
          </ac:grpSpMkLst>
        </pc:grpChg>
        <pc:grpChg chg="mod">
          <ac:chgData name="Tamara Ivins" userId="e3c2b929-1dca-4bec-ab04-80a14882df1e" providerId="ADAL" clId="{7DFB381E-49EF-4F16-9CF0-0444167F9A69}" dt="2026-03-25T04:01:52.034" v="9" actId="962"/>
          <ac:grpSpMkLst>
            <pc:docMk/>
            <pc:sldMk cId="1551651802" sldId="290"/>
            <ac:grpSpMk id="6" creationId="{B6F66404-ED0F-272C-433B-4DDCD50ECAD3}"/>
          </ac:grpSpMkLst>
        </pc:grpChg>
        <pc:grpChg chg="mod">
          <ac:chgData name="Tamara Ivins" userId="e3c2b929-1dca-4bec-ab04-80a14882df1e" providerId="ADAL" clId="{7DFB381E-49EF-4F16-9CF0-0444167F9A69}" dt="2026-03-25T04:01:50.970" v="8" actId="962"/>
          <ac:grpSpMkLst>
            <pc:docMk/>
            <pc:sldMk cId="1551651802" sldId="290"/>
            <ac:grpSpMk id="7" creationId="{DAE349EB-5AA2-2B1D-B115-F9EA296538DF}"/>
          </ac:grpSpMkLst>
        </pc:grpChg>
        <pc:grpChg chg="mod">
          <ac:chgData name="Tamara Ivins" userId="e3c2b929-1dca-4bec-ab04-80a14882df1e" providerId="ADAL" clId="{7DFB381E-49EF-4F16-9CF0-0444167F9A69}" dt="2026-03-25T04:01:53.468" v="11" actId="962"/>
          <ac:grpSpMkLst>
            <pc:docMk/>
            <pc:sldMk cId="1551651802" sldId="290"/>
            <ac:grpSpMk id="9" creationId="{E181FA46-EC60-A6BA-090F-C11E428F8002}"/>
          </ac:grpSpMkLst>
        </pc:grpChg>
        <pc:grpChg chg="mod">
          <ac:chgData name="Tamara Ivins" userId="e3c2b929-1dca-4bec-ab04-80a14882df1e" providerId="ADAL" clId="{7DFB381E-49EF-4F16-9CF0-0444167F9A69}" dt="2026-03-25T04:01:54.268" v="12" actId="962"/>
          <ac:grpSpMkLst>
            <pc:docMk/>
            <pc:sldMk cId="1551651802" sldId="290"/>
            <ac:grpSpMk id="12" creationId="{283AF5E7-6841-7BA2-7974-503736797932}"/>
          </ac:grpSpMkLst>
        </pc:grpChg>
        <pc:grpChg chg="mod">
          <ac:chgData name="Tamara Ivins" userId="e3c2b929-1dca-4bec-ab04-80a14882df1e" providerId="ADAL" clId="{7DFB381E-49EF-4F16-9CF0-0444167F9A69}" dt="2026-03-25T04:02:37.931" v="23" actId="962"/>
          <ac:grpSpMkLst>
            <pc:docMk/>
            <pc:sldMk cId="1551651802" sldId="290"/>
            <ac:grpSpMk id="22" creationId="{5C1B878A-E726-A50E-8623-6104E2CAD8A7}"/>
          </ac:grpSpMkLst>
        </pc:grpChg>
        <pc:grpChg chg="mod">
          <ac:chgData name="Tamara Ivins" userId="e3c2b929-1dca-4bec-ab04-80a14882df1e" providerId="ADAL" clId="{7DFB381E-49EF-4F16-9CF0-0444167F9A69}" dt="2026-03-25T04:02:11.078" v="20" actId="962"/>
          <ac:grpSpMkLst>
            <pc:docMk/>
            <pc:sldMk cId="1551651802" sldId="290"/>
            <ac:grpSpMk id="23" creationId="{C9F97383-C140-EFA4-A6EB-BB0E13A9E7CA}"/>
          </ac:grpSpMkLst>
        </pc:grpChg>
        <pc:grpChg chg="mod">
          <ac:chgData name="Tamara Ivins" userId="e3c2b929-1dca-4bec-ab04-80a14882df1e" providerId="ADAL" clId="{7DFB381E-49EF-4F16-9CF0-0444167F9A69}" dt="2026-03-25T04:01:55.406" v="13" actId="962"/>
          <ac:grpSpMkLst>
            <pc:docMk/>
            <pc:sldMk cId="1551651802" sldId="290"/>
            <ac:grpSpMk id="24" creationId="{9BBED036-74DC-7BE9-E342-71010207686E}"/>
          </ac:grpSpMkLst>
        </pc:grpChg>
        <pc:grpChg chg="mod">
          <ac:chgData name="Tamara Ivins" userId="e3c2b929-1dca-4bec-ab04-80a14882df1e" providerId="ADAL" clId="{7DFB381E-49EF-4F16-9CF0-0444167F9A69}" dt="2026-03-25T04:01:56.114" v="14" actId="962"/>
          <ac:grpSpMkLst>
            <pc:docMk/>
            <pc:sldMk cId="1551651802" sldId="290"/>
            <ac:grpSpMk id="27" creationId="{85C6F875-2D93-91CB-D330-D07462324049}"/>
          </ac:grpSpMkLst>
        </pc:grpChg>
        <pc:picChg chg="mod">
          <ac:chgData name="Tamara Ivins" userId="e3c2b929-1dca-4bec-ab04-80a14882df1e" providerId="ADAL" clId="{7DFB381E-49EF-4F16-9CF0-0444167F9A69}" dt="2026-03-25T04:01:35.006" v="5" actId="962"/>
          <ac:picMkLst>
            <pc:docMk/>
            <pc:sldMk cId="1551651802" sldId="290"/>
            <ac:picMk id="10" creationId="{98739845-EA23-35A7-C832-5AD64EC2381E}"/>
          </ac:picMkLst>
        </pc:picChg>
        <pc:picChg chg="mod">
          <ac:chgData name="Tamara Ivins" userId="e3c2b929-1dca-4bec-ab04-80a14882df1e" providerId="ADAL" clId="{7DFB381E-49EF-4F16-9CF0-0444167F9A69}" dt="2026-03-25T04:01:58.073" v="16" actId="962"/>
          <ac:picMkLst>
            <pc:docMk/>
            <pc:sldMk cId="1551651802" sldId="290"/>
            <ac:picMk id="14" creationId="{59F3F454-1266-1596-3924-CB3798B44E2E}"/>
          </ac:picMkLst>
        </pc:picChg>
        <pc:picChg chg="mod">
          <ac:chgData name="Tamara Ivins" userId="e3c2b929-1dca-4bec-ab04-80a14882df1e" providerId="ADAL" clId="{7DFB381E-49EF-4F16-9CF0-0444167F9A69}" dt="2026-03-25T04:02:08.995" v="19" actId="962"/>
          <ac:picMkLst>
            <pc:docMk/>
            <pc:sldMk cId="1551651802" sldId="290"/>
            <ac:picMk id="15" creationId="{47594032-8ED9-0A85-2C5B-35105EBA21A0}"/>
          </ac:picMkLst>
        </pc:picChg>
        <pc:picChg chg="mod">
          <ac:chgData name="Tamara Ivins" userId="e3c2b929-1dca-4bec-ab04-80a14882df1e" providerId="ADAL" clId="{7DFB381E-49EF-4F16-9CF0-0444167F9A69}" dt="2026-03-25T04:02:13.148" v="21" actId="962"/>
          <ac:picMkLst>
            <pc:docMk/>
            <pc:sldMk cId="1551651802" sldId="290"/>
            <ac:picMk id="19" creationId="{D9B5D6E2-0F79-8A80-62B2-FF1BD4B87F4C}"/>
          </ac:picMkLst>
        </pc:picChg>
        <pc:picChg chg="mod">
          <ac:chgData name="Tamara Ivins" userId="e3c2b929-1dca-4bec-ab04-80a14882df1e" providerId="ADAL" clId="{7DFB381E-49EF-4F16-9CF0-0444167F9A69}" dt="2026-03-25T04:01:57.297" v="15" actId="962"/>
          <ac:picMkLst>
            <pc:docMk/>
            <pc:sldMk cId="1551651802" sldId="290"/>
            <ac:picMk id="32" creationId="{ACF19ACD-143E-2E04-BF99-0CF3A597F761}"/>
          </ac:picMkLst>
        </pc:picChg>
        <pc:picChg chg="mod">
          <ac:chgData name="Tamara Ivins" userId="e3c2b929-1dca-4bec-ab04-80a14882df1e" providerId="ADAL" clId="{7DFB381E-49EF-4F16-9CF0-0444167F9A69}" dt="2026-03-25T04:02:03.614" v="18" actId="962"/>
          <ac:picMkLst>
            <pc:docMk/>
            <pc:sldMk cId="1551651802" sldId="290"/>
            <ac:picMk id="56" creationId="{A30E407E-89E6-B25E-D062-93B51FBE169C}"/>
          </ac:picMkLst>
        </pc:picChg>
        <pc:picChg chg="mod">
          <ac:chgData name="Tamara Ivins" userId="e3c2b929-1dca-4bec-ab04-80a14882df1e" providerId="ADAL" clId="{7DFB381E-49EF-4F16-9CF0-0444167F9A69}" dt="2026-03-25T04:02:39.804" v="24" actId="962"/>
          <ac:picMkLst>
            <pc:docMk/>
            <pc:sldMk cId="1551651802" sldId="290"/>
            <ac:picMk id="104" creationId="{496C1806-38BC-C924-B52E-360884237D50}"/>
          </ac:picMkLst>
        </pc:picChg>
        <pc:picChg chg="mod">
          <ac:chgData name="Tamara Ivins" userId="e3c2b929-1dca-4bec-ab04-80a14882df1e" providerId="ADAL" clId="{7DFB381E-49EF-4F16-9CF0-0444167F9A69}" dt="2026-03-25T04:02:40.488" v="25" actId="962"/>
          <ac:picMkLst>
            <pc:docMk/>
            <pc:sldMk cId="1551651802" sldId="290"/>
            <ac:picMk id="105" creationId="{C87BBA8C-5BF6-00D6-2D9B-323B70D1299E}"/>
          </ac:picMkLst>
        </pc:picChg>
        <pc:picChg chg="mod">
          <ac:chgData name="Tamara Ivins" userId="e3c2b929-1dca-4bec-ab04-80a14882df1e" providerId="ADAL" clId="{7DFB381E-49EF-4F16-9CF0-0444167F9A69}" dt="2026-03-25T04:02:41.110" v="26" actId="962"/>
          <ac:picMkLst>
            <pc:docMk/>
            <pc:sldMk cId="1551651802" sldId="290"/>
            <ac:picMk id="106" creationId="{974395B1-4777-0FB0-3B3A-880581B5CCAE}"/>
          </ac:picMkLst>
        </pc:picChg>
        <pc:picChg chg="mod">
          <ac:chgData name="Tamara Ivins" userId="e3c2b929-1dca-4bec-ab04-80a14882df1e" providerId="ADAL" clId="{7DFB381E-49EF-4F16-9CF0-0444167F9A69}" dt="2026-03-25T04:02:41.863" v="27" actId="962"/>
          <ac:picMkLst>
            <pc:docMk/>
            <pc:sldMk cId="1551651802" sldId="290"/>
            <ac:picMk id="107" creationId="{726D9AF5-D5E3-ECDD-3DE4-6554AC59A497}"/>
          </ac:picMkLst>
        </pc:picChg>
        <pc:picChg chg="mod">
          <ac:chgData name="Tamara Ivins" userId="e3c2b929-1dca-4bec-ab04-80a14882df1e" providerId="ADAL" clId="{7DFB381E-49EF-4F16-9CF0-0444167F9A69}" dt="2026-03-25T04:02:42.306" v="28" actId="962"/>
          <ac:picMkLst>
            <pc:docMk/>
            <pc:sldMk cId="1551651802" sldId="290"/>
            <ac:picMk id="108" creationId="{C8049B18-D359-7937-5383-82E73C6CDECA}"/>
          </ac:picMkLst>
        </pc:picChg>
        <pc:picChg chg="mod">
          <ac:chgData name="Tamara Ivins" userId="e3c2b929-1dca-4bec-ab04-80a14882df1e" providerId="ADAL" clId="{7DFB381E-49EF-4F16-9CF0-0444167F9A69}" dt="2026-03-25T04:02:42.965" v="29" actId="962"/>
          <ac:picMkLst>
            <pc:docMk/>
            <pc:sldMk cId="1551651802" sldId="290"/>
            <ac:picMk id="110" creationId="{26851564-E542-2287-F736-95E643F9A5E3}"/>
          </ac:picMkLst>
        </pc:picChg>
        <pc:picChg chg="mod">
          <ac:chgData name="Tamara Ivins" userId="e3c2b929-1dca-4bec-ab04-80a14882df1e" providerId="ADAL" clId="{7DFB381E-49EF-4F16-9CF0-0444167F9A69}" dt="2026-03-25T04:02:43.820" v="30" actId="962"/>
          <ac:picMkLst>
            <pc:docMk/>
            <pc:sldMk cId="1551651802" sldId="290"/>
            <ac:picMk id="111" creationId="{4F06F3B2-5C62-82E0-7EBA-B21FABB8A5E8}"/>
          </ac:picMkLst>
        </pc:picChg>
        <pc:picChg chg="mod">
          <ac:chgData name="Tamara Ivins" userId="e3c2b929-1dca-4bec-ab04-80a14882df1e" providerId="ADAL" clId="{7DFB381E-49EF-4F16-9CF0-0444167F9A69}" dt="2026-03-25T04:02:02.019" v="17" actId="962"/>
          <ac:picMkLst>
            <pc:docMk/>
            <pc:sldMk cId="1551651802" sldId="290"/>
            <ac:picMk id="112" creationId="{67F1EA05-EA5C-7025-8499-6300B9F92977}"/>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2ED4C1-A840-4907-92AB-45D49925F642}" type="doc">
      <dgm:prSet loTypeId="urn:microsoft.com/office/officeart/2009/layout/CircleArrowProcess" loCatId="process" qsTypeId="urn:microsoft.com/office/officeart/2005/8/quickstyle/simple1" qsCatId="simple" csTypeId="urn:microsoft.com/office/officeart/2005/8/colors/colorful5" csCatId="colorful" phldr="1"/>
      <dgm:spPr/>
      <dgm:t>
        <a:bodyPr/>
        <a:lstStyle/>
        <a:p>
          <a:endParaRPr lang="en-US"/>
        </a:p>
      </dgm:t>
    </dgm:pt>
    <dgm:pt modelId="{29F5AD48-4F15-45D4-A6F2-36F196771743}">
      <dgm:prSet phldrT="[Text]"/>
      <dgm:spPr>
        <a:noFill/>
        <a:ln>
          <a:noFill/>
        </a:ln>
      </dgm:spPr>
      <dgm:t>
        <a:bodyPr/>
        <a:lstStyle/>
        <a:p>
          <a:r>
            <a:rPr lang="en-US" b="1" i="0" u="none">
              <a:solidFill>
                <a:srgbClr val="23BDC1"/>
              </a:solidFill>
              <a:latin typeface="Montserrat"/>
              <a:ea typeface="Roboto"/>
            </a:rPr>
            <a:t>1. Goals</a:t>
          </a:r>
          <a:r>
            <a:rPr lang="en-US" b="0" i="0">
              <a:solidFill>
                <a:srgbClr val="23BDC1"/>
              </a:solidFill>
              <a:latin typeface="Montserrat"/>
              <a:ea typeface="Roboto"/>
            </a:rPr>
            <a:t>​</a:t>
          </a:r>
          <a:endParaRPr lang="en-US">
            <a:solidFill>
              <a:srgbClr val="23BDC1"/>
            </a:solidFill>
            <a:latin typeface="Montserrat"/>
            <a:ea typeface="Roboto"/>
          </a:endParaRPr>
        </a:p>
      </dgm:t>
    </dgm:pt>
    <dgm:pt modelId="{672D33CD-8248-40D5-AF5C-68A9446B9B14}" type="parTrans" cxnId="{A1C596A4-FE2C-4256-8D4D-C795949A230A}">
      <dgm:prSet/>
      <dgm:spPr/>
      <dgm:t>
        <a:bodyPr/>
        <a:lstStyle/>
        <a:p>
          <a:endParaRPr lang="en-US"/>
        </a:p>
      </dgm:t>
    </dgm:pt>
    <dgm:pt modelId="{D81D8FCC-CC41-4554-AB8C-0B90C5CE4D6B}" type="sibTrans" cxnId="{A1C596A4-FE2C-4256-8D4D-C795949A230A}">
      <dgm:prSet/>
      <dgm:spPr/>
      <dgm:t>
        <a:bodyPr/>
        <a:lstStyle/>
        <a:p>
          <a:endParaRPr lang="en-US"/>
        </a:p>
      </dgm:t>
    </dgm:pt>
    <dgm:pt modelId="{C3DD36E9-F770-4EA1-8B2D-5F9284D8F53B}">
      <dgm:prSet phldrT="[Text]"/>
      <dgm:spPr>
        <a:noFill/>
      </dgm:spPr>
      <dgm:t>
        <a:bodyPr/>
        <a:lstStyle/>
        <a:p>
          <a:pPr>
            <a:buFont typeface="Arial" panose="020B0604020202020204" pitchFamily="34" charset="0"/>
            <a:buChar char="•"/>
          </a:pPr>
          <a:endParaRPr lang="en-US">
            <a:latin typeface="Roboto" panose="02000000000000000000" pitchFamily="2" charset="0"/>
            <a:ea typeface="Roboto" panose="02000000000000000000" pitchFamily="2" charset="0"/>
          </a:endParaRPr>
        </a:p>
      </dgm:t>
    </dgm:pt>
    <dgm:pt modelId="{1977600B-CED3-494F-8955-5F586CCC24E8}" type="parTrans" cxnId="{139AF08B-06D0-42F2-8A6C-C63A9BA188BD}">
      <dgm:prSet/>
      <dgm:spPr/>
      <dgm:t>
        <a:bodyPr/>
        <a:lstStyle/>
        <a:p>
          <a:endParaRPr lang="en-US"/>
        </a:p>
      </dgm:t>
    </dgm:pt>
    <dgm:pt modelId="{907A9439-DA95-44D9-837D-89F39798927C}" type="sibTrans" cxnId="{139AF08B-06D0-42F2-8A6C-C63A9BA188BD}">
      <dgm:prSet/>
      <dgm:spPr/>
      <dgm:t>
        <a:bodyPr/>
        <a:lstStyle/>
        <a:p>
          <a:endParaRPr lang="en-US"/>
        </a:p>
      </dgm:t>
    </dgm:pt>
    <dgm:pt modelId="{B9152F61-73AA-4DDB-BD65-A08A2F1D86F5}">
      <dgm:prSet phldrT="[Text]" custT="1"/>
      <dgm:spPr/>
      <dgm:t>
        <a:bodyPr/>
        <a:lstStyle/>
        <a:p>
          <a:r>
            <a:rPr lang="en-US" sz="5300" b="1">
              <a:solidFill>
                <a:srgbClr val="00A3A2"/>
              </a:solidFill>
              <a:latin typeface="Montserrat"/>
              <a:ea typeface="Roboto"/>
            </a:rPr>
            <a:t>2. Survey</a:t>
          </a:r>
        </a:p>
      </dgm:t>
    </dgm:pt>
    <dgm:pt modelId="{281D218C-7A10-46A1-BF4D-B71669FE54D6}" type="parTrans" cxnId="{119C5DC0-0059-4F89-9038-3C6C70832020}">
      <dgm:prSet/>
      <dgm:spPr/>
      <dgm:t>
        <a:bodyPr/>
        <a:lstStyle/>
        <a:p>
          <a:endParaRPr lang="en-US"/>
        </a:p>
      </dgm:t>
    </dgm:pt>
    <dgm:pt modelId="{8FB7283B-1EAC-4A47-85BA-822462262390}" type="sibTrans" cxnId="{119C5DC0-0059-4F89-9038-3C6C70832020}">
      <dgm:prSet/>
      <dgm:spPr/>
      <dgm:t>
        <a:bodyPr/>
        <a:lstStyle/>
        <a:p>
          <a:endParaRPr lang="en-US"/>
        </a:p>
      </dgm:t>
    </dgm:pt>
    <dgm:pt modelId="{3CB6C390-DD3E-408C-83AC-A073EB39F366}">
      <dgm:prSet phldrT="[Text]"/>
      <dgm:spPr/>
      <dgm:t>
        <a:bodyPr/>
        <a:lstStyle/>
        <a:p>
          <a:r>
            <a:rPr lang="en-US" b="1" i="0" u="none">
              <a:solidFill>
                <a:srgbClr val="4B79BC"/>
              </a:solidFill>
              <a:latin typeface="Montserrat"/>
              <a:ea typeface="Roboto"/>
            </a:rPr>
            <a:t>3. Data Analysis</a:t>
          </a:r>
          <a:endParaRPr lang="en-US">
            <a:solidFill>
              <a:srgbClr val="4B79BC"/>
            </a:solidFill>
            <a:latin typeface="Montserrat"/>
            <a:ea typeface="Roboto"/>
          </a:endParaRPr>
        </a:p>
      </dgm:t>
    </dgm:pt>
    <dgm:pt modelId="{34F2922F-9371-48C9-9B1E-A77B2AE49853}" type="parTrans" cxnId="{58DC933C-DD4D-421E-BA4F-A48C89299158}">
      <dgm:prSet/>
      <dgm:spPr/>
      <dgm:t>
        <a:bodyPr/>
        <a:lstStyle/>
        <a:p>
          <a:endParaRPr lang="en-US"/>
        </a:p>
      </dgm:t>
    </dgm:pt>
    <dgm:pt modelId="{6A01BD3A-75E3-47F2-96B6-2E61CC78F44E}" type="sibTrans" cxnId="{58DC933C-DD4D-421E-BA4F-A48C89299158}">
      <dgm:prSet/>
      <dgm:spPr/>
      <dgm:t>
        <a:bodyPr/>
        <a:lstStyle/>
        <a:p>
          <a:endParaRPr lang="en-US"/>
        </a:p>
      </dgm:t>
    </dgm:pt>
    <dgm:pt modelId="{367BE5BC-121C-47B3-BCE1-1FA8FB22276D}">
      <dgm:prSet phldrT="[Text]"/>
      <dgm:spPr/>
      <dgm:t>
        <a:bodyPr/>
        <a:lstStyle/>
        <a:p>
          <a:pPr>
            <a:buFont typeface="Arial" panose="020B0604020202020204" pitchFamily="34" charset="0"/>
            <a:buChar char="•"/>
          </a:pPr>
          <a:endParaRPr lang="en-US">
            <a:latin typeface="Roboto" panose="02000000000000000000" pitchFamily="2" charset="0"/>
            <a:ea typeface="Roboto" panose="02000000000000000000" pitchFamily="2" charset="0"/>
          </a:endParaRPr>
        </a:p>
      </dgm:t>
    </dgm:pt>
    <dgm:pt modelId="{8F4431B2-39B6-4260-95B2-866F83DFF889}" type="parTrans" cxnId="{A754C2A7-3FAD-4434-AACA-E9CFF251E91D}">
      <dgm:prSet/>
      <dgm:spPr/>
      <dgm:t>
        <a:bodyPr/>
        <a:lstStyle/>
        <a:p>
          <a:endParaRPr lang="en-US"/>
        </a:p>
      </dgm:t>
    </dgm:pt>
    <dgm:pt modelId="{BDCE7863-4130-4588-ACD9-7DFBD9F34A90}" type="sibTrans" cxnId="{A754C2A7-3FAD-4434-AACA-E9CFF251E91D}">
      <dgm:prSet/>
      <dgm:spPr/>
      <dgm:t>
        <a:bodyPr/>
        <a:lstStyle/>
        <a:p>
          <a:endParaRPr lang="en-US"/>
        </a:p>
      </dgm:t>
    </dgm:pt>
    <dgm:pt modelId="{83193076-73CE-4C48-AD1C-2A0062979541}">
      <dgm:prSet phldrT="[Text]" custT="1"/>
      <dgm:spPr/>
      <dgm:t>
        <a:bodyPr/>
        <a:lstStyle/>
        <a:p>
          <a:endParaRPr lang="en-US" sz="3600">
            <a:latin typeface="Roboto" panose="02000000000000000000" pitchFamily="2" charset="0"/>
            <a:ea typeface="Roboto" panose="02000000000000000000" pitchFamily="2" charset="0"/>
          </a:endParaRPr>
        </a:p>
      </dgm:t>
    </dgm:pt>
    <dgm:pt modelId="{14536D3B-CCC8-4066-9558-88085415001D}" type="sibTrans" cxnId="{EB9E3D35-0DE4-413B-847F-E02B2C64EEE9}">
      <dgm:prSet/>
      <dgm:spPr/>
      <dgm:t>
        <a:bodyPr/>
        <a:lstStyle/>
        <a:p>
          <a:endParaRPr lang="en-US"/>
        </a:p>
      </dgm:t>
    </dgm:pt>
    <dgm:pt modelId="{3C8878C5-26DD-469E-B7F4-02D59905B47B}" type="parTrans" cxnId="{EB9E3D35-0DE4-413B-847F-E02B2C64EEE9}">
      <dgm:prSet/>
      <dgm:spPr/>
      <dgm:t>
        <a:bodyPr/>
        <a:lstStyle/>
        <a:p>
          <a:endParaRPr lang="en-US"/>
        </a:p>
      </dgm:t>
    </dgm:pt>
    <dgm:pt modelId="{CA0CC91E-71B3-4142-A66B-96BAAA9B86BD}" type="pres">
      <dgm:prSet presAssocID="{972ED4C1-A840-4907-92AB-45D49925F642}" presName="Name0" presStyleCnt="0">
        <dgm:presLayoutVars>
          <dgm:chMax val="7"/>
          <dgm:chPref val="7"/>
          <dgm:dir val="rev"/>
          <dgm:animLvl val="lvl"/>
        </dgm:presLayoutVars>
      </dgm:prSet>
      <dgm:spPr/>
    </dgm:pt>
    <dgm:pt modelId="{8F30C6B9-43A3-41BD-9288-71BCC744EF4D}" type="pres">
      <dgm:prSet presAssocID="{29F5AD48-4F15-45D4-A6F2-36F196771743}" presName="Accent1" presStyleCnt="0"/>
      <dgm:spPr/>
    </dgm:pt>
    <dgm:pt modelId="{8C54986B-7E41-4186-80DC-E6BB39A9B61C}" type="pres">
      <dgm:prSet presAssocID="{29F5AD48-4F15-45D4-A6F2-36F196771743}" presName="Accent" presStyleLbl="node1" presStyleIdx="0" presStyleCnt="3" custScaleX="204568" custScaleY="143848" custLinFactNeighborX="5049"/>
      <dgm:spPr>
        <a:solidFill>
          <a:srgbClr val="23BDC1"/>
        </a:solidFill>
      </dgm:spPr>
    </dgm:pt>
    <dgm:pt modelId="{8CB507A1-DFE0-47AC-B05F-E19B4342CA9C}" type="pres">
      <dgm:prSet presAssocID="{29F5AD48-4F15-45D4-A6F2-36F196771743}" presName="Child1" presStyleLbl="revTx" presStyleIdx="0" presStyleCnt="6" custScaleX="149782" custLinFactX="-100000" custLinFactNeighborX="-186692" custLinFactNeighborY="-3857">
        <dgm:presLayoutVars>
          <dgm:chMax val="0"/>
          <dgm:chPref val="0"/>
          <dgm:bulletEnabled val="1"/>
        </dgm:presLayoutVars>
      </dgm:prSet>
      <dgm:spPr/>
    </dgm:pt>
    <dgm:pt modelId="{A8660D52-06AF-4153-99D0-670C7E76D0B5}" type="pres">
      <dgm:prSet presAssocID="{29F5AD48-4F15-45D4-A6F2-36F196771743}" presName="Parent1" presStyleLbl="revTx" presStyleIdx="1" presStyleCnt="6" custScaleX="136332" custScaleY="61000" custLinFactY="-23947" custLinFactNeighborX="8891" custLinFactNeighborY="-100000">
        <dgm:presLayoutVars>
          <dgm:chMax val="1"/>
          <dgm:chPref val="1"/>
          <dgm:bulletEnabled val="1"/>
        </dgm:presLayoutVars>
      </dgm:prSet>
      <dgm:spPr/>
    </dgm:pt>
    <dgm:pt modelId="{2C4BD267-D2AC-42C4-9629-0CB1A5883DC3}" type="pres">
      <dgm:prSet presAssocID="{B9152F61-73AA-4DDB-BD65-A08A2F1D86F5}" presName="Accent2" presStyleCnt="0"/>
      <dgm:spPr/>
    </dgm:pt>
    <dgm:pt modelId="{02560E38-36FF-44A5-B09C-AE03480EEC22}" type="pres">
      <dgm:prSet presAssocID="{B9152F61-73AA-4DDB-BD65-A08A2F1D86F5}" presName="Accent" presStyleLbl="node1" presStyleIdx="1" presStyleCnt="3" custScaleX="171200" custScaleY="179722" custLinFactNeighborX="24129" custLinFactNeighborY="38888"/>
      <dgm:spPr>
        <a:solidFill>
          <a:srgbClr val="00A3A2"/>
        </a:solidFill>
      </dgm:spPr>
    </dgm:pt>
    <dgm:pt modelId="{374CB775-26D3-4DC1-994A-1683394448E8}" type="pres">
      <dgm:prSet presAssocID="{B9152F61-73AA-4DDB-BD65-A08A2F1D86F5}" presName="Child2" presStyleLbl="revTx" presStyleIdx="2" presStyleCnt="6" custLinFactNeighborX="-4694" custLinFactNeighborY="2694">
        <dgm:presLayoutVars>
          <dgm:chMax val="0"/>
          <dgm:chPref val="0"/>
          <dgm:bulletEnabled val="1"/>
        </dgm:presLayoutVars>
      </dgm:prSet>
      <dgm:spPr/>
    </dgm:pt>
    <dgm:pt modelId="{E2447269-D466-4FF6-A1D3-8B47C2FACAB8}" type="pres">
      <dgm:prSet presAssocID="{B9152F61-73AA-4DDB-BD65-A08A2F1D86F5}" presName="Parent2" presStyleLbl="revTx" presStyleIdx="3" presStyleCnt="6" custLinFactNeighborX="44643" custLinFactNeighborY="-1703">
        <dgm:presLayoutVars>
          <dgm:chMax val="1"/>
          <dgm:chPref val="1"/>
          <dgm:bulletEnabled val="1"/>
        </dgm:presLayoutVars>
      </dgm:prSet>
      <dgm:spPr/>
    </dgm:pt>
    <dgm:pt modelId="{7DE5807E-FB76-40A7-998A-4C33D1F162D1}" type="pres">
      <dgm:prSet presAssocID="{3CB6C390-DD3E-408C-83AC-A073EB39F366}" presName="Accent3" presStyleCnt="0"/>
      <dgm:spPr/>
    </dgm:pt>
    <dgm:pt modelId="{A5BCEFD5-5E99-4554-BD31-A89D78F64F39}" type="pres">
      <dgm:prSet presAssocID="{3CB6C390-DD3E-408C-83AC-A073EB39F366}" presName="Accent" presStyleLbl="node1" presStyleIdx="2" presStyleCnt="3" custScaleX="222032" custScaleY="134343" custLinFactNeighborX="10099" custLinFactNeighborY="99172"/>
      <dgm:spPr>
        <a:solidFill>
          <a:srgbClr val="4B79BC"/>
        </a:solidFill>
      </dgm:spPr>
    </dgm:pt>
    <dgm:pt modelId="{AB5FC7A9-F1CC-4E81-80FA-EF577A081343}" type="pres">
      <dgm:prSet presAssocID="{3CB6C390-DD3E-408C-83AC-A073EB39F366}" presName="Child3" presStyleLbl="revTx" presStyleIdx="4" presStyleCnt="6" custScaleX="117615" custScaleY="192165" custLinFactX="-100000" custLinFactNeighborX="-161988" custLinFactNeighborY="2082">
        <dgm:presLayoutVars>
          <dgm:chMax val="0"/>
          <dgm:chPref val="0"/>
          <dgm:bulletEnabled val="1"/>
        </dgm:presLayoutVars>
      </dgm:prSet>
      <dgm:spPr/>
    </dgm:pt>
    <dgm:pt modelId="{A3D77DB2-C24D-498A-A63E-9C595DE7BC80}" type="pres">
      <dgm:prSet presAssocID="{3CB6C390-DD3E-408C-83AC-A073EB39F366}" presName="Parent3" presStyleLbl="revTx" presStyleIdx="5" presStyleCnt="6" custScaleX="126964" custLinFactY="100000" custLinFactNeighborX="15837" custLinFactNeighborY="111967">
        <dgm:presLayoutVars>
          <dgm:chMax val="1"/>
          <dgm:chPref val="1"/>
          <dgm:bulletEnabled val="1"/>
        </dgm:presLayoutVars>
      </dgm:prSet>
      <dgm:spPr/>
    </dgm:pt>
  </dgm:ptLst>
  <dgm:cxnLst>
    <dgm:cxn modelId="{2E24EE0A-77FE-4A9E-BA0A-8B67075C7858}" type="presOf" srcId="{972ED4C1-A840-4907-92AB-45D49925F642}" destId="{CA0CC91E-71B3-4142-A66B-96BAAA9B86BD}" srcOrd="0" destOrd="0" presId="urn:microsoft.com/office/officeart/2009/layout/CircleArrowProcess"/>
    <dgm:cxn modelId="{AEFF7C20-C033-435B-90DF-D64647F242FB}" type="presOf" srcId="{C3DD36E9-F770-4EA1-8B2D-5F9284D8F53B}" destId="{8CB507A1-DFE0-47AC-B05F-E19B4342CA9C}" srcOrd="0" destOrd="0" presId="urn:microsoft.com/office/officeart/2009/layout/CircleArrowProcess"/>
    <dgm:cxn modelId="{EB9E3D35-0DE4-413B-847F-E02B2C64EEE9}" srcId="{B9152F61-73AA-4DDB-BD65-A08A2F1D86F5}" destId="{83193076-73CE-4C48-AD1C-2A0062979541}" srcOrd="0" destOrd="0" parTransId="{3C8878C5-26DD-469E-B7F4-02D59905B47B}" sibTransId="{14536D3B-CCC8-4066-9558-88085415001D}"/>
    <dgm:cxn modelId="{23C1BB35-F03D-48AE-9167-CF83D0063B19}" type="presOf" srcId="{29F5AD48-4F15-45D4-A6F2-36F196771743}" destId="{A8660D52-06AF-4153-99D0-670C7E76D0B5}" srcOrd="0" destOrd="0" presId="urn:microsoft.com/office/officeart/2009/layout/CircleArrowProcess"/>
    <dgm:cxn modelId="{58DC933C-DD4D-421E-BA4F-A48C89299158}" srcId="{972ED4C1-A840-4907-92AB-45D49925F642}" destId="{3CB6C390-DD3E-408C-83AC-A073EB39F366}" srcOrd="2" destOrd="0" parTransId="{34F2922F-9371-48C9-9B1E-A77B2AE49853}" sibTransId="{6A01BD3A-75E3-47F2-96B6-2E61CC78F44E}"/>
    <dgm:cxn modelId="{8671387E-6781-418E-A7FC-BABA62B5CDD6}" type="presOf" srcId="{3CB6C390-DD3E-408C-83AC-A073EB39F366}" destId="{A3D77DB2-C24D-498A-A63E-9C595DE7BC80}" srcOrd="0" destOrd="0" presId="urn:microsoft.com/office/officeart/2009/layout/CircleArrowProcess"/>
    <dgm:cxn modelId="{139AF08B-06D0-42F2-8A6C-C63A9BA188BD}" srcId="{29F5AD48-4F15-45D4-A6F2-36F196771743}" destId="{C3DD36E9-F770-4EA1-8B2D-5F9284D8F53B}" srcOrd="0" destOrd="0" parTransId="{1977600B-CED3-494F-8955-5F586CCC24E8}" sibTransId="{907A9439-DA95-44D9-837D-89F39798927C}"/>
    <dgm:cxn modelId="{A1C596A4-FE2C-4256-8D4D-C795949A230A}" srcId="{972ED4C1-A840-4907-92AB-45D49925F642}" destId="{29F5AD48-4F15-45D4-A6F2-36F196771743}" srcOrd="0" destOrd="0" parTransId="{672D33CD-8248-40D5-AF5C-68A9446B9B14}" sibTransId="{D81D8FCC-CC41-4554-AB8C-0B90C5CE4D6B}"/>
    <dgm:cxn modelId="{A754C2A7-3FAD-4434-AACA-E9CFF251E91D}" srcId="{3CB6C390-DD3E-408C-83AC-A073EB39F366}" destId="{367BE5BC-121C-47B3-BCE1-1FA8FB22276D}" srcOrd="0" destOrd="0" parTransId="{8F4431B2-39B6-4260-95B2-866F83DFF889}" sibTransId="{BDCE7863-4130-4588-ACD9-7DFBD9F34A90}"/>
    <dgm:cxn modelId="{F5E17DBA-7829-419B-A0E1-451564F139E3}" type="presOf" srcId="{83193076-73CE-4C48-AD1C-2A0062979541}" destId="{374CB775-26D3-4DC1-994A-1683394448E8}" srcOrd="0" destOrd="0" presId="urn:microsoft.com/office/officeart/2009/layout/CircleArrowProcess"/>
    <dgm:cxn modelId="{119C5DC0-0059-4F89-9038-3C6C70832020}" srcId="{972ED4C1-A840-4907-92AB-45D49925F642}" destId="{B9152F61-73AA-4DDB-BD65-A08A2F1D86F5}" srcOrd="1" destOrd="0" parTransId="{281D218C-7A10-46A1-BF4D-B71669FE54D6}" sibTransId="{8FB7283B-1EAC-4A47-85BA-822462262390}"/>
    <dgm:cxn modelId="{7F1750C5-35D7-4D23-9843-69943BE8635B}" type="presOf" srcId="{367BE5BC-121C-47B3-BCE1-1FA8FB22276D}" destId="{AB5FC7A9-F1CC-4E81-80FA-EF577A081343}" srcOrd="0" destOrd="0" presId="urn:microsoft.com/office/officeart/2009/layout/CircleArrowProcess"/>
    <dgm:cxn modelId="{3C6159E3-07E6-4CE2-9CE6-2D8755F7C996}" type="presOf" srcId="{B9152F61-73AA-4DDB-BD65-A08A2F1D86F5}" destId="{E2447269-D466-4FF6-A1D3-8B47C2FACAB8}" srcOrd="0" destOrd="0" presId="urn:microsoft.com/office/officeart/2009/layout/CircleArrowProcess"/>
    <dgm:cxn modelId="{C92308DF-708D-4D8E-B034-596BFD3D2425}" type="presParOf" srcId="{CA0CC91E-71B3-4142-A66B-96BAAA9B86BD}" destId="{8F30C6B9-43A3-41BD-9288-71BCC744EF4D}" srcOrd="0" destOrd="0" presId="urn:microsoft.com/office/officeart/2009/layout/CircleArrowProcess"/>
    <dgm:cxn modelId="{F3FAF843-46C1-4D5A-9871-0FAA55A5BE46}" type="presParOf" srcId="{8F30C6B9-43A3-41BD-9288-71BCC744EF4D}" destId="{8C54986B-7E41-4186-80DC-E6BB39A9B61C}" srcOrd="0" destOrd="0" presId="urn:microsoft.com/office/officeart/2009/layout/CircleArrowProcess"/>
    <dgm:cxn modelId="{1E8B0863-0ADA-4D49-9443-883F090B6421}" type="presParOf" srcId="{CA0CC91E-71B3-4142-A66B-96BAAA9B86BD}" destId="{8CB507A1-DFE0-47AC-B05F-E19B4342CA9C}" srcOrd="1" destOrd="0" presId="urn:microsoft.com/office/officeart/2009/layout/CircleArrowProcess"/>
    <dgm:cxn modelId="{78A1D549-41AA-4825-8A5D-303A74A5FDD0}" type="presParOf" srcId="{CA0CC91E-71B3-4142-A66B-96BAAA9B86BD}" destId="{A8660D52-06AF-4153-99D0-670C7E76D0B5}" srcOrd="2" destOrd="0" presId="urn:microsoft.com/office/officeart/2009/layout/CircleArrowProcess"/>
    <dgm:cxn modelId="{6BF2AC72-F281-4A05-B56A-19F34B652D98}" type="presParOf" srcId="{CA0CC91E-71B3-4142-A66B-96BAAA9B86BD}" destId="{2C4BD267-D2AC-42C4-9629-0CB1A5883DC3}" srcOrd="3" destOrd="0" presId="urn:microsoft.com/office/officeart/2009/layout/CircleArrowProcess"/>
    <dgm:cxn modelId="{4C6D38D9-876C-4B61-9410-1790C91CA663}" type="presParOf" srcId="{2C4BD267-D2AC-42C4-9629-0CB1A5883DC3}" destId="{02560E38-36FF-44A5-B09C-AE03480EEC22}" srcOrd="0" destOrd="0" presId="urn:microsoft.com/office/officeart/2009/layout/CircleArrowProcess"/>
    <dgm:cxn modelId="{1108E037-9EB5-4F3C-855C-DC0DB102FE72}" type="presParOf" srcId="{CA0CC91E-71B3-4142-A66B-96BAAA9B86BD}" destId="{374CB775-26D3-4DC1-994A-1683394448E8}" srcOrd="4" destOrd="0" presId="urn:microsoft.com/office/officeart/2009/layout/CircleArrowProcess"/>
    <dgm:cxn modelId="{7D24CA8F-FEF7-4892-BEA5-9237448554DB}" type="presParOf" srcId="{CA0CC91E-71B3-4142-A66B-96BAAA9B86BD}" destId="{E2447269-D466-4FF6-A1D3-8B47C2FACAB8}" srcOrd="5" destOrd="0" presId="urn:microsoft.com/office/officeart/2009/layout/CircleArrowProcess"/>
    <dgm:cxn modelId="{9819DF8E-0848-4455-8021-311312BF9218}" type="presParOf" srcId="{CA0CC91E-71B3-4142-A66B-96BAAA9B86BD}" destId="{7DE5807E-FB76-40A7-998A-4C33D1F162D1}" srcOrd="6" destOrd="0" presId="urn:microsoft.com/office/officeart/2009/layout/CircleArrowProcess"/>
    <dgm:cxn modelId="{F1637848-5068-4949-B6DD-833217DB3266}" type="presParOf" srcId="{7DE5807E-FB76-40A7-998A-4C33D1F162D1}" destId="{A5BCEFD5-5E99-4554-BD31-A89D78F64F39}" srcOrd="0" destOrd="0" presId="urn:microsoft.com/office/officeart/2009/layout/CircleArrowProcess"/>
    <dgm:cxn modelId="{B82287C5-89BB-4BAA-BBB2-E19DD92489B3}" type="presParOf" srcId="{CA0CC91E-71B3-4142-A66B-96BAAA9B86BD}" destId="{AB5FC7A9-F1CC-4E81-80FA-EF577A081343}" srcOrd="7" destOrd="0" presId="urn:microsoft.com/office/officeart/2009/layout/CircleArrowProcess"/>
    <dgm:cxn modelId="{A3CC2F21-D23A-489D-B5A0-22707B6EFD3F}" type="presParOf" srcId="{CA0CC91E-71B3-4142-A66B-96BAAA9B86BD}" destId="{A3D77DB2-C24D-498A-A63E-9C595DE7BC80}" srcOrd="8" destOrd="0" presId="urn:microsoft.com/office/officeart/2009/layout/CircleArrowProcess"/>
  </dgm:cxnLst>
  <dgm:bg/>
  <dgm:whole/>
  <dgm:extLst>
    <a:ext uri="http://schemas.microsoft.com/office/drawing/2008/diagram">
      <dsp:dataModelExt xmlns:dsp="http://schemas.microsoft.com/office/drawing/2008/diagram" relId="rId1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4986B-7E41-4186-80DC-E6BB39A9B61C}">
      <dsp:nvSpPr>
        <dsp:cNvPr id="0" name=""/>
        <dsp:cNvSpPr/>
      </dsp:nvSpPr>
      <dsp:spPr>
        <a:xfrm>
          <a:off x="-1494308" y="2095421"/>
          <a:ext cx="14492374" cy="10192289"/>
        </a:xfrm>
        <a:prstGeom prst="leftCircularArrow">
          <a:avLst>
            <a:gd name="adj1" fmla="val 10980"/>
            <a:gd name="adj2" fmla="val 1142322"/>
            <a:gd name="adj3" fmla="val 6300000"/>
            <a:gd name="adj4" fmla="val 0"/>
            <a:gd name="adj5" fmla="val 12500"/>
          </a:avLst>
        </a:prstGeom>
        <a:solidFill>
          <a:srgbClr val="23BDC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B507A1-DFE0-47AC-B05F-E19B4342CA9C}">
      <dsp:nvSpPr>
        <dsp:cNvPr id="0" name=""/>
        <dsp:cNvSpPr/>
      </dsp:nvSpPr>
      <dsp:spPr>
        <a:xfrm>
          <a:off x="0" y="5651597"/>
          <a:ext cx="6366675" cy="28347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marL="285750" lvl="1" indent="-285750" algn="l" defTabSz="2266950">
            <a:lnSpc>
              <a:spcPct val="90000"/>
            </a:lnSpc>
            <a:spcBef>
              <a:spcPct val="0"/>
            </a:spcBef>
            <a:spcAft>
              <a:spcPct val="15000"/>
            </a:spcAft>
            <a:buFont typeface="Arial" panose="020B0604020202020204" pitchFamily="34" charset="0"/>
            <a:buChar char="•"/>
          </a:pPr>
          <a:endParaRPr lang="en-US" sz="5100" kern="1200">
            <a:latin typeface="Roboto" panose="02000000000000000000" pitchFamily="2" charset="0"/>
            <a:ea typeface="Roboto" panose="02000000000000000000" pitchFamily="2" charset="0"/>
          </a:endParaRPr>
        </a:p>
      </dsp:txBody>
      <dsp:txXfrm>
        <a:off x="0" y="5651597"/>
        <a:ext cx="6366675" cy="2834771"/>
      </dsp:txXfrm>
    </dsp:sp>
    <dsp:sp modelId="{A8660D52-06AF-4153-99D0-670C7E76D0B5}">
      <dsp:nvSpPr>
        <dsp:cNvPr id="0" name=""/>
        <dsp:cNvSpPr/>
      </dsp:nvSpPr>
      <dsp:spPr>
        <a:xfrm>
          <a:off x="3060737" y="4151536"/>
          <a:ext cx="5366918" cy="12003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r>
            <a:rPr lang="en-US" sz="6500" b="1" i="0" u="none" kern="1200">
              <a:solidFill>
                <a:srgbClr val="23BDC1"/>
              </a:solidFill>
              <a:latin typeface="Montserrat"/>
              <a:ea typeface="Roboto"/>
            </a:rPr>
            <a:t>1. Goals</a:t>
          </a:r>
          <a:r>
            <a:rPr lang="en-US" sz="6500" b="0" i="0" kern="1200">
              <a:solidFill>
                <a:srgbClr val="23BDC1"/>
              </a:solidFill>
              <a:latin typeface="Montserrat"/>
              <a:ea typeface="Roboto"/>
            </a:rPr>
            <a:t>​</a:t>
          </a:r>
          <a:endParaRPr lang="en-US" sz="6500" kern="1200">
            <a:solidFill>
              <a:srgbClr val="23BDC1"/>
            </a:solidFill>
            <a:latin typeface="Montserrat"/>
            <a:ea typeface="Roboto"/>
          </a:endParaRPr>
        </a:p>
      </dsp:txBody>
      <dsp:txXfrm>
        <a:off x="3060737" y="4151536"/>
        <a:ext cx="5366918" cy="1200391"/>
      </dsp:txXfrm>
    </dsp:sp>
    <dsp:sp modelId="{02560E38-36FF-44A5-B09C-AE03480EEC22}">
      <dsp:nvSpPr>
        <dsp:cNvPr id="0" name=""/>
        <dsp:cNvSpPr/>
      </dsp:nvSpPr>
      <dsp:spPr>
        <a:xfrm>
          <a:off x="3007010" y="7651017"/>
          <a:ext cx="12128458" cy="12734127"/>
        </a:xfrm>
        <a:prstGeom prst="circularArrow">
          <a:avLst>
            <a:gd name="adj1" fmla="val 10980"/>
            <a:gd name="adj2" fmla="val 1142322"/>
            <a:gd name="adj3" fmla="val 4500000"/>
            <a:gd name="adj4" fmla="val 13500000"/>
            <a:gd name="adj5" fmla="val 12500"/>
          </a:avLst>
        </a:prstGeom>
        <a:solidFill>
          <a:srgbClr val="00A3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4CB775-26D3-4DC1-994A-1683394448E8}">
      <dsp:nvSpPr>
        <dsp:cNvPr id="0" name=""/>
        <dsp:cNvSpPr/>
      </dsp:nvSpPr>
      <dsp:spPr>
        <a:xfrm>
          <a:off x="10705846" y="9931973"/>
          <a:ext cx="4250628" cy="28347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285750" lvl="1" indent="-285750" algn="l" defTabSz="1600200">
            <a:lnSpc>
              <a:spcPct val="90000"/>
            </a:lnSpc>
            <a:spcBef>
              <a:spcPct val="0"/>
            </a:spcBef>
            <a:spcAft>
              <a:spcPct val="15000"/>
            </a:spcAft>
            <a:buChar char="•"/>
          </a:pPr>
          <a:endParaRPr lang="en-US" sz="3600" kern="1200">
            <a:latin typeface="Roboto" panose="02000000000000000000" pitchFamily="2" charset="0"/>
            <a:ea typeface="Roboto" panose="02000000000000000000" pitchFamily="2" charset="0"/>
          </a:endParaRPr>
        </a:p>
      </dsp:txBody>
      <dsp:txXfrm>
        <a:off x="10705846" y="9931973"/>
        <a:ext cx="4250628" cy="2834771"/>
      </dsp:txXfrm>
    </dsp:sp>
    <dsp:sp modelId="{E2447269-D466-4FF6-A1D3-8B47C2FACAB8}">
      <dsp:nvSpPr>
        <dsp:cNvPr id="0" name=""/>
        <dsp:cNvSpPr/>
      </dsp:nvSpPr>
      <dsp:spPr>
        <a:xfrm>
          <a:off x="7142981" y="10268061"/>
          <a:ext cx="3936653" cy="1967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655" tIns="33655" rIns="33655" bIns="33655" numCol="1" spcCol="1270" anchor="ctr" anchorCtr="0">
          <a:noAutofit/>
        </a:bodyPr>
        <a:lstStyle/>
        <a:p>
          <a:pPr marL="0" lvl="0" indent="0" algn="ctr" defTabSz="2355850">
            <a:lnSpc>
              <a:spcPct val="90000"/>
            </a:lnSpc>
            <a:spcBef>
              <a:spcPct val="0"/>
            </a:spcBef>
            <a:spcAft>
              <a:spcPct val="35000"/>
            </a:spcAft>
            <a:buNone/>
          </a:pPr>
          <a:r>
            <a:rPr lang="en-US" sz="5300" b="1" kern="1200">
              <a:solidFill>
                <a:srgbClr val="00A3A2"/>
              </a:solidFill>
              <a:latin typeface="Montserrat"/>
              <a:ea typeface="Roboto"/>
            </a:rPr>
            <a:t>2. Survey</a:t>
          </a:r>
        </a:p>
      </dsp:txBody>
      <dsp:txXfrm>
        <a:off x="7142981" y="10268061"/>
        <a:ext cx="3936653" cy="1967855"/>
      </dsp:txXfrm>
    </dsp:sp>
    <dsp:sp modelId="{A5BCEFD5-5E99-4554-BD31-A89D78F64F39}">
      <dsp:nvSpPr>
        <dsp:cNvPr id="0" name=""/>
        <dsp:cNvSpPr/>
      </dsp:nvSpPr>
      <dsp:spPr>
        <a:xfrm>
          <a:off x="-744214" y="17271286"/>
          <a:ext cx="13514155" cy="8180171"/>
        </a:xfrm>
        <a:prstGeom prst="blockArc">
          <a:avLst>
            <a:gd name="adj1" fmla="val 0"/>
            <a:gd name="adj2" fmla="val 18900000"/>
            <a:gd name="adj3" fmla="val 12740"/>
          </a:avLst>
        </a:prstGeom>
        <a:solidFill>
          <a:srgbClr val="4B79B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5FC7A9-F1CC-4E81-80FA-EF577A081343}">
      <dsp:nvSpPr>
        <dsp:cNvPr id="0" name=""/>
        <dsp:cNvSpPr/>
      </dsp:nvSpPr>
      <dsp:spPr>
        <a:xfrm>
          <a:off x="0" y="12701489"/>
          <a:ext cx="4999376" cy="5447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marL="285750" lvl="1" indent="-285750" algn="l" defTabSz="2266950">
            <a:lnSpc>
              <a:spcPct val="90000"/>
            </a:lnSpc>
            <a:spcBef>
              <a:spcPct val="0"/>
            </a:spcBef>
            <a:spcAft>
              <a:spcPct val="15000"/>
            </a:spcAft>
            <a:buFont typeface="Arial" panose="020B0604020202020204" pitchFamily="34" charset="0"/>
            <a:buChar char="•"/>
          </a:pPr>
          <a:endParaRPr lang="en-US" sz="5100" kern="1200">
            <a:latin typeface="Roboto" panose="02000000000000000000" pitchFamily="2" charset="0"/>
            <a:ea typeface="Roboto" panose="02000000000000000000" pitchFamily="2" charset="0"/>
          </a:endParaRPr>
        </a:p>
      </dsp:txBody>
      <dsp:txXfrm>
        <a:off x="0" y="12701489"/>
        <a:ext cx="4999376" cy="5447439"/>
      </dsp:txXfrm>
    </dsp:sp>
    <dsp:sp modelId="{A3D77DB2-C24D-498A-A63E-9C595DE7BC80}">
      <dsp:nvSpPr>
        <dsp:cNvPr id="0" name=""/>
        <dsp:cNvSpPr/>
      </dsp:nvSpPr>
      <dsp:spPr>
        <a:xfrm>
          <a:off x="3518570" y="18573336"/>
          <a:ext cx="4998132" cy="1967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r>
            <a:rPr lang="en-US" sz="6500" b="1" i="0" u="none" kern="1200">
              <a:solidFill>
                <a:srgbClr val="4B79BC"/>
              </a:solidFill>
              <a:latin typeface="Montserrat"/>
              <a:ea typeface="Roboto"/>
            </a:rPr>
            <a:t>3. Data Analysis</a:t>
          </a:r>
          <a:endParaRPr lang="en-US" sz="6500" kern="1200">
            <a:solidFill>
              <a:srgbClr val="4B79BC"/>
            </a:solidFill>
            <a:latin typeface="Montserrat"/>
            <a:ea typeface="Roboto"/>
          </a:endParaRPr>
        </a:p>
      </dsp:txBody>
      <dsp:txXfrm>
        <a:off x="3518570" y="18573336"/>
        <a:ext cx="4998132" cy="196785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513013" cy="4556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286125" y="0"/>
            <a:ext cx="2513013" cy="455613"/>
          </a:xfrm>
          <a:prstGeom prst="rect">
            <a:avLst/>
          </a:prstGeom>
        </p:spPr>
        <p:txBody>
          <a:bodyPr vert="horz" lIns="91440" tIns="45720" rIns="91440" bIns="45720" rtlCol="0"/>
          <a:lstStyle>
            <a:lvl1pPr algn="r">
              <a:defRPr sz="1200"/>
            </a:lvl1pPr>
          </a:lstStyle>
          <a:p>
            <a:fld id="{4BD33339-EADF-4B76-8D30-24D43863C0AC}" type="datetimeFigureOut">
              <a:rPr lang="en-US" smtClean="0"/>
              <a:t>3/24/2026</a:t>
            </a:fld>
            <a:endParaRPr lang="en-US"/>
          </a:p>
        </p:txBody>
      </p:sp>
      <p:sp>
        <p:nvSpPr>
          <p:cNvPr id="4" name="Slide Image Placeholder 3"/>
          <p:cNvSpPr>
            <a:spLocks noGrp="1" noRot="1" noChangeAspect="1"/>
          </p:cNvSpPr>
          <p:nvPr>
            <p:ph type="sldImg" idx="2"/>
          </p:nvPr>
        </p:nvSpPr>
        <p:spPr>
          <a:xfrm>
            <a:off x="171450" y="1136650"/>
            <a:ext cx="5457825" cy="30702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579438" y="4376738"/>
            <a:ext cx="4641850" cy="35814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39175"/>
            <a:ext cx="2513013" cy="4556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286125" y="8639175"/>
            <a:ext cx="2513013" cy="455613"/>
          </a:xfrm>
          <a:prstGeom prst="rect">
            <a:avLst/>
          </a:prstGeom>
        </p:spPr>
        <p:txBody>
          <a:bodyPr vert="horz" lIns="91440" tIns="45720" rIns="91440" bIns="45720" rtlCol="0" anchor="b"/>
          <a:lstStyle>
            <a:lvl1pPr algn="r">
              <a:defRPr sz="1200"/>
            </a:lvl1pPr>
          </a:lstStyle>
          <a:p>
            <a:fld id="{05AC6466-A3D1-4AAE-8231-C96D1EC5E9BD}" type="slidenum">
              <a:rPr lang="en-US" smtClean="0"/>
              <a:t>‹#›</a:t>
            </a:fld>
            <a:endParaRPr lang="en-US"/>
          </a:p>
        </p:txBody>
      </p:sp>
    </p:spTree>
    <p:extLst>
      <p:ext uri="{BB962C8B-B14F-4D97-AF65-F5344CB8AC3E}">
        <p14:creationId xmlns:p14="http://schemas.microsoft.com/office/powerpoint/2010/main" val="1513519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36650"/>
            <a:ext cx="5457825" cy="30702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AC6466-A3D1-4AAE-8231-C96D1EC5E9BD}" type="slidenum">
              <a:rPr lang="en-US" smtClean="0"/>
              <a:t>1</a:t>
            </a:fld>
            <a:endParaRPr lang="en-US"/>
          </a:p>
        </p:txBody>
      </p:sp>
    </p:spTree>
    <p:extLst>
      <p:ext uri="{BB962C8B-B14F-4D97-AF65-F5344CB8AC3E}">
        <p14:creationId xmlns:p14="http://schemas.microsoft.com/office/powerpoint/2010/main" val="3757694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713925"/>
            <a:ext cx="38404800" cy="10027920"/>
          </a:xfrm>
        </p:spPr>
        <p:txBody>
          <a:bodyPr anchor="b"/>
          <a:lstStyle>
            <a:lvl1pPr algn="ctr">
              <a:defRPr sz="25200"/>
            </a:lvl1pPr>
          </a:lstStyle>
          <a:p>
            <a:r>
              <a:rPr lang="en-US"/>
              <a:t>Click to edit Master title style</a:t>
            </a:r>
          </a:p>
        </p:txBody>
      </p:sp>
      <p:sp>
        <p:nvSpPr>
          <p:cNvPr id="3" name="Subtitle 2"/>
          <p:cNvSpPr>
            <a:spLocks noGrp="1"/>
          </p:cNvSpPr>
          <p:nvPr>
            <p:ph type="subTitle" idx="1"/>
          </p:nvPr>
        </p:nvSpPr>
        <p:spPr>
          <a:xfrm>
            <a:off x="6400800" y="15128560"/>
            <a:ext cx="38404800" cy="695420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3/24/2026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154345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65778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533525"/>
            <a:ext cx="11041380" cy="244097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520440" y="1533525"/>
            <a:ext cx="32484060" cy="24409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80051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913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14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7180902"/>
            <a:ext cx="44165520" cy="11981495"/>
          </a:xfrm>
        </p:spPr>
        <p:txBody>
          <a:bodyPr anchor="b"/>
          <a:lstStyle>
            <a:lvl1pPr>
              <a:defRPr sz="25200"/>
            </a:lvl1pPr>
          </a:lstStyle>
          <a:p>
            <a:r>
              <a:rPr lang="en-US"/>
              <a:t>Click to edit Master title style</a:t>
            </a:r>
          </a:p>
        </p:txBody>
      </p:sp>
      <p:sp>
        <p:nvSpPr>
          <p:cNvPr id="3" name="Text Placeholder 2"/>
          <p:cNvSpPr>
            <a:spLocks noGrp="1"/>
          </p:cNvSpPr>
          <p:nvPr>
            <p:ph type="body" idx="1"/>
          </p:nvPr>
        </p:nvSpPr>
        <p:spPr>
          <a:xfrm>
            <a:off x="3493770" y="19275747"/>
            <a:ext cx="44165520" cy="6300785"/>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80393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20440" y="7667625"/>
            <a:ext cx="21762720" cy="182756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923240" y="7667625"/>
            <a:ext cx="21762720" cy="182756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3/24/2026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81836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533527"/>
            <a:ext cx="44165520" cy="5567365"/>
          </a:xfrm>
        </p:spPr>
        <p:txBody>
          <a:bodyPr/>
          <a:lstStyle/>
          <a:p>
            <a:r>
              <a:rPr lang="en-US"/>
              <a:t>Click to edit Master title style</a:t>
            </a:r>
          </a:p>
        </p:txBody>
      </p:sp>
      <p:sp>
        <p:nvSpPr>
          <p:cNvPr id="3" name="Text Placeholder 2"/>
          <p:cNvSpPr>
            <a:spLocks noGrp="1"/>
          </p:cNvSpPr>
          <p:nvPr>
            <p:ph type="body" idx="1"/>
          </p:nvPr>
        </p:nvSpPr>
        <p:spPr>
          <a:xfrm>
            <a:off x="3527112" y="7060885"/>
            <a:ext cx="21662705"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3527112" y="10521315"/>
            <a:ext cx="21662705" cy="154752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5923240" y="7060885"/>
            <a:ext cx="21769390"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25923240" y="10521315"/>
            <a:ext cx="21769390" cy="154752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3/24/2026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0791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3/24/2026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79478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3/24/2026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32239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US"/>
              <a:t>Click to edit Master title style</a:t>
            </a:r>
          </a:p>
        </p:txBody>
      </p:sp>
      <p:sp>
        <p:nvSpPr>
          <p:cNvPr id="3" name="Content Placeholder 2"/>
          <p:cNvSpPr>
            <a:spLocks noGrp="1"/>
          </p:cNvSpPr>
          <p:nvPr>
            <p:ph idx="1"/>
          </p:nvPr>
        </p:nvSpPr>
        <p:spPr>
          <a:xfrm>
            <a:off x="21769390" y="4147187"/>
            <a:ext cx="25923240" cy="20469225"/>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34899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US"/>
              <a:t>Click to edit Master title style</a:t>
            </a:r>
          </a:p>
        </p:txBody>
      </p:sp>
      <p:sp>
        <p:nvSpPr>
          <p:cNvPr id="3" name="Picture Placeholder 2"/>
          <p:cNvSpPr>
            <a:spLocks noGrp="1" noChangeAspect="1"/>
          </p:cNvSpPr>
          <p:nvPr>
            <p:ph type="pic" idx="1"/>
          </p:nvPr>
        </p:nvSpPr>
        <p:spPr>
          <a:xfrm>
            <a:off x="21769390" y="4147187"/>
            <a:ext cx="25923240" cy="20469225"/>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775316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533527"/>
            <a:ext cx="44165520" cy="556736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520440" y="7667625"/>
            <a:ext cx="44165520" cy="182756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520440" y="26696672"/>
            <a:ext cx="11521440" cy="1533525"/>
          </a:xfrm>
          <a:prstGeom prst="rect">
            <a:avLst/>
          </a:prstGeom>
        </p:spPr>
        <p:txBody>
          <a:bodyPr vert="horz" lIns="91440" tIns="45720" rIns="91440" bIns="45720" rtlCol="0" anchor="ctr"/>
          <a:lstStyle>
            <a:lvl1pPr algn="l">
              <a:defRPr sz="5040">
                <a:solidFill>
                  <a:schemeClr val="tx1">
                    <a:tint val="75000"/>
                  </a:schemeClr>
                </a:solidFill>
              </a:defRPr>
            </a:lvl1pPr>
          </a:lstStyle>
          <a:p>
            <a:fld id="{C764DE79-268F-4C1A-8933-263129D2AF90}" type="datetimeFigureOut">
              <a:rPr lang="en-US" dirty="0"/>
              <a:t>3/24/2026</a:t>
            </a:fld>
            <a:endParaRPr lang="en-US"/>
          </a:p>
        </p:txBody>
      </p:sp>
      <p:sp>
        <p:nvSpPr>
          <p:cNvPr id="5" name="Footer Placeholder 4"/>
          <p:cNvSpPr>
            <a:spLocks noGrp="1"/>
          </p:cNvSpPr>
          <p:nvPr>
            <p:ph type="ftr" sz="quarter" idx="3"/>
          </p:nvPr>
        </p:nvSpPr>
        <p:spPr>
          <a:xfrm>
            <a:off x="16962120" y="26696672"/>
            <a:ext cx="17282160" cy="1533525"/>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26696672"/>
            <a:ext cx="11521440" cy="1533525"/>
          </a:xfrm>
          <a:prstGeom prst="rect">
            <a:avLst/>
          </a:prstGeom>
        </p:spPr>
        <p:txBody>
          <a:bodyPr vert="horz" lIns="91440" tIns="45720" rIns="91440" bIns="45720" rtlCol="0" anchor="ctr"/>
          <a:lstStyle>
            <a:lvl1pPr algn="r">
              <a:defRPr sz="504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02728861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png"/><Relationship Id="rId18" Type="http://schemas.microsoft.com/office/2007/relationships/diagramDrawing" Target="../diagrams/drawing1.xml"/><Relationship Id="rId3" Type="http://schemas.openxmlformats.org/officeDocument/2006/relationships/image" Target="../media/image1.png"/><Relationship Id="rId21"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9.png"/><Relationship Id="rId17" Type="http://schemas.openxmlformats.org/officeDocument/2006/relationships/diagramColors" Target="../diagrams/colors1.xml"/><Relationship Id="rId2" Type="http://schemas.openxmlformats.org/officeDocument/2006/relationships/notesSlide" Target="../notesSlides/notesSlide1.xml"/><Relationship Id="rId16" Type="http://schemas.openxmlformats.org/officeDocument/2006/relationships/diagramQuickStyle" Target="../diagrams/quickStyle1.xml"/><Relationship Id="rId20"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diagramLayout" Target="../diagrams/layout1.xml"/><Relationship Id="rId10" Type="http://schemas.openxmlformats.org/officeDocument/2006/relationships/image" Target="../media/image7.png"/><Relationship Id="rId19"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hyperlink" Target="mailto:%20lthompson2@nu.edu" TargetMode="External"/><Relationship Id="rId14" Type="http://schemas.openxmlformats.org/officeDocument/2006/relationships/diagramData" Target="../diagrams/data1.xml"/><Relationship Id="rId22" Type="http://schemas.openxmlformats.org/officeDocument/2006/relationships/hyperlink" Target="https://tinyurl.com/nu-carldig-s-24"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Rectangle 5">
            <a:extLst>
              <a:ext uri="{FF2B5EF4-FFF2-40B4-BE49-F238E27FC236}">
                <a16:creationId xmlns:a16="http://schemas.microsoft.com/office/drawing/2014/main" id="{0582026B-8733-B6A9-8217-760E1CB018F2}"/>
              </a:ext>
              <a:ext uri="{C183D7F6-B498-43B3-948B-1728B52AA6E4}">
                <adec:decorative xmlns:adec="http://schemas.microsoft.com/office/drawing/2017/decorative" val="1"/>
              </a:ext>
            </a:extLst>
          </p:cNvPr>
          <p:cNvSpPr>
            <a:spLocks noChangeArrowheads="1"/>
          </p:cNvSpPr>
          <p:nvPr/>
        </p:nvSpPr>
        <p:spPr bwMode="auto">
          <a:xfrm>
            <a:off x="722408" y="3459650"/>
            <a:ext cx="15263141" cy="25007528"/>
          </a:xfrm>
          <a:prstGeom prst="roundRect">
            <a:avLst>
              <a:gd name="adj" fmla="val 1380"/>
            </a:avLst>
          </a:prstGeom>
          <a:solidFill>
            <a:srgbClr val="F3F3F3"/>
          </a:solidFill>
          <a:ln>
            <a:noFill/>
          </a:ln>
          <a:effectLst/>
        </p:spPr>
        <p:txBody>
          <a:bodyPr wrap="none" lIns="240030" tIns="60008" rIns="240030" bIns="60008" anchor="ctr"/>
          <a:lstStyle>
            <a:defPPr>
              <a:defRPr kern="1200" smtId="4294967295"/>
            </a:defPPr>
          </a:lstStyle>
          <a:p>
            <a:pPr defTabSz="4115793"/>
            <a:endParaRPr lang="en-US" sz="3150">
              <a:noFill/>
              <a:latin typeface="Amaranth" panose="02000503050000020004" pitchFamily="2" charset="0"/>
            </a:endParaRPr>
          </a:p>
        </p:txBody>
      </p:sp>
      <p:sp>
        <p:nvSpPr>
          <p:cNvPr id="18" name="Rectangle 5">
            <a:extLst>
              <a:ext uri="{FF2B5EF4-FFF2-40B4-BE49-F238E27FC236}">
                <a16:creationId xmlns:a16="http://schemas.microsoft.com/office/drawing/2014/main" id="{AE22944E-F588-57C5-1147-022E166C375C}"/>
              </a:ext>
              <a:ext uri="{C183D7F6-B498-43B3-948B-1728B52AA6E4}">
                <adec:decorative xmlns:adec="http://schemas.microsoft.com/office/drawing/2017/decorative" val="1"/>
              </a:ext>
            </a:extLst>
          </p:cNvPr>
          <p:cNvSpPr>
            <a:spLocks noChangeArrowheads="1"/>
          </p:cNvSpPr>
          <p:nvPr/>
        </p:nvSpPr>
        <p:spPr bwMode="auto">
          <a:xfrm>
            <a:off x="16639431" y="2874008"/>
            <a:ext cx="17997980" cy="25590975"/>
          </a:xfrm>
          <a:prstGeom prst="roundRect">
            <a:avLst>
              <a:gd name="adj" fmla="val 1380"/>
            </a:avLst>
          </a:prstGeom>
          <a:solidFill>
            <a:srgbClr val="F3F3F3"/>
          </a:solidFill>
          <a:ln>
            <a:noFill/>
          </a:ln>
          <a:effectLst/>
        </p:spPr>
        <p:txBody>
          <a:bodyPr wrap="none" lIns="240030" tIns="60008" rIns="240030" bIns="60008" anchor="ctr"/>
          <a:lstStyle>
            <a:defPPr>
              <a:defRPr kern="1200" smtId="4294967295"/>
            </a:defPPr>
          </a:lstStyle>
          <a:p>
            <a:pPr defTabSz="4115793"/>
            <a:r>
              <a:rPr lang="en-US" sz="3150">
                <a:noFill/>
                <a:latin typeface="Amaranth" panose="02000503050000020004" pitchFamily="2" charset="0"/>
              </a:rPr>
              <a:t>   </a:t>
            </a:r>
          </a:p>
        </p:txBody>
      </p:sp>
      <p:sp>
        <p:nvSpPr>
          <p:cNvPr id="2" name="Rectangle 5">
            <a:extLst>
              <a:ext uri="{FF2B5EF4-FFF2-40B4-BE49-F238E27FC236}">
                <a16:creationId xmlns:a16="http://schemas.microsoft.com/office/drawing/2014/main" id="{EA2A83C6-6385-D04C-FD7D-E83FEB9AFC79}"/>
              </a:ext>
              <a:ext uri="{C183D7F6-B498-43B3-948B-1728B52AA6E4}">
                <adec:decorative xmlns:adec="http://schemas.microsoft.com/office/drawing/2017/decorative" val="1"/>
              </a:ext>
            </a:extLst>
          </p:cNvPr>
          <p:cNvSpPr>
            <a:spLocks noChangeArrowheads="1"/>
          </p:cNvSpPr>
          <p:nvPr/>
        </p:nvSpPr>
        <p:spPr bwMode="auto">
          <a:xfrm>
            <a:off x="35203519" y="3917064"/>
            <a:ext cx="15320462" cy="24550114"/>
          </a:xfrm>
          <a:prstGeom prst="roundRect">
            <a:avLst>
              <a:gd name="adj" fmla="val 1380"/>
            </a:avLst>
          </a:prstGeom>
          <a:solidFill>
            <a:srgbClr val="F3F3F3"/>
          </a:solidFill>
          <a:ln>
            <a:noFill/>
          </a:ln>
          <a:effectLst/>
        </p:spPr>
        <p:txBody>
          <a:bodyPr wrap="none" lIns="240030" tIns="60008" rIns="240030" bIns="60008" anchor="ctr"/>
          <a:lstStyle>
            <a:defPPr>
              <a:defRPr kern="1200" smtId="4294967295"/>
            </a:defPPr>
          </a:lstStyle>
          <a:p>
            <a:pPr defTabSz="4115793"/>
            <a:endParaRPr lang="en-US" sz="3150">
              <a:noFill/>
              <a:latin typeface="Amaranth" panose="02000503050000020004" pitchFamily="2" charset="0"/>
            </a:endParaRPr>
          </a:p>
        </p:txBody>
      </p:sp>
      <p:sp>
        <p:nvSpPr>
          <p:cNvPr id="8" name="Rectangle 7">
            <a:extLst>
              <a:ext uri="{FF2B5EF4-FFF2-40B4-BE49-F238E27FC236}">
                <a16:creationId xmlns:a16="http://schemas.microsoft.com/office/drawing/2014/main" id="{08EB29EF-7541-5867-E38D-D5F718CEE8E8}"/>
              </a:ext>
              <a:ext uri="{C183D7F6-B498-43B3-948B-1728B52AA6E4}">
                <adec:decorative xmlns:adec="http://schemas.microsoft.com/office/drawing/2017/decorative" val="1"/>
              </a:ext>
            </a:extLst>
          </p:cNvPr>
          <p:cNvSpPr/>
          <p:nvPr/>
        </p:nvSpPr>
        <p:spPr>
          <a:xfrm>
            <a:off x="0" y="-11892"/>
            <a:ext cx="51206399" cy="3879187"/>
          </a:xfrm>
          <a:prstGeom prst="rect">
            <a:avLst/>
          </a:prstGeom>
          <a:solidFill>
            <a:srgbClr val="003A9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575"/>
          </a:p>
        </p:txBody>
      </p:sp>
      <p:sp>
        <p:nvSpPr>
          <p:cNvPr id="11" name="Title 11">
            <a:extLst>
              <a:ext uri="{FF2B5EF4-FFF2-40B4-BE49-F238E27FC236}">
                <a16:creationId xmlns:a16="http://schemas.microsoft.com/office/drawing/2014/main" id="{011C5684-9335-2854-39C2-F0B2AE9FD8A2}"/>
              </a:ext>
            </a:extLst>
          </p:cNvPr>
          <p:cNvSpPr txBox="1">
            <a:spLocks/>
          </p:cNvSpPr>
          <p:nvPr/>
        </p:nvSpPr>
        <p:spPr>
          <a:xfrm>
            <a:off x="10325100" y="336422"/>
            <a:ext cx="37724691" cy="3123228"/>
          </a:xfrm>
          <a:prstGeom prst="rect">
            <a:avLst/>
          </a:prstGeom>
        </p:spPr>
        <p:txBody>
          <a:bodyPr lIns="112014" tIns="56007" rIns="112014" bIns="56007" anchor="ctr"/>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7" algn="l" defTabSz="4388077" rtl="0" eaLnBrk="1" latinLnBrk="0" hangingPunct="1">
              <a:defRPr sz="8698" kern="1200">
                <a:solidFill>
                  <a:schemeClr val="tx1"/>
                </a:solidFill>
                <a:latin typeface="+mn-lt"/>
                <a:ea typeface="+mn-ea"/>
                <a:cs typeface="+mn-cs"/>
              </a:defRPr>
            </a:lvl9pPr>
          </a:lstStyle>
          <a:p>
            <a:pPr algn="ctr"/>
            <a:r>
              <a:rPr lang="en-US" sz="8500" b="1">
                <a:solidFill>
                  <a:schemeClr val="bg1"/>
                </a:solidFill>
                <a:latin typeface="Montserrat"/>
                <a:ea typeface="Roboto"/>
                <a:cs typeface="Roboto"/>
              </a:rPr>
              <a:t>Developing Core Competencies for Reference Staff</a:t>
            </a:r>
          </a:p>
          <a:p>
            <a:pPr algn="ctr"/>
            <a:endParaRPr lang="en-US" sz="2500" b="1">
              <a:solidFill>
                <a:schemeClr val="bg1"/>
              </a:solidFill>
              <a:latin typeface="Roboto"/>
              <a:ea typeface="Roboto"/>
              <a:cs typeface="Roboto"/>
            </a:endParaRPr>
          </a:p>
          <a:p>
            <a:pPr algn="ctr"/>
            <a:r>
              <a:rPr lang="en-US" sz="4000" i="1">
                <a:solidFill>
                  <a:schemeClr val="bg1"/>
                </a:solidFill>
                <a:latin typeface="Montserrat"/>
                <a:ea typeface="Roboto"/>
                <a:cs typeface="Roboto"/>
              </a:rPr>
              <a:t>Laura Thompson, Jamie </a:t>
            </a:r>
            <a:r>
              <a:rPr lang="en-US" sz="4000" i="1" err="1">
                <a:solidFill>
                  <a:schemeClr val="bg1"/>
                </a:solidFill>
                <a:latin typeface="Montserrat"/>
                <a:ea typeface="Roboto"/>
                <a:cs typeface="Roboto"/>
              </a:rPr>
              <a:t>Diermier</a:t>
            </a:r>
            <a:r>
              <a:rPr lang="en-US" sz="4000" i="1">
                <a:solidFill>
                  <a:schemeClr val="bg1"/>
                </a:solidFill>
                <a:latin typeface="Montserrat"/>
                <a:ea typeface="Roboto"/>
                <a:cs typeface="Roboto"/>
              </a:rPr>
              <a:t>, Lauren Fox-Smith, Tammy Ivins,  &amp; Stephanie Johnson</a:t>
            </a:r>
          </a:p>
        </p:txBody>
      </p:sp>
      <p:pic>
        <p:nvPicPr>
          <p:cNvPr id="10" name="Picture 9" descr="NU logo">
            <a:extLst>
              <a:ext uri="{FF2B5EF4-FFF2-40B4-BE49-F238E27FC236}">
                <a16:creationId xmlns:a16="http://schemas.microsoft.com/office/drawing/2014/main" id="{98739845-EA23-35A7-C832-5AD64EC2381E}"/>
              </a:ext>
            </a:extLst>
          </p:cNvPr>
          <p:cNvPicPr>
            <a:picLocks noChangeAspect="1"/>
          </p:cNvPicPr>
          <p:nvPr/>
        </p:nvPicPr>
        <p:blipFill>
          <a:blip r:embed="rId3"/>
          <a:stretch>
            <a:fillRect/>
          </a:stretch>
        </p:blipFill>
        <p:spPr>
          <a:xfrm>
            <a:off x="136487" y="2922"/>
            <a:ext cx="11159290" cy="3976653"/>
          </a:xfrm>
          <a:prstGeom prst="rect">
            <a:avLst/>
          </a:prstGeom>
        </p:spPr>
      </p:pic>
      <p:sp>
        <p:nvSpPr>
          <p:cNvPr id="37" name="Title 11">
            <a:extLst>
              <a:ext uri="{FF2B5EF4-FFF2-40B4-BE49-F238E27FC236}">
                <a16:creationId xmlns:a16="http://schemas.microsoft.com/office/drawing/2014/main" id="{37171FB1-BA1D-E92A-35A6-31AE95BD917C}"/>
              </a:ext>
            </a:extLst>
          </p:cNvPr>
          <p:cNvSpPr txBox="1"/>
          <p:nvPr/>
        </p:nvSpPr>
        <p:spPr>
          <a:xfrm>
            <a:off x="16646122" y="4346387"/>
            <a:ext cx="17907145" cy="2047208"/>
          </a:xfrm>
          <a:prstGeom prst="rect">
            <a:avLst/>
          </a:prstGeom>
        </p:spPr>
        <p:txBody>
          <a:bodyPr lIns="112014" tIns="56007" rIns="112014" bIns="56007" anchor="t"/>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300" b="1">
                <a:solidFill>
                  <a:srgbClr val="003A92"/>
                </a:solidFill>
                <a:latin typeface="Montserrat"/>
                <a:ea typeface="Roboto"/>
                <a:cs typeface="Roboto"/>
              </a:rPr>
              <a:t>Core Competencies </a:t>
            </a:r>
            <a:r>
              <a:rPr lang="en-US" sz="4000" b="1">
                <a:solidFill>
                  <a:srgbClr val="003A92"/>
                </a:solidFill>
                <a:latin typeface="Montserrat"/>
                <a:ea typeface="Roboto"/>
                <a:cs typeface="Roboto"/>
              </a:rPr>
              <a:t>(abbreviated)</a:t>
            </a:r>
          </a:p>
        </p:txBody>
      </p:sp>
      <p:sp>
        <p:nvSpPr>
          <p:cNvPr id="55" name="TextBox 54">
            <a:extLst>
              <a:ext uri="{FF2B5EF4-FFF2-40B4-BE49-F238E27FC236}">
                <a16:creationId xmlns:a16="http://schemas.microsoft.com/office/drawing/2014/main" id="{83B94F9A-4BC5-4CD4-280A-BF182614D441}"/>
              </a:ext>
            </a:extLst>
          </p:cNvPr>
          <p:cNvSpPr txBox="1"/>
          <p:nvPr/>
        </p:nvSpPr>
        <p:spPr>
          <a:xfrm>
            <a:off x="35194348" y="6097200"/>
            <a:ext cx="15447250" cy="4597412"/>
          </a:xfrm>
          <a:prstGeom prst="rect">
            <a:avLst/>
          </a:prstGeom>
          <a:noFill/>
        </p:spPr>
        <p:txBody>
          <a:bodyPr wrap="square" lIns="80010" tIns="40005" rIns="80010" bIns="40005" rtlCol="0" anchor="t">
            <a:spAutoFit/>
          </a:bodyPr>
          <a:lstStyle/>
          <a:p>
            <a:pPr lvl="1">
              <a:lnSpc>
                <a:spcPct val="107000"/>
              </a:lnSpc>
            </a:pPr>
            <a:r>
              <a:rPr lang="en-US" sz="4000" kern="100" dirty="0">
                <a:latin typeface="Roboto"/>
                <a:ea typeface="Roboto"/>
                <a:cs typeface="Times New Roman"/>
              </a:rPr>
              <a:t>Mapped each of the 5 competencies to:</a:t>
            </a:r>
            <a:br>
              <a:rPr lang="en-US" sz="4000" kern="100" dirty="0">
                <a:latin typeface="Roboto"/>
                <a:ea typeface="Roboto"/>
                <a:cs typeface="Times New Roman"/>
              </a:rPr>
            </a:br>
            <a:endParaRPr lang="en-US" sz="1000" kern="100">
              <a:latin typeface="Roboto"/>
              <a:ea typeface="Roboto"/>
              <a:cs typeface="Times New Roman"/>
            </a:endParaRPr>
          </a:p>
          <a:p>
            <a:pPr marL="1914525" lvl="3" indent="-600075">
              <a:buFont typeface="Arial" panose="020B0604020202020204" pitchFamily="34" charset="0"/>
              <a:buChar char="•"/>
            </a:pPr>
            <a:r>
              <a:rPr lang="en-US" sz="4000" kern="100" dirty="0">
                <a:latin typeface="Roboto"/>
                <a:ea typeface="Roboto"/>
                <a:cs typeface="Times New Roman"/>
              </a:rPr>
              <a:t>library internal documentation,</a:t>
            </a:r>
            <a:br>
              <a:rPr lang="en-US" sz="4000" kern="100" dirty="0">
                <a:latin typeface="Roboto"/>
                <a:ea typeface="Roboto"/>
                <a:cs typeface="Times New Roman"/>
              </a:rPr>
            </a:br>
            <a:endParaRPr lang="en-US" sz="1000" kern="100">
              <a:latin typeface="Roboto"/>
              <a:ea typeface="Roboto"/>
              <a:cs typeface="Times New Roman"/>
            </a:endParaRPr>
          </a:p>
          <a:p>
            <a:pPr marL="1914525" lvl="3" indent="-600075">
              <a:buFont typeface="Arial" panose="020B0604020202020204" pitchFamily="34" charset="0"/>
              <a:buChar char="•"/>
            </a:pPr>
            <a:r>
              <a:rPr lang="en-US" sz="4000" kern="100" dirty="0">
                <a:latin typeface="Roboto"/>
                <a:ea typeface="Roboto"/>
                <a:cs typeface="Times New Roman"/>
              </a:rPr>
              <a:t>library FAQs &amp; webpages,</a:t>
            </a:r>
            <a:br>
              <a:rPr lang="en-US" sz="4000" kern="100" dirty="0">
                <a:latin typeface="Roboto"/>
                <a:ea typeface="Roboto"/>
                <a:cs typeface="Times New Roman"/>
              </a:rPr>
            </a:br>
            <a:endParaRPr lang="en-US" sz="1000" kern="100">
              <a:latin typeface="Roboto"/>
              <a:ea typeface="Roboto"/>
              <a:cs typeface="Times New Roman"/>
            </a:endParaRPr>
          </a:p>
          <a:p>
            <a:pPr marL="1914525" lvl="3" indent="-600075">
              <a:buFont typeface="Arial" panose="020B0604020202020204" pitchFamily="34" charset="0"/>
              <a:buChar char="•"/>
            </a:pPr>
            <a:r>
              <a:rPr lang="en-US" sz="4000" kern="100" dirty="0">
                <a:latin typeface="Roboto"/>
                <a:ea typeface="Roboto"/>
                <a:cs typeface="Times New Roman"/>
              </a:rPr>
              <a:t>university webpages &amp; intranet,</a:t>
            </a:r>
            <a:br>
              <a:rPr lang="en-US" sz="4000" kern="100" dirty="0">
                <a:latin typeface="Roboto"/>
                <a:ea typeface="Roboto"/>
                <a:cs typeface="Times New Roman"/>
              </a:rPr>
            </a:br>
            <a:endParaRPr lang="en-US" sz="1000" kern="100">
              <a:latin typeface="Roboto"/>
              <a:ea typeface="Roboto"/>
              <a:cs typeface="Times New Roman"/>
            </a:endParaRPr>
          </a:p>
          <a:p>
            <a:pPr marL="1914525" lvl="3" indent="-600075">
              <a:buFont typeface="Arial" panose="020B0604020202020204" pitchFamily="34" charset="0"/>
              <a:buChar char="•"/>
            </a:pPr>
            <a:r>
              <a:rPr lang="en-US" sz="4000" kern="100" dirty="0">
                <a:latin typeface="Roboto"/>
                <a:ea typeface="Roboto"/>
                <a:cs typeface="Times New Roman"/>
              </a:rPr>
              <a:t>software vendor webpages &amp; tutorials,</a:t>
            </a:r>
            <a:br>
              <a:rPr lang="en-US" sz="4000" kern="100" dirty="0">
                <a:latin typeface="Roboto"/>
                <a:ea typeface="Roboto"/>
                <a:cs typeface="Times New Roman"/>
              </a:rPr>
            </a:br>
            <a:endParaRPr lang="en-US" sz="1000" kern="100">
              <a:latin typeface="Roboto"/>
              <a:ea typeface="Roboto"/>
              <a:cs typeface="Times New Roman"/>
            </a:endParaRPr>
          </a:p>
          <a:p>
            <a:pPr marL="1914525" lvl="3" indent="-600075">
              <a:buFont typeface="Arial" panose="020B0604020202020204" pitchFamily="34" charset="0"/>
              <a:buChar char="•"/>
            </a:pPr>
            <a:r>
              <a:rPr lang="en-US" sz="4000" kern="100" dirty="0">
                <a:latin typeface="Roboto"/>
                <a:ea typeface="Roboto"/>
                <a:cs typeface="Times New Roman"/>
              </a:rPr>
              <a:t>and professional librarian web resources.</a:t>
            </a:r>
          </a:p>
        </p:txBody>
      </p:sp>
      <p:grpSp>
        <p:nvGrpSpPr>
          <p:cNvPr id="7" name="Group 6">
            <a:extLst>
              <a:ext uri="{FF2B5EF4-FFF2-40B4-BE49-F238E27FC236}">
                <a16:creationId xmlns:a16="http://schemas.microsoft.com/office/drawing/2014/main" id="{DAE349EB-5AA2-2B1D-B115-F9EA296538DF}"/>
              </a:ext>
              <a:ext uri="{C183D7F6-B498-43B3-948B-1728B52AA6E4}">
                <adec:decorative xmlns:adec="http://schemas.microsoft.com/office/drawing/2017/decorative" val="1"/>
              </a:ext>
            </a:extLst>
          </p:cNvPr>
          <p:cNvGrpSpPr/>
          <p:nvPr/>
        </p:nvGrpSpPr>
        <p:grpSpPr>
          <a:xfrm>
            <a:off x="16877618" y="5761760"/>
            <a:ext cx="18031981" cy="4011837"/>
            <a:chOff x="13697707" y="6287651"/>
            <a:chExt cx="12064520" cy="4011837"/>
          </a:xfrm>
        </p:grpSpPr>
        <p:grpSp>
          <p:nvGrpSpPr>
            <p:cNvPr id="77" name="Group 76">
              <a:extLst>
                <a:ext uri="{FF2B5EF4-FFF2-40B4-BE49-F238E27FC236}">
                  <a16:creationId xmlns:a16="http://schemas.microsoft.com/office/drawing/2014/main" id="{B5BAF3CD-C2E4-8803-1297-E537097AF0C2}"/>
                </a:ext>
              </a:extLst>
            </p:cNvPr>
            <p:cNvGrpSpPr/>
            <p:nvPr/>
          </p:nvGrpSpPr>
          <p:grpSpPr>
            <a:xfrm>
              <a:off x="13888577" y="6537686"/>
              <a:ext cx="11873650" cy="3761802"/>
              <a:chOff x="13580217" y="5713131"/>
              <a:chExt cx="11873650" cy="3761802"/>
            </a:xfrm>
          </p:grpSpPr>
          <p:sp>
            <p:nvSpPr>
              <p:cNvPr id="39" name="TextBox 38">
                <a:extLst>
                  <a:ext uri="{FF2B5EF4-FFF2-40B4-BE49-F238E27FC236}">
                    <a16:creationId xmlns:a16="http://schemas.microsoft.com/office/drawing/2014/main" id="{BC8F8C63-8676-0C3E-DFEA-7E91ACA39AB0}"/>
                  </a:ext>
                </a:extLst>
              </p:cNvPr>
              <p:cNvSpPr txBox="1"/>
              <p:nvPr/>
            </p:nvSpPr>
            <p:spPr>
              <a:xfrm>
                <a:off x="13597797" y="5713131"/>
                <a:ext cx="11856070" cy="712567"/>
              </a:xfrm>
              <a:prstGeom prst="rect">
                <a:avLst/>
              </a:prstGeom>
              <a:noFill/>
            </p:spPr>
            <p:txBody>
              <a:bodyPr wrap="square" lIns="80010" tIns="40005" rIns="80010" bIns="40005" rtlCol="0" anchor="t">
                <a:spAutoFit/>
              </a:bodyPr>
              <a:lstStyle/>
              <a:p>
                <a:pPr lvl="1">
                  <a:lnSpc>
                    <a:spcPct val="107000"/>
                  </a:lnSpc>
                </a:pPr>
                <a:r>
                  <a:rPr lang="en-US" sz="4000" kern="100">
                    <a:solidFill>
                      <a:srgbClr val="128988"/>
                    </a:solidFill>
                    <a:latin typeface="Roboto"/>
                    <a:ea typeface="Roboto"/>
                    <a:cs typeface="Roboto"/>
                  </a:rPr>
                  <a:t>		Reference Interview</a:t>
                </a:r>
                <a:endParaRPr lang="en-US" sz="4000">
                  <a:latin typeface="Corbel" panose="020B0503020204020204"/>
                  <a:ea typeface="Roboto"/>
                  <a:cs typeface="Times New Roman"/>
                </a:endParaRPr>
              </a:p>
            </p:txBody>
          </p:sp>
          <p:sp>
            <p:nvSpPr>
              <p:cNvPr id="40" name="TextBox 39">
                <a:extLst>
                  <a:ext uri="{FF2B5EF4-FFF2-40B4-BE49-F238E27FC236}">
                    <a16:creationId xmlns:a16="http://schemas.microsoft.com/office/drawing/2014/main" id="{88DEA944-8525-EB05-9F22-208838A3D095}"/>
                  </a:ext>
                </a:extLst>
              </p:cNvPr>
              <p:cNvSpPr txBox="1"/>
              <p:nvPr/>
            </p:nvSpPr>
            <p:spPr>
              <a:xfrm>
                <a:off x="13580217" y="6384343"/>
                <a:ext cx="11583208" cy="3090590"/>
              </a:xfrm>
              <a:prstGeom prst="rect">
                <a:avLst/>
              </a:prstGeom>
              <a:noFill/>
            </p:spPr>
            <p:txBody>
              <a:bodyPr wrap="square" lIns="80010" tIns="40005" rIns="80010" bIns="40005" rtlCol="0" anchor="t">
                <a:spAutoFit/>
              </a:bodyPr>
              <a:lstStyle/>
              <a:p>
                <a:pPr>
                  <a:lnSpc>
                    <a:spcPct val="107000"/>
                  </a:lnSpc>
                </a:pPr>
                <a:endParaRPr lang="en-US" sz="2500" kern="100" dirty="0">
                  <a:latin typeface="Roboto"/>
                  <a:ea typeface="+mn-lt"/>
                  <a:cs typeface="+mn-lt"/>
                </a:endParaRPr>
              </a:p>
              <a:p>
                <a:pPr>
                  <a:lnSpc>
                    <a:spcPct val="107000"/>
                  </a:lnSpc>
                </a:pPr>
                <a:r>
                  <a:rPr lang="en-US" sz="4000" kern="100" dirty="0">
                    <a:latin typeface="Roboto"/>
                    <a:ea typeface="+mn-lt"/>
                    <a:cs typeface="+mn-lt"/>
                  </a:rPr>
                  <a:t>Reference Staff can conduct effective reference interviews, including assessing information needs, guiding users to appropriate sources or services, managing interactions professionally, and logging transactions accurately.</a:t>
                </a:r>
                <a:endParaRPr lang="en-US" dirty="0">
                  <a:latin typeface="Roboto"/>
                  <a:ea typeface="Roboto"/>
                  <a:cs typeface="Roboto"/>
                </a:endParaRPr>
              </a:p>
            </p:txBody>
          </p:sp>
        </p:grpSp>
        <p:pic>
          <p:nvPicPr>
            <p:cNvPr id="85" name="Picture 84" descr="A blue and green question mark in a speech bubble&#10;&#10;Description automatically generated">
              <a:extLst>
                <a:ext uri="{FF2B5EF4-FFF2-40B4-BE49-F238E27FC236}">
                  <a16:creationId xmlns:a16="http://schemas.microsoft.com/office/drawing/2014/main" id="{404E0BCB-BB81-D3DF-3932-AB626FB342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97707" y="6287651"/>
              <a:ext cx="874942" cy="1219200"/>
            </a:xfrm>
            <a:prstGeom prst="rect">
              <a:avLst/>
            </a:prstGeom>
          </p:spPr>
        </p:pic>
      </p:grpSp>
      <p:grpSp>
        <p:nvGrpSpPr>
          <p:cNvPr id="6" name="Group 5">
            <a:extLst>
              <a:ext uri="{FF2B5EF4-FFF2-40B4-BE49-F238E27FC236}">
                <a16:creationId xmlns:a16="http://schemas.microsoft.com/office/drawing/2014/main" id="{B6F66404-ED0F-272C-433B-4DDCD50ECAD3}"/>
              </a:ext>
              <a:ext uri="{C183D7F6-B498-43B3-948B-1728B52AA6E4}">
                <adec:decorative xmlns:adec="http://schemas.microsoft.com/office/drawing/2017/decorative" val="1"/>
              </a:ext>
            </a:extLst>
          </p:cNvPr>
          <p:cNvGrpSpPr/>
          <p:nvPr/>
        </p:nvGrpSpPr>
        <p:grpSpPr>
          <a:xfrm>
            <a:off x="16621828" y="10502721"/>
            <a:ext cx="17902159" cy="3746062"/>
            <a:chOff x="13740097" y="14346378"/>
            <a:chExt cx="14377597" cy="3746062"/>
          </a:xfrm>
        </p:grpSpPr>
        <p:grpSp>
          <p:nvGrpSpPr>
            <p:cNvPr id="78" name="Group 77">
              <a:extLst>
                <a:ext uri="{FF2B5EF4-FFF2-40B4-BE49-F238E27FC236}">
                  <a16:creationId xmlns:a16="http://schemas.microsoft.com/office/drawing/2014/main" id="{640C8BCD-B5C1-1C5B-A893-BB5550617F3C}"/>
                </a:ext>
              </a:extLst>
            </p:cNvPr>
            <p:cNvGrpSpPr/>
            <p:nvPr/>
          </p:nvGrpSpPr>
          <p:grpSpPr>
            <a:xfrm>
              <a:off x="13740097" y="14401800"/>
              <a:ext cx="14377597" cy="3690640"/>
              <a:chOff x="13552864" y="13688514"/>
              <a:chExt cx="14377597" cy="3690640"/>
            </a:xfrm>
          </p:grpSpPr>
          <p:sp>
            <p:nvSpPr>
              <p:cNvPr id="61" name="TextBox 60">
                <a:extLst>
                  <a:ext uri="{FF2B5EF4-FFF2-40B4-BE49-F238E27FC236}">
                    <a16:creationId xmlns:a16="http://schemas.microsoft.com/office/drawing/2014/main" id="{84612A5B-3EE9-496C-D1D3-F15FC0D58EFA}"/>
                  </a:ext>
                </a:extLst>
              </p:cNvPr>
              <p:cNvSpPr txBox="1"/>
              <p:nvPr/>
            </p:nvSpPr>
            <p:spPr>
              <a:xfrm>
                <a:off x="13559896" y="13688514"/>
                <a:ext cx="11856070" cy="712567"/>
              </a:xfrm>
              <a:prstGeom prst="rect">
                <a:avLst/>
              </a:prstGeom>
              <a:noFill/>
            </p:spPr>
            <p:txBody>
              <a:bodyPr wrap="square" lIns="80010" tIns="40005" rIns="80010" bIns="40005" rtlCol="0" anchor="t">
                <a:spAutoFit/>
              </a:bodyPr>
              <a:lstStyle/>
              <a:p>
                <a:pPr lvl="1">
                  <a:lnSpc>
                    <a:spcPct val="107000"/>
                  </a:lnSpc>
                </a:pPr>
                <a:r>
                  <a:rPr lang="en-US" sz="4000" kern="100">
                    <a:solidFill>
                      <a:srgbClr val="128988"/>
                    </a:solidFill>
                    <a:latin typeface="Roboto"/>
                    <a:ea typeface="Roboto"/>
                    <a:cs typeface="Roboto"/>
                  </a:rPr>
                  <a:t>			Research Skills</a:t>
                </a:r>
                <a:endParaRPr lang="en-US" sz="4000">
                  <a:latin typeface="Corbel" panose="020B0503020204020204"/>
                  <a:ea typeface="Roboto"/>
                  <a:cs typeface="Times New Roman"/>
                </a:endParaRPr>
              </a:p>
            </p:txBody>
          </p:sp>
          <p:sp>
            <p:nvSpPr>
              <p:cNvPr id="63" name="TextBox 62">
                <a:extLst>
                  <a:ext uri="{FF2B5EF4-FFF2-40B4-BE49-F238E27FC236}">
                    <a16:creationId xmlns:a16="http://schemas.microsoft.com/office/drawing/2014/main" id="{4A87C869-5832-CEEF-D6B6-7C4F34B630DE}"/>
                  </a:ext>
                </a:extLst>
              </p:cNvPr>
              <p:cNvSpPr txBox="1"/>
              <p:nvPr/>
            </p:nvSpPr>
            <p:spPr>
              <a:xfrm>
                <a:off x="13552864" y="14288564"/>
                <a:ext cx="14377597" cy="3090590"/>
              </a:xfrm>
              <a:prstGeom prst="rect">
                <a:avLst/>
              </a:prstGeom>
              <a:noFill/>
            </p:spPr>
            <p:txBody>
              <a:bodyPr wrap="square" lIns="80010" tIns="40005" rIns="80010" bIns="40005" rtlCol="0" anchor="t">
                <a:spAutoFit/>
              </a:bodyPr>
              <a:lstStyle/>
              <a:p>
                <a:pPr lvl="1">
                  <a:lnSpc>
                    <a:spcPct val="107000"/>
                  </a:lnSpc>
                </a:pPr>
                <a:endParaRPr lang="en-US" sz="2500" kern="100">
                  <a:latin typeface="Roboto"/>
                  <a:ea typeface="+mn-lt"/>
                  <a:cs typeface="+mn-lt"/>
                </a:endParaRPr>
              </a:p>
              <a:p>
                <a:pPr lvl="1">
                  <a:lnSpc>
                    <a:spcPct val="107000"/>
                  </a:lnSpc>
                </a:pPr>
                <a:r>
                  <a:rPr lang="en-US" sz="4000" kern="100">
                    <a:latin typeface="Roboto"/>
                    <a:ea typeface="+mn-lt"/>
                    <a:cs typeface="+mn-lt"/>
                  </a:rPr>
                  <a:t>Reference Staff assist users in locating and using various types of information resources effectively, teaching search strategies, demonstrating database mechanics, and providing tailored research support through Library tools, guides, and FAQs.</a:t>
                </a:r>
                <a:endParaRPr lang="en-US">
                  <a:latin typeface="Roboto"/>
                  <a:ea typeface="+mn-lt"/>
                  <a:cs typeface="+mn-lt"/>
                </a:endParaRPr>
              </a:p>
            </p:txBody>
          </p:sp>
        </p:grpSp>
        <p:pic>
          <p:nvPicPr>
            <p:cNvPr id="87" name="Picture 86" descr="A magnifying glass with a graph&#10;&#10;Description automatically generated">
              <a:extLst>
                <a:ext uri="{FF2B5EF4-FFF2-40B4-BE49-F238E27FC236}">
                  <a16:creationId xmlns:a16="http://schemas.microsoft.com/office/drawing/2014/main" id="{799C990D-529A-60E8-95FA-6C1F6528D2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4031334" y="14346378"/>
              <a:ext cx="882318" cy="884039"/>
            </a:xfrm>
            <a:prstGeom prst="rect">
              <a:avLst/>
            </a:prstGeom>
          </p:spPr>
        </p:pic>
      </p:grpSp>
      <p:grpSp>
        <p:nvGrpSpPr>
          <p:cNvPr id="3" name="Group 2">
            <a:extLst>
              <a:ext uri="{FF2B5EF4-FFF2-40B4-BE49-F238E27FC236}">
                <a16:creationId xmlns:a16="http://schemas.microsoft.com/office/drawing/2014/main" id="{B3AC148C-0463-0703-5D18-D92410CC09D8}"/>
              </a:ext>
              <a:ext uri="{C183D7F6-B498-43B3-948B-1728B52AA6E4}">
                <adec:decorative xmlns:adec="http://schemas.microsoft.com/office/drawing/2017/decorative" val="1"/>
              </a:ext>
            </a:extLst>
          </p:cNvPr>
          <p:cNvGrpSpPr/>
          <p:nvPr/>
        </p:nvGrpSpPr>
        <p:grpSpPr>
          <a:xfrm>
            <a:off x="16514499" y="14708112"/>
            <a:ext cx="18089259" cy="4748660"/>
            <a:chOff x="27350877" y="5552246"/>
            <a:chExt cx="13048774" cy="4748660"/>
          </a:xfrm>
        </p:grpSpPr>
        <p:grpSp>
          <p:nvGrpSpPr>
            <p:cNvPr id="81" name="Group 80">
              <a:extLst>
                <a:ext uri="{FF2B5EF4-FFF2-40B4-BE49-F238E27FC236}">
                  <a16:creationId xmlns:a16="http://schemas.microsoft.com/office/drawing/2014/main" id="{3FE3491E-708E-0848-89B1-88C9B44599CA}"/>
                </a:ext>
              </a:extLst>
            </p:cNvPr>
            <p:cNvGrpSpPr/>
            <p:nvPr/>
          </p:nvGrpSpPr>
          <p:grpSpPr>
            <a:xfrm>
              <a:off x="27350877" y="5883324"/>
              <a:ext cx="13048774" cy="4417582"/>
              <a:chOff x="26237344" y="18153846"/>
              <a:chExt cx="13048774" cy="4417582"/>
            </a:xfrm>
          </p:grpSpPr>
          <p:sp>
            <p:nvSpPr>
              <p:cNvPr id="65" name="TextBox 64">
                <a:extLst>
                  <a:ext uri="{FF2B5EF4-FFF2-40B4-BE49-F238E27FC236}">
                    <a16:creationId xmlns:a16="http://schemas.microsoft.com/office/drawing/2014/main" id="{0BADBF4F-F2D6-2F5D-0CF3-7DA257E2CEDF}"/>
                  </a:ext>
                </a:extLst>
              </p:cNvPr>
              <p:cNvSpPr txBox="1"/>
              <p:nvPr/>
            </p:nvSpPr>
            <p:spPr>
              <a:xfrm>
                <a:off x="26237344" y="18153846"/>
                <a:ext cx="11856070" cy="712567"/>
              </a:xfrm>
              <a:prstGeom prst="rect">
                <a:avLst/>
              </a:prstGeom>
              <a:noFill/>
            </p:spPr>
            <p:txBody>
              <a:bodyPr wrap="square" lIns="80010" tIns="40005" rIns="80010" bIns="40005" rtlCol="0" anchor="t">
                <a:spAutoFit/>
              </a:bodyPr>
              <a:lstStyle/>
              <a:p>
                <a:pPr lvl="1">
                  <a:lnSpc>
                    <a:spcPct val="107000"/>
                  </a:lnSpc>
                </a:pPr>
                <a:r>
                  <a:rPr lang="en-US" sz="4000" kern="100">
                    <a:solidFill>
                      <a:srgbClr val="128988"/>
                    </a:solidFill>
                    <a:latin typeface="Roboto"/>
                    <a:ea typeface="Roboto"/>
                    <a:cs typeface="Roboto"/>
                  </a:rPr>
                  <a:t>			 Technology Skills</a:t>
                </a:r>
                <a:endParaRPr lang="en-US" sz="1575">
                  <a:latin typeface="Corbel" panose="020B0503020204020204"/>
                  <a:ea typeface="Roboto"/>
                  <a:cs typeface="Times New Roman"/>
                </a:endParaRPr>
              </a:p>
            </p:txBody>
          </p:sp>
          <p:sp>
            <p:nvSpPr>
              <p:cNvPr id="67" name="TextBox 66">
                <a:extLst>
                  <a:ext uri="{FF2B5EF4-FFF2-40B4-BE49-F238E27FC236}">
                    <a16:creationId xmlns:a16="http://schemas.microsoft.com/office/drawing/2014/main" id="{CC65CCF6-C094-3B52-5EFD-699A14C8EB28}"/>
                  </a:ext>
                </a:extLst>
              </p:cNvPr>
              <p:cNvSpPr txBox="1"/>
              <p:nvPr/>
            </p:nvSpPr>
            <p:spPr>
              <a:xfrm>
                <a:off x="26310327" y="18822197"/>
                <a:ext cx="12975791" cy="3749231"/>
              </a:xfrm>
              <a:prstGeom prst="rect">
                <a:avLst/>
              </a:prstGeom>
              <a:noFill/>
            </p:spPr>
            <p:txBody>
              <a:bodyPr wrap="square" lIns="80010" tIns="40005" rIns="80010" bIns="40005" rtlCol="0" anchor="t">
                <a:spAutoFit/>
              </a:bodyPr>
              <a:lstStyle/>
              <a:p>
                <a:pPr lvl="1">
                  <a:lnSpc>
                    <a:spcPct val="107000"/>
                  </a:lnSpc>
                </a:pPr>
                <a:endParaRPr lang="en-US" sz="2500" kern="100">
                  <a:latin typeface="Roboto"/>
                  <a:ea typeface="+mn-lt"/>
                  <a:cs typeface="+mn-lt"/>
                </a:endParaRPr>
              </a:p>
              <a:p>
                <a:pPr lvl="1">
                  <a:lnSpc>
                    <a:spcPct val="107000"/>
                  </a:lnSpc>
                </a:pPr>
                <a:r>
                  <a:rPr lang="en-US" sz="4000" kern="100">
                    <a:latin typeface="Roboto"/>
                    <a:ea typeface="+mn-lt"/>
                    <a:cs typeface="+mn-lt"/>
                  </a:rPr>
                  <a:t>Reference Staff are familiar with a broad range of software and online tools, and use them to communicate with users and other staff, retrieve user or course information, and troubleshoot Library resources. </a:t>
                </a:r>
                <a:endParaRPr lang="en-US">
                  <a:latin typeface="Roboto"/>
                  <a:ea typeface="Roboto"/>
                  <a:cs typeface="Roboto"/>
                </a:endParaRPr>
              </a:p>
              <a:p>
                <a:pPr lvl="1">
                  <a:lnSpc>
                    <a:spcPct val="107000"/>
                  </a:lnSpc>
                </a:pPr>
                <a:endParaRPr lang="en-US" sz="4000" kern="100">
                  <a:latin typeface="Roboto"/>
                  <a:ea typeface="Roboto"/>
                  <a:cs typeface="Times New Roman"/>
                </a:endParaRPr>
              </a:p>
              <a:p>
                <a:pPr marL="1028700" lvl="1" indent="-571500">
                  <a:lnSpc>
                    <a:spcPct val="107000"/>
                  </a:lnSpc>
                  <a:buFont typeface="Arial"/>
                  <a:buChar char="•"/>
                </a:pPr>
                <a:endParaRPr lang="en-US" sz="4000" kern="100">
                  <a:latin typeface="Roboto"/>
                  <a:ea typeface="Roboto"/>
                  <a:cs typeface="Times New Roman"/>
                </a:endParaRPr>
              </a:p>
            </p:txBody>
          </p:sp>
        </p:grpSp>
        <p:pic>
          <p:nvPicPr>
            <p:cNvPr id="89" name="Picture 88" descr="A light bulb and gear&#10;&#10;Description automatically generated">
              <a:extLst>
                <a:ext uri="{FF2B5EF4-FFF2-40B4-BE49-F238E27FC236}">
                  <a16:creationId xmlns:a16="http://schemas.microsoft.com/office/drawing/2014/main" id="{5CA4F280-8DDF-2636-F2EB-4BD41EB03D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454790" y="5552246"/>
              <a:ext cx="1031467" cy="1138382"/>
            </a:xfrm>
            <a:prstGeom prst="rect">
              <a:avLst/>
            </a:prstGeom>
          </p:spPr>
        </p:pic>
      </p:grpSp>
      <p:grpSp>
        <p:nvGrpSpPr>
          <p:cNvPr id="9" name="Group 8">
            <a:extLst>
              <a:ext uri="{FF2B5EF4-FFF2-40B4-BE49-F238E27FC236}">
                <a16:creationId xmlns:a16="http://schemas.microsoft.com/office/drawing/2014/main" id="{E181FA46-EC60-A6BA-090F-C11E428F8002}"/>
              </a:ext>
              <a:ext uri="{C183D7F6-B498-43B3-948B-1728B52AA6E4}">
                <adec:decorative xmlns:adec="http://schemas.microsoft.com/office/drawing/2017/decorative" val="1"/>
              </a:ext>
            </a:extLst>
          </p:cNvPr>
          <p:cNvGrpSpPr/>
          <p:nvPr/>
        </p:nvGrpSpPr>
        <p:grpSpPr>
          <a:xfrm>
            <a:off x="16614355" y="18821272"/>
            <a:ext cx="17866634" cy="3122571"/>
            <a:chOff x="26567400" y="14777852"/>
            <a:chExt cx="11871402" cy="3122571"/>
          </a:xfrm>
        </p:grpSpPr>
        <p:grpSp>
          <p:nvGrpSpPr>
            <p:cNvPr id="79" name="Group 78">
              <a:extLst>
                <a:ext uri="{FF2B5EF4-FFF2-40B4-BE49-F238E27FC236}">
                  <a16:creationId xmlns:a16="http://schemas.microsoft.com/office/drawing/2014/main" id="{162D57AC-C8F2-B8C1-DCC4-253BF7E154FF}"/>
                </a:ext>
              </a:extLst>
            </p:cNvPr>
            <p:cNvGrpSpPr/>
            <p:nvPr/>
          </p:nvGrpSpPr>
          <p:grpSpPr>
            <a:xfrm>
              <a:off x="26567400" y="14801389"/>
              <a:ext cx="11871402" cy="3099034"/>
              <a:chOff x="13631525" y="20354047"/>
              <a:chExt cx="11871402" cy="3099034"/>
            </a:xfrm>
          </p:grpSpPr>
          <p:sp>
            <p:nvSpPr>
              <p:cNvPr id="62" name="TextBox 61">
                <a:extLst>
                  <a:ext uri="{FF2B5EF4-FFF2-40B4-BE49-F238E27FC236}">
                    <a16:creationId xmlns:a16="http://schemas.microsoft.com/office/drawing/2014/main" id="{1C07006B-02ED-0E30-9D27-C83BCE1B84B6}"/>
                  </a:ext>
                </a:extLst>
              </p:cNvPr>
              <p:cNvSpPr txBox="1"/>
              <p:nvPr/>
            </p:nvSpPr>
            <p:spPr>
              <a:xfrm>
                <a:off x="13631525" y="20354047"/>
                <a:ext cx="11856070" cy="712567"/>
              </a:xfrm>
              <a:prstGeom prst="rect">
                <a:avLst/>
              </a:prstGeom>
              <a:noFill/>
            </p:spPr>
            <p:txBody>
              <a:bodyPr wrap="square" lIns="80010" tIns="40005" rIns="80010" bIns="40005" rtlCol="0" anchor="t">
                <a:spAutoFit/>
              </a:bodyPr>
              <a:lstStyle/>
              <a:p>
                <a:pPr lvl="1">
                  <a:lnSpc>
                    <a:spcPct val="107000"/>
                  </a:lnSpc>
                </a:pPr>
                <a:r>
                  <a:rPr lang="en-US" sz="4000" kern="100" dirty="0">
                    <a:solidFill>
                      <a:srgbClr val="128988"/>
                    </a:solidFill>
                    <a:latin typeface="Roboto"/>
                    <a:ea typeface="Roboto"/>
                    <a:cs typeface="Roboto"/>
                  </a:rPr>
                  <a:t>			</a:t>
                </a:r>
                <a:r>
                  <a:rPr lang="en-US" sz="4000" kern="100" dirty="0" err="1">
                    <a:solidFill>
                      <a:srgbClr val="128988"/>
                    </a:solidFill>
                    <a:latin typeface="Roboto"/>
                    <a:ea typeface="Roboto"/>
                    <a:cs typeface="Roboto"/>
                  </a:rPr>
                  <a:t>Springshare</a:t>
                </a:r>
                <a:r>
                  <a:rPr lang="en-US" sz="4000" kern="100" dirty="0">
                    <a:solidFill>
                      <a:srgbClr val="128988"/>
                    </a:solidFill>
                    <a:latin typeface="Roboto"/>
                    <a:ea typeface="Roboto"/>
                    <a:cs typeface="Roboto"/>
                  </a:rPr>
                  <a:t> Product Knowledge</a:t>
                </a:r>
                <a:endParaRPr lang="en-US" sz="1575" dirty="0">
                  <a:latin typeface="Corbel" panose="020B0503020204020204"/>
                  <a:ea typeface="Roboto"/>
                  <a:cs typeface="Times New Roman"/>
                </a:endParaRPr>
              </a:p>
            </p:txBody>
          </p:sp>
          <p:sp>
            <p:nvSpPr>
              <p:cNvPr id="70" name="TextBox 69">
                <a:extLst>
                  <a:ext uri="{FF2B5EF4-FFF2-40B4-BE49-F238E27FC236}">
                    <a16:creationId xmlns:a16="http://schemas.microsoft.com/office/drawing/2014/main" id="{16B23450-8D15-A332-0D23-53679FDA1EF7}"/>
                  </a:ext>
                </a:extLst>
              </p:cNvPr>
              <p:cNvSpPr txBox="1"/>
              <p:nvPr/>
            </p:nvSpPr>
            <p:spPr>
              <a:xfrm>
                <a:off x="13646856" y="21015491"/>
                <a:ext cx="11856071" cy="2437590"/>
              </a:xfrm>
              <a:prstGeom prst="rect">
                <a:avLst/>
              </a:prstGeom>
              <a:noFill/>
            </p:spPr>
            <p:txBody>
              <a:bodyPr wrap="square" lIns="80010" tIns="40005" rIns="80010" bIns="40005" rtlCol="0" anchor="t">
                <a:spAutoFit/>
              </a:bodyPr>
              <a:lstStyle/>
              <a:p>
                <a:pPr lvl="1">
                  <a:lnSpc>
                    <a:spcPct val="107000"/>
                  </a:lnSpc>
                </a:pPr>
                <a:endParaRPr lang="en-US" sz="2500" kern="100">
                  <a:latin typeface="Roboto"/>
                  <a:ea typeface="Roboto"/>
                  <a:cs typeface="Times New Roman"/>
                </a:endParaRPr>
              </a:p>
              <a:p>
                <a:pPr lvl="1">
                  <a:lnSpc>
                    <a:spcPct val="107000"/>
                  </a:lnSpc>
                </a:pPr>
                <a:r>
                  <a:rPr lang="en-US" sz="4000" kern="100" dirty="0">
                    <a:latin typeface="Roboto"/>
                    <a:ea typeface="Roboto"/>
                    <a:cs typeface="Times New Roman"/>
                  </a:rPr>
                  <a:t>Reference Staff must be competent with all </a:t>
                </a:r>
                <a:r>
                  <a:rPr lang="en-US" sz="4000" kern="100" dirty="0" err="1">
                    <a:latin typeface="Roboto"/>
                    <a:ea typeface="Roboto"/>
                    <a:cs typeface="Times New Roman"/>
                  </a:rPr>
                  <a:t>Springshare</a:t>
                </a:r>
                <a:r>
                  <a:rPr lang="en-US" sz="4000" kern="100" dirty="0">
                    <a:latin typeface="Roboto"/>
                    <a:ea typeface="Roboto"/>
                    <a:cs typeface="Times New Roman"/>
                  </a:rPr>
                  <a:t> products used by the Library to best serve the students and faculty through webinars, consultations, and more.</a:t>
                </a:r>
                <a:endParaRPr lang="en-US" dirty="0"/>
              </a:p>
            </p:txBody>
          </p:sp>
        </p:grpSp>
        <p:pic>
          <p:nvPicPr>
            <p:cNvPr id="91" name="Picture 90" descr="A blue and green logo&#10;&#10;Description automatically generated">
              <a:extLst>
                <a:ext uri="{FF2B5EF4-FFF2-40B4-BE49-F238E27FC236}">
                  <a16:creationId xmlns:a16="http://schemas.microsoft.com/office/drawing/2014/main" id="{345F4211-D773-F49E-152E-4812D7C4798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667638" y="14777852"/>
              <a:ext cx="872588" cy="872588"/>
            </a:xfrm>
            <a:prstGeom prst="rect">
              <a:avLst/>
            </a:prstGeom>
          </p:spPr>
        </p:pic>
      </p:grpSp>
      <p:grpSp>
        <p:nvGrpSpPr>
          <p:cNvPr id="12" name="Group 11">
            <a:extLst>
              <a:ext uri="{FF2B5EF4-FFF2-40B4-BE49-F238E27FC236}">
                <a16:creationId xmlns:a16="http://schemas.microsoft.com/office/drawing/2014/main" id="{283AF5E7-6841-7BA2-7974-503736797932}"/>
              </a:ext>
              <a:ext uri="{C183D7F6-B498-43B3-948B-1728B52AA6E4}">
                <adec:decorative xmlns:adec="http://schemas.microsoft.com/office/drawing/2017/decorative" val="1"/>
              </a:ext>
            </a:extLst>
          </p:cNvPr>
          <p:cNvGrpSpPr/>
          <p:nvPr/>
        </p:nvGrpSpPr>
        <p:grpSpPr>
          <a:xfrm>
            <a:off x="16595262" y="22679638"/>
            <a:ext cx="18038492" cy="3139758"/>
            <a:chOff x="38316096" y="4827021"/>
            <a:chExt cx="12022378" cy="3139758"/>
          </a:xfrm>
        </p:grpSpPr>
        <p:grpSp>
          <p:nvGrpSpPr>
            <p:cNvPr id="80" name="Group 79">
              <a:extLst>
                <a:ext uri="{FF2B5EF4-FFF2-40B4-BE49-F238E27FC236}">
                  <a16:creationId xmlns:a16="http://schemas.microsoft.com/office/drawing/2014/main" id="{C12E515D-84C8-4194-45A2-8589D299ABEE}"/>
                </a:ext>
              </a:extLst>
            </p:cNvPr>
            <p:cNvGrpSpPr/>
            <p:nvPr/>
          </p:nvGrpSpPr>
          <p:grpSpPr>
            <a:xfrm>
              <a:off x="38316096" y="4914768"/>
              <a:ext cx="12022378" cy="3052011"/>
              <a:chOff x="25453867" y="5804487"/>
              <a:chExt cx="12022378" cy="3052011"/>
            </a:xfrm>
          </p:grpSpPr>
          <p:sp>
            <p:nvSpPr>
              <p:cNvPr id="64" name="TextBox 63">
                <a:extLst>
                  <a:ext uri="{FF2B5EF4-FFF2-40B4-BE49-F238E27FC236}">
                    <a16:creationId xmlns:a16="http://schemas.microsoft.com/office/drawing/2014/main" id="{B49D270A-4352-AD53-C378-2BD7E5937554}"/>
                  </a:ext>
                </a:extLst>
              </p:cNvPr>
              <p:cNvSpPr txBox="1"/>
              <p:nvPr/>
            </p:nvSpPr>
            <p:spPr>
              <a:xfrm>
                <a:off x="25502981" y="5804487"/>
                <a:ext cx="11856070" cy="712567"/>
              </a:xfrm>
              <a:prstGeom prst="rect">
                <a:avLst/>
              </a:prstGeom>
              <a:noFill/>
            </p:spPr>
            <p:txBody>
              <a:bodyPr wrap="square" lIns="80010" tIns="40005" rIns="80010" bIns="40005" rtlCol="0" anchor="t">
                <a:spAutoFit/>
              </a:bodyPr>
              <a:lstStyle/>
              <a:p>
                <a:pPr lvl="1">
                  <a:lnSpc>
                    <a:spcPct val="107000"/>
                  </a:lnSpc>
                </a:pPr>
                <a:r>
                  <a:rPr lang="en-US" sz="4000" kern="100">
                    <a:solidFill>
                      <a:srgbClr val="128988"/>
                    </a:solidFill>
                    <a:latin typeface="Roboto"/>
                    <a:ea typeface="Roboto"/>
                    <a:cs typeface="Roboto"/>
                  </a:rPr>
                  <a:t>  		 	University-Specific Knowledge</a:t>
                </a:r>
                <a:endParaRPr lang="en-US" sz="4000">
                  <a:latin typeface="Corbel" panose="020B0503020204020204"/>
                  <a:ea typeface="Roboto"/>
                  <a:cs typeface="Times New Roman"/>
                </a:endParaRPr>
              </a:p>
            </p:txBody>
          </p:sp>
          <p:sp>
            <p:nvSpPr>
              <p:cNvPr id="66" name="TextBox 65">
                <a:extLst>
                  <a:ext uri="{FF2B5EF4-FFF2-40B4-BE49-F238E27FC236}">
                    <a16:creationId xmlns:a16="http://schemas.microsoft.com/office/drawing/2014/main" id="{F0C2DC01-0322-6DE4-26DD-2C57BBA823A3}"/>
                  </a:ext>
                </a:extLst>
              </p:cNvPr>
              <p:cNvSpPr txBox="1"/>
              <p:nvPr/>
            </p:nvSpPr>
            <p:spPr>
              <a:xfrm>
                <a:off x="25453867" y="6418908"/>
                <a:ext cx="12022378" cy="2437590"/>
              </a:xfrm>
              <a:prstGeom prst="rect">
                <a:avLst/>
              </a:prstGeom>
              <a:noFill/>
            </p:spPr>
            <p:txBody>
              <a:bodyPr wrap="square" lIns="80010" tIns="40005" rIns="80010" bIns="40005" rtlCol="0" anchor="t">
                <a:spAutoFit/>
              </a:bodyPr>
              <a:lstStyle/>
              <a:p>
                <a:pPr lvl="1">
                  <a:lnSpc>
                    <a:spcPct val="107000"/>
                  </a:lnSpc>
                </a:pPr>
                <a:endParaRPr lang="en-US" sz="2500" kern="100">
                  <a:latin typeface="Roboto"/>
                  <a:ea typeface="Roboto"/>
                  <a:cs typeface="Times New Roman"/>
                </a:endParaRPr>
              </a:p>
              <a:p>
                <a:pPr lvl="1">
                  <a:lnSpc>
                    <a:spcPct val="107000"/>
                  </a:lnSpc>
                </a:pPr>
                <a:r>
                  <a:rPr lang="en-US" sz="4000" kern="100">
                    <a:latin typeface="Roboto"/>
                    <a:ea typeface="Roboto"/>
                    <a:cs typeface="Times New Roman"/>
                  </a:rPr>
                  <a:t>Reference Staff need to be familiar with university processes, protocols, policies, departments, and jargon in order to effectively communicate and collaborate with patrons</a:t>
                </a:r>
                <a:endParaRPr lang="en-US"/>
              </a:p>
            </p:txBody>
          </p:sp>
        </p:grpSp>
        <p:pic>
          <p:nvPicPr>
            <p:cNvPr id="93" name="Picture 92" descr="A blue and green letter n&#10;&#10;Description automatically generated">
              <a:extLst>
                <a:ext uri="{FF2B5EF4-FFF2-40B4-BE49-F238E27FC236}">
                  <a16:creationId xmlns:a16="http://schemas.microsoft.com/office/drawing/2014/main" id="{D406EA7E-94C9-F105-E9DA-45EE78E757A5}"/>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8580037" y="4827021"/>
              <a:ext cx="761792" cy="914400"/>
            </a:xfrm>
            <a:prstGeom prst="rect">
              <a:avLst/>
            </a:prstGeom>
          </p:spPr>
        </p:pic>
      </p:grpSp>
      <p:grpSp>
        <p:nvGrpSpPr>
          <p:cNvPr id="24" name="Group 23">
            <a:extLst>
              <a:ext uri="{FF2B5EF4-FFF2-40B4-BE49-F238E27FC236}">
                <a16:creationId xmlns:a16="http://schemas.microsoft.com/office/drawing/2014/main" id="{9BBED036-74DC-7BE9-E342-71010207686E}"/>
              </a:ext>
              <a:ext uri="{C183D7F6-B498-43B3-948B-1728B52AA6E4}">
                <adec:decorative xmlns:adec="http://schemas.microsoft.com/office/drawing/2017/decorative" val="1"/>
              </a:ext>
            </a:extLst>
          </p:cNvPr>
          <p:cNvGrpSpPr/>
          <p:nvPr/>
        </p:nvGrpSpPr>
        <p:grpSpPr>
          <a:xfrm>
            <a:off x="35137705" y="18054901"/>
            <a:ext cx="15335461" cy="4772421"/>
            <a:chOff x="31332656" y="50289364"/>
            <a:chExt cx="12616878" cy="4772421"/>
          </a:xfrm>
        </p:grpSpPr>
        <p:sp>
          <p:nvSpPr>
            <p:cNvPr id="25" name="Title 11">
              <a:extLst>
                <a:ext uri="{FF2B5EF4-FFF2-40B4-BE49-F238E27FC236}">
                  <a16:creationId xmlns:a16="http://schemas.microsoft.com/office/drawing/2014/main" id="{02C450D3-E122-A760-DEA4-01EE5A141A5C}"/>
                </a:ext>
              </a:extLst>
            </p:cNvPr>
            <p:cNvSpPr txBox="1">
              <a:spLocks/>
            </p:cNvSpPr>
            <p:nvPr/>
          </p:nvSpPr>
          <p:spPr>
            <a:xfrm>
              <a:off x="31332656" y="50289364"/>
              <a:ext cx="12534502" cy="1298605"/>
            </a:xfrm>
            <a:prstGeom prst="rect">
              <a:avLst/>
            </a:prstGeom>
          </p:spPr>
          <p:txBody>
            <a:bodyPr lIns="112014" tIns="56007" rIns="112014" bIns="56007" anchor="t"/>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500" b="1">
                  <a:solidFill>
                    <a:srgbClr val="003A92"/>
                  </a:solidFill>
                  <a:latin typeface="Montserrat" panose="00000500000000000000" pitchFamily="2" charset="0"/>
                  <a:ea typeface="Roboto"/>
                  <a:cs typeface="Roboto"/>
                </a:rPr>
                <a:t>Learn More</a:t>
              </a:r>
            </a:p>
          </p:txBody>
        </p:sp>
        <p:sp>
          <p:nvSpPr>
            <p:cNvPr id="26" name="TextBox 25">
              <a:extLst>
                <a:ext uri="{FF2B5EF4-FFF2-40B4-BE49-F238E27FC236}">
                  <a16:creationId xmlns:a16="http://schemas.microsoft.com/office/drawing/2014/main" id="{B59D0136-8C29-93C1-CE51-030492F22931}"/>
                </a:ext>
              </a:extLst>
            </p:cNvPr>
            <p:cNvSpPr txBox="1">
              <a:spLocks/>
            </p:cNvSpPr>
            <p:nvPr/>
          </p:nvSpPr>
          <p:spPr>
            <a:xfrm>
              <a:off x="32761620" y="51065563"/>
              <a:ext cx="11187914" cy="3996222"/>
            </a:xfrm>
            <a:prstGeom prst="rect">
              <a:avLst/>
            </a:prstGeom>
            <a:noFill/>
          </p:spPr>
          <p:txBody>
            <a:bodyPr wrap="square" lIns="80010" tIns="40005" rIns="80010" bIns="40005" rtlCol="0" anchor="t">
              <a:spAutoFit/>
            </a:bodyPr>
            <a:lstStyle/>
            <a:p>
              <a:pPr marL="400050" lvl="1">
                <a:lnSpc>
                  <a:spcPct val="107000"/>
                </a:lnSpc>
              </a:pPr>
              <a:endParaRPr lang="en-US" sz="4000" kern="100">
                <a:latin typeface="Roboto"/>
                <a:ea typeface="Roboto"/>
                <a:cs typeface="Times New Roman"/>
              </a:endParaRPr>
            </a:p>
            <a:p>
              <a:pPr marL="400050" lvl="1">
                <a:lnSpc>
                  <a:spcPct val="107000"/>
                </a:lnSpc>
              </a:pPr>
              <a:r>
                <a:rPr lang="en-US" sz="4000" kern="100">
                  <a:latin typeface="Roboto"/>
                  <a:ea typeface="Roboto"/>
                  <a:cs typeface="Times New Roman"/>
                </a:rPr>
                <a:t>Laura Thompson, </a:t>
              </a:r>
              <a:r>
                <a:rPr lang="en-US" sz="4000" kern="100">
                  <a:latin typeface="Roboto"/>
                  <a:ea typeface="Roboto"/>
                  <a:cs typeface="Times New Roman"/>
                  <a:hlinkClick r:id="rId9"/>
                </a:rPr>
                <a:t>lthompson2@nu.edu</a:t>
              </a:r>
              <a:endParaRPr lang="en-US">
                <a:latin typeface="Calibri" panose="020F0502020204030204"/>
                <a:ea typeface="Calibri" panose="020F0502020204030204"/>
                <a:cs typeface="Calibri" panose="020F0502020204030204"/>
              </a:endParaRPr>
            </a:p>
            <a:p>
              <a:pPr marL="400050" lvl="1">
                <a:lnSpc>
                  <a:spcPct val="107000"/>
                </a:lnSpc>
                <a:buFont typeface="Arial" panose="020B0604020202020204" pitchFamily="34" charset="0"/>
              </a:pPr>
              <a:endParaRPr lang="en-US" sz="4000" kern="100">
                <a:latin typeface="Roboto"/>
                <a:ea typeface="Roboto"/>
                <a:cs typeface="Times New Roman"/>
              </a:endParaRPr>
            </a:p>
            <a:p>
              <a:pPr marL="400050" lvl="1">
                <a:lnSpc>
                  <a:spcPct val="107000"/>
                </a:lnSpc>
                <a:buFont typeface="Arial" panose="020B0604020202020204" pitchFamily="34" charset="0"/>
              </a:pPr>
              <a:r>
                <a:rPr lang="en-US" sz="4000" kern="100">
                  <a:latin typeface="Roboto"/>
                  <a:ea typeface="Roboto"/>
                  <a:cs typeface="Times New Roman"/>
                </a:rPr>
                <a:t>Poster (.pdf) and other “Core Competencies and Mapping” project documents here:</a:t>
              </a:r>
              <a:endParaRPr lang="en-US"/>
            </a:p>
            <a:p>
              <a:pPr marL="1000125" lvl="1" indent="-600075">
                <a:lnSpc>
                  <a:spcPct val="107000"/>
                </a:lnSpc>
                <a:buFont typeface="Arial" panose="020B0604020202020204" pitchFamily="34" charset="0"/>
                <a:buChar char="•"/>
              </a:pPr>
              <a:endParaRPr lang="en-US" sz="4000" kern="100">
                <a:latin typeface="Roboto"/>
                <a:ea typeface="Roboto"/>
                <a:cs typeface="Times New Roman"/>
              </a:endParaRPr>
            </a:p>
          </p:txBody>
        </p:sp>
      </p:grpSp>
      <p:grpSp>
        <p:nvGrpSpPr>
          <p:cNvPr id="27" name="Group 26">
            <a:extLst>
              <a:ext uri="{FF2B5EF4-FFF2-40B4-BE49-F238E27FC236}">
                <a16:creationId xmlns:a16="http://schemas.microsoft.com/office/drawing/2014/main" id="{85C6F875-2D93-91CB-D330-D07462324049}"/>
              </a:ext>
              <a:ext uri="{C183D7F6-B498-43B3-948B-1728B52AA6E4}">
                <adec:decorative xmlns:adec="http://schemas.microsoft.com/office/drawing/2017/decorative" val="1"/>
              </a:ext>
            </a:extLst>
          </p:cNvPr>
          <p:cNvGrpSpPr/>
          <p:nvPr/>
        </p:nvGrpSpPr>
        <p:grpSpPr>
          <a:xfrm>
            <a:off x="35122630" y="11276625"/>
            <a:ext cx="15401353" cy="6486238"/>
            <a:chOff x="31506004" y="45668572"/>
            <a:chExt cx="12478493" cy="6486238"/>
          </a:xfrm>
        </p:grpSpPr>
        <p:sp>
          <p:nvSpPr>
            <p:cNvPr id="28" name="Title 11">
              <a:extLst>
                <a:ext uri="{FF2B5EF4-FFF2-40B4-BE49-F238E27FC236}">
                  <a16:creationId xmlns:a16="http://schemas.microsoft.com/office/drawing/2014/main" id="{A89E3616-C104-3AD4-8A1D-066170101A55}"/>
                </a:ext>
              </a:extLst>
            </p:cNvPr>
            <p:cNvSpPr txBox="1">
              <a:spLocks/>
            </p:cNvSpPr>
            <p:nvPr/>
          </p:nvSpPr>
          <p:spPr>
            <a:xfrm>
              <a:off x="31583864" y="45668572"/>
              <a:ext cx="12400633" cy="1298605"/>
            </a:xfrm>
            <a:prstGeom prst="rect">
              <a:avLst/>
            </a:prstGeom>
          </p:spPr>
          <p:txBody>
            <a:bodyPr lIns="112014" tIns="56007" rIns="112014" bIns="56007" anchor="t"/>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500" b="1">
                  <a:solidFill>
                    <a:srgbClr val="003A92"/>
                  </a:solidFill>
                  <a:latin typeface="Montserrat"/>
                  <a:ea typeface="Roboto"/>
                  <a:cs typeface="Roboto"/>
                </a:rPr>
                <a:t>Next Steps</a:t>
              </a:r>
            </a:p>
          </p:txBody>
        </p:sp>
        <p:sp>
          <p:nvSpPr>
            <p:cNvPr id="29" name="TextBox 28">
              <a:extLst>
                <a:ext uri="{FF2B5EF4-FFF2-40B4-BE49-F238E27FC236}">
                  <a16:creationId xmlns:a16="http://schemas.microsoft.com/office/drawing/2014/main" id="{3A8DF990-1828-3C0D-C7F1-EDA58CB42DB1}"/>
                </a:ext>
              </a:extLst>
            </p:cNvPr>
            <p:cNvSpPr txBox="1">
              <a:spLocks/>
            </p:cNvSpPr>
            <p:nvPr/>
          </p:nvSpPr>
          <p:spPr>
            <a:xfrm>
              <a:off x="31506004" y="47243466"/>
              <a:ext cx="12446091" cy="4911344"/>
            </a:xfrm>
            <a:prstGeom prst="rect">
              <a:avLst/>
            </a:prstGeom>
            <a:noFill/>
          </p:spPr>
          <p:txBody>
            <a:bodyPr wrap="square" lIns="80010" tIns="40005" rIns="80010" bIns="40005" rtlCol="0" anchor="t">
              <a:spAutoFit/>
            </a:bodyPr>
            <a:lstStyle/>
            <a:p>
              <a:pPr marL="400050" lvl="1">
                <a:lnSpc>
                  <a:spcPct val="107000"/>
                </a:lnSpc>
              </a:pPr>
              <a:r>
                <a:rPr lang="en-US" sz="4000" kern="100" dirty="0">
                  <a:solidFill>
                    <a:srgbClr val="111111"/>
                  </a:solidFill>
                  <a:latin typeface="Roboto"/>
                  <a:ea typeface="Roboto"/>
                  <a:cs typeface="+mn-lt"/>
                </a:rPr>
                <a:t>We will use the five competencies and shared pain points to create a </a:t>
              </a:r>
              <a:r>
                <a:rPr lang="en-US" sz="4000" b="1" kern="100" dirty="0">
                  <a:solidFill>
                    <a:srgbClr val="111111"/>
                  </a:solidFill>
                  <a:latin typeface="Roboto"/>
                  <a:ea typeface="Roboto"/>
                  <a:cs typeface="+mn-lt"/>
                </a:rPr>
                <a:t>project planner</a:t>
              </a:r>
              <a:r>
                <a:rPr lang="en-US" sz="4000" kern="100" dirty="0">
                  <a:solidFill>
                    <a:srgbClr val="111111"/>
                  </a:solidFill>
                  <a:latin typeface="Roboto"/>
                  <a:ea typeface="Roboto"/>
                  <a:cs typeface="+mn-lt"/>
                </a:rPr>
                <a:t> for developing new: </a:t>
              </a:r>
              <a:endParaRPr lang="en-US" sz="4000" dirty="0">
                <a:solidFill>
                  <a:srgbClr val="000000"/>
                </a:solidFill>
                <a:latin typeface="Roboto"/>
                <a:ea typeface="Roboto"/>
                <a:cs typeface="+mn-lt"/>
              </a:endParaRPr>
            </a:p>
            <a:p>
              <a:pPr marL="1885950" lvl="3" indent="-571500">
                <a:lnSpc>
                  <a:spcPct val="107000"/>
                </a:lnSpc>
                <a:spcBef>
                  <a:spcPts val="500"/>
                </a:spcBef>
                <a:buFont typeface="Arial"/>
                <a:buChar char="•"/>
              </a:pPr>
              <a:r>
                <a:rPr lang="en-US" sz="4000" kern="100" dirty="0">
                  <a:solidFill>
                    <a:srgbClr val="111111"/>
                  </a:solidFill>
                  <a:latin typeface="Roboto"/>
                  <a:ea typeface="Roboto"/>
                  <a:cs typeface="+mn-lt"/>
                </a:rPr>
                <a:t>competency rubrics,</a:t>
              </a:r>
              <a:endParaRPr lang="en-US" sz="4000" dirty="0">
                <a:solidFill>
                  <a:srgbClr val="000000"/>
                </a:solidFill>
                <a:latin typeface="Roboto"/>
                <a:ea typeface="Roboto"/>
                <a:cs typeface="+mn-lt"/>
              </a:endParaRPr>
            </a:p>
            <a:p>
              <a:pPr marL="1885950" lvl="3" indent="-571500">
                <a:lnSpc>
                  <a:spcPct val="107000"/>
                </a:lnSpc>
                <a:spcBef>
                  <a:spcPts val="500"/>
                </a:spcBef>
                <a:buFont typeface="Arial"/>
                <a:buChar char="•"/>
              </a:pPr>
              <a:r>
                <a:rPr lang="en-US" sz="4000" kern="100" dirty="0">
                  <a:solidFill>
                    <a:srgbClr val="111111"/>
                  </a:solidFill>
                  <a:latin typeface="Roboto"/>
                  <a:ea typeface="Roboto"/>
                  <a:cs typeface="+mn-lt"/>
                </a:rPr>
                <a:t>internal FAQS,</a:t>
              </a:r>
              <a:endParaRPr lang="en-US" sz="4000" dirty="0">
                <a:solidFill>
                  <a:srgbClr val="000000"/>
                </a:solidFill>
                <a:latin typeface="Roboto"/>
                <a:ea typeface="Roboto"/>
                <a:cs typeface="+mn-lt"/>
              </a:endParaRPr>
            </a:p>
            <a:p>
              <a:pPr marL="1885950" lvl="3" indent="-571500">
                <a:lnSpc>
                  <a:spcPct val="107000"/>
                </a:lnSpc>
                <a:spcBef>
                  <a:spcPts val="500"/>
                </a:spcBef>
                <a:buFont typeface="Arial"/>
                <a:buChar char="•"/>
              </a:pPr>
              <a:r>
                <a:rPr lang="en-US" sz="4000" kern="100" dirty="0">
                  <a:solidFill>
                    <a:srgbClr val="111111"/>
                  </a:solidFill>
                  <a:latin typeface="Roboto"/>
                  <a:ea typeface="Roboto"/>
                  <a:cs typeface="+mn-lt"/>
                </a:rPr>
                <a:t>self-assessments,</a:t>
              </a:r>
              <a:endParaRPr lang="en-US" sz="4000" dirty="0">
                <a:solidFill>
                  <a:srgbClr val="000000"/>
                </a:solidFill>
                <a:latin typeface="Roboto"/>
                <a:ea typeface="Roboto"/>
                <a:cs typeface="+mn-lt"/>
              </a:endParaRPr>
            </a:p>
            <a:p>
              <a:pPr marL="1885950" lvl="3" indent="-571500">
                <a:lnSpc>
                  <a:spcPct val="107000"/>
                </a:lnSpc>
                <a:spcBef>
                  <a:spcPts val="500"/>
                </a:spcBef>
                <a:buFont typeface="Arial"/>
                <a:buChar char="•"/>
              </a:pPr>
              <a:r>
                <a:rPr lang="en-US" sz="4000" kern="100" dirty="0">
                  <a:solidFill>
                    <a:srgbClr val="111111"/>
                  </a:solidFill>
                  <a:latin typeface="Roboto"/>
                  <a:ea typeface="Roboto"/>
                  <a:cs typeface="+mn-lt"/>
                </a:rPr>
                <a:t>and staff training for continuous improvement.</a:t>
              </a:r>
              <a:endParaRPr lang="en-US" sz="4000" dirty="0">
                <a:latin typeface="Roboto"/>
                <a:ea typeface="Roboto"/>
                <a:cs typeface="Calibri"/>
              </a:endParaRPr>
            </a:p>
            <a:p>
              <a:pPr marL="1000125" lvl="1" indent="-600075">
                <a:lnSpc>
                  <a:spcPct val="107000"/>
                </a:lnSpc>
                <a:buFont typeface="Arial" panose="020B0604020202020204" pitchFamily="34" charset="0"/>
                <a:buChar char="•"/>
              </a:pPr>
              <a:endParaRPr lang="en-US" sz="4000" kern="100">
                <a:latin typeface="Roboto"/>
                <a:ea typeface="Roboto"/>
                <a:cs typeface="Times New Roman"/>
              </a:endParaRPr>
            </a:p>
          </p:txBody>
        </p:sp>
      </p:grpSp>
      <p:sp>
        <p:nvSpPr>
          <p:cNvPr id="31" name="Title 11">
            <a:extLst>
              <a:ext uri="{FF2B5EF4-FFF2-40B4-BE49-F238E27FC236}">
                <a16:creationId xmlns:a16="http://schemas.microsoft.com/office/drawing/2014/main" id="{C80697ED-42F3-6004-1F1A-8167B4C5959E}"/>
              </a:ext>
            </a:extLst>
          </p:cNvPr>
          <p:cNvSpPr txBox="1"/>
          <p:nvPr/>
        </p:nvSpPr>
        <p:spPr>
          <a:xfrm>
            <a:off x="35178537" y="4365424"/>
            <a:ext cx="15266965" cy="1298605"/>
          </a:xfrm>
          <a:prstGeom prst="rect">
            <a:avLst/>
          </a:prstGeom>
        </p:spPr>
        <p:txBody>
          <a:bodyPr lIns="112014" tIns="56007" rIns="112014" bIns="56007" anchor="t"/>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300" b="1">
                <a:solidFill>
                  <a:srgbClr val="003A92"/>
                </a:solidFill>
                <a:latin typeface="Montserrat"/>
                <a:ea typeface="Roboto"/>
                <a:cs typeface="Roboto"/>
              </a:rPr>
              <a:t>Mapping</a:t>
            </a:r>
          </a:p>
        </p:txBody>
      </p:sp>
      <p:pic>
        <p:nvPicPr>
          <p:cNvPr id="32" name="Picture 31">
            <a:extLst>
              <a:ext uri="{FF2B5EF4-FFF2-40B4-BE49-F238E27FC236}">
                <a16:creationId xmlns:a16="http://schemas.microsoft.com/office/drawing/2014/main" id="{ACF19ACD-143E-2E04-BF99-0CF3A597F761}"/>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14808717" y="26044998"/>
            <a:ext cx="3009900" cy="3009900"/>
          </a:xfrm>
          <a:prstGeom prst="rect">
            <a:avLst/>
          </a:prstGeom>
        </p:spPr>
      </p:pic>
      <p:pic>
        <p:nvPicPr>
          <p:cNvPr id="14" name="Picture 13">
            <a:extLst>
              <a:ext uri="{FF2B5EF4-FFF2-40B4-BE49-F238E27FC236}">
                <a16:creationId xmlns:a16="http://schemas.microsoft.com/office/drawing/2014/main" id="{59F3F454-1266-1596-3924-CB3798B44E2E}"/>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44968764" y="22727691"/>
            <a:ext cx="5091787" cy="5305015"/>
          </a:xfrm>
          <a:prstGeom prst="rect">
            <a:avLst/>
          </a:prstGeom>
        </p:spPr>
      </p:pic>
      <p:pic>
        <p:nvPicPr>
          <p:cNvPr id="56" name="Picture 55">
            <a:extLst>
              <a:ext uri="{FF2B5EF4-FFF2-40B4-BE49-F238E27FC236}">
                <a16:creationId xmlns:a16="http://schemas.microsoft.com/office/drawing/2014/main" id="{A30E407E-89E6-B25E-D062-93B51FBE169C}"/>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a:off x="35549847" y="19002410"/>
            <a:ext cx="1339518" cy="1339517"/>
          </a:xfrm>
          <a:prstGeom prst="rect">
            <a:avLst/>
          </a:prstGeom>
        </p:spPr>
      </p:pic>
      <p:pic>
        <p:nvPicPr>
          <p:cNvPr id="15" name="Picture 14">
            <a:extLst>
              <a:ext uri="{FF2B5EF4-FFF2-40B4-BE49-F238E27FC236}">
                <a16:creationId xmlns:a16="http://schemas.microsoft.com/office/drawing/2014/main" id="{47594032-8ED9-0A85-2C5B-35105EBA21A0}"/>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a:off x="48049790" y="225174"/>
            <a:ext cx="2785927" cy="3667006"/>
          </a:xfrm>
          <a:prstGeom prst="rect">
            <a:avLst/>
          </a:prstGeom>
        </p:spPr>
      </p:pic>
      <p:grpSp>
        <p:nvGrpSpPr>
          <p:cNvPr id="23" name="Group 22">
            <a:extLst>
              <a:ext uri="{FF2B5EF4-FFF2-40B4-BE49-F238E27FC236}">
                <a16:creationId xmlns:a16="http://schemas.microsoft.com/office/drawing/2014/main" id="{C9F97383-C140-EFA4-A6EB-BB0E13A9E7CA}"/>
              </a:ext>
              <a:ext uri="{C183D7F6-B498-43B3-948B-1728B52AA6E4}">
                <adec:decorative xmlns:adec="http://schemas.microsoft.com/office/drawing/2017/decorative" val="1"/>
              </a:ext>
            </a:extLst>
          </p:cNvPr>
          <p:cNvGrpSpPr/>
          <p:nvPr/>
        </p:nvGrpSpPr>
        <p:grpSpPr>
          <a:xfrm>
            <a:off x="1431436" y="2869715"/>
            <a:ext cx="14580248" cy="23155380"/>
            <a:chOff x="1517933" y="2869715"/>
            <a:chExt cx="14580248" cy="23155380"/>
          </a:xfrm>
        </p:grpSpPr>
        <p:graphicFrame>
          <p:nvGraphicFramePr>
            <p:cNvPr id="5" name="Diagram 4">
              <a:extLst>
                <a:ext uri="{FF2B5EF4-FFF2-40B4-BE49-F238E27FC236}">
                  <a16:creationId xmlns:a16="http://schemas.microsoft.com/office/drawing/2014/main" id="{6A4D035B-3735-7260-C0FC-40F563288AF6}"/>
                </a:ext>
              </a:extLst>
            </p:cNvPr>
            <p:cNvGraphicFramePr/>
            <p:nvPr>
              <p:extLst>
                <p:ext uri="{D42A27DB-BD31-4B8C-83A1-F6EECF244321}">
                  <p14:modId xmlns:p14="http://schemas.microsoft.com/office/powerpoint/2010/main" val="1710827158"/>
                </p:ext>
              </p:extLst>
            </p:nvPr>
          </p:nvGraphicFramePr>
          <p:xfrm>
            <a:off x="1587888" y="2869715"/>
            <a:ext cx="13304000" cy="2150827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pSp>
          <p:nvGrpSpPr>
            <p:cNvPr id="16" name="Group 15">
              <a:extLst>
                <a:ext uri="{FF2B5EF4-FFF2-40B4-BE49-F238E27FC236}">
                  <a16:creationId xmlns:a16="http://schemas.microsoft.com/office/drawing/2014/main" id="{0FB63C4C-F335-8A89-AAA3-3B240FB53C6C}"/>
                </a:ext>
              </a:extLst>
            </p:cNvPr>
            <p:cNvGrpSpPr/>
            <p:nvPr/>
          </p:nvGrpSpPr>
          <p:grpSpPr>
            <a:xfrm>
              <a:off x="2984108" y="4374876"/>
              <a:ext cx="11409232" cy="7695475"/>
              <a:chOff x="4507042" y="2698222"/>
              <a:chExt cx="11409232" cy="7695475"/>
            </a:xfrm>
          </p:grpSpPr>
          <p:sp>
            <p:nvSpPr>
              <p:cNvPr id="17" name="Rectangle 16">
                <a:extLst>
                  <a:ext uri="{FF2B5EF4-FFF2-40B4-BE49-F238E27FC236}">
                    <a16:creationId xmlns:a16="http://schemas.microsoft.com/office/drawing/2014/main" id="{F2E8E671-5EAE-074C-0E4B-8FD6048A32F7}"/>
                  </a:ext>
                </a:extLst>
              </p:cNvPr>
              <p:cNvSpPr/>
              <p:nvPr/>
            </p:nvSpPr>
            <p:spPr>
              <a:xfrm>
                <a:off x="7338754" y="2698222"/>
                <a:ext cx="8577520" cy="3819153"/>
              </a:xfrm>
              <a:prstGeom prst="rect">
                <a:avLst/>
              </a:prstGeom>
              <a:no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US"/>
              </a:p>
            </p:txBody>
          </p:sp>
          <p:sp>
            <p:nvSpPr>
              <p:cNvPr id="58" name="TextBox 57">
                <a:extLst>
                  <a:ext uri="{FF2B5EF4-FFF2-40B4-BE49-F238E27FC236}">
                    <a16:creationId xmlns:a16="http://schemas.microsoft.com/office/drawing/2014/main" id="{8AC8CB7E-70DB-5D46-2F67-121162F727F9}"/>
                  </a:ext>
                </a:extLst>
              </p:cNvPr>
              <p:cNvSpPr txBox="1"/>
              <p:nvPr/>
            </p:nvSpPr>
            <p:spPr>
              <a:xfrm>
                <a:off x="4507042" y="6574544"/>
                <a:ext cx="8780602" cy="381915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575" tIns="28575" rIns="28575" bIns="28575" numCol="1" spcCol="1270" anchor="ctr" anchorCtr="0">
                <a:noAutofit/>
              </a:bodyPr>
              <a:lstStyle/>
              <a:p>
                <a:pPr marL="285750" lvl="1" indent="-285750" defTabSz="1555750">
                  <a:lnSpc>
                    <a:spcPct val="90000"/>
                  </a:lnSpc>
                  <a:spcBef>
                    <a:spcPct val="0"/>
                  </a:spcBef>
                  <a:spcAft>
                    <a:spcPct val="15000"/>
                  </a:spcAft>
                  <a:buFont typeface="Arial" panose="020B0604020202020204" pitchFamily="34" charset="0"/>
                  <a:buChar char="•"/>
                </a:pPr>
                <a:r>
                  <a:rPr lang="en-US" sz="4000" b="0" i="0" u="none" kern="1200">
                    <a:latin typeface="Roboto"/>
                    <a:ea typeface="Roboto"/>
                    <a:cs typeface="Roboto"/>
                  </a:rPr>
                  <a:t>To establish </a:t>
                </a:r>
                <a:r>
                  <a:rPr lang="en-US" sz="4000">
                    <a:latin typeface="Roboto"/>
                    <a:ea typeface="Roboto"/>
                    <a:cs typeface="Roboto"/>
                  </a:rPr>
                  <a:t>a clear set</a:t>
                </a:r>
                <a:r>
                  <a:rPr lang="en-US" sz="4000" b="0" i="0" u="none" kern="1200">
                    <a:latin typeface="Roboto"/>
                    <a:ea typeface="Roboto"/>
                    <a:cs typeface="Roboto"/>
                  </a:rPr>
                  <a:t> of core competencies </a:t>
                </a:r>
                <a:r>
                  <a:rPr lang="en-US" sz="4000">
                    <a:latin typeface="Roboto"/>
                    <a:ea typeface="Roboto"/>
                    <a:cs typeface="Roboto"/>
                  </a:rPr>
                  <a:t>ensuring</a:t>
                </a:r>
                <a:r>
                  <a:rPr lang="en-US" sz="4000" b="0" i="0" u="none" kern="1200">
                    <a:latin typeface="Roboto"/>
                    <a:ea typeface="Roboto"/>
                    <a:cs typeface="Roboto"/>
                  </a:rPr>
                  <a:t> that reference staff are equipped with the necessary skills and knowledge. </a:t>
                </a:r>
                <a:r>
                  <a:rPr lang="en-US" sz="4000" b="0" i="0" kern="1200">
                    <a:latin typeface="Roboto"/>
                    <a:ea typeface="Roboto"/>
                    <a:cs typeface="Roboto"/>
                  </a:rPr>
                  <a:t>​</a:t>
                </a:r>
                <a:endParaRPr lang="en-US" sz="4000" kern="1200">
                  <a:latin typeface="Roboto"/>
                  <a:ea typeface="Roboto"/>
                  <a:cs typeface="Roboto"/>
                </a:endParaRPr>
              </a:p>
              <a:p>
                <a:pPr marL="285750" lvl="1" indent="-285750" algn="l" defTabSz="1555750">
                  <a:lnSpc>
                    <a:spcPct val="90000"/>
                  </a:lnSpc>
                  <a:spcBef>
                    <a:spcPct val="0"/>
                  </a:spcBef>
                  <a:spcAft>
                    <a:spcPct val="15000"/>
                  </a:spcAft>
                  <a:buFont typeface="Arial" panose="020B0604020202020204" pitchFamily="34" charset="0"/>
                  <a:buChar char="•"/>
                </a:pPr>
                <a:r>
                  <a:rPr lang="en-US" sz="4000">
                    <a:latin typeface="Roboto" panose="02000000000000000000" pitchFamily="2" charset="0"/>
                    <a:ea typeface="Roboto" panose="02000000000000000000" pitchFamily="2" charset="0"/>
                  </a:rPr>
                  <a:t>To b</a:t>
                </a:r>
                <a:r>
                  <a:rPr lang="en-US" sz="4000" b="0" i="0" u="none" kern="1200">
                    <a:latin typeface="Roboto" panose="02000000000000000000" pitchFamily="2" charset="0"/>
                    <a:ea typeface="Roboto" panose="02000000000000000000" pitchFamily="2" charset="0"/>
                  </a:rPr>
                  <a:t>uild a framework for training, evaluation, and professional   </a:t>
                </a:r>
              </a:p>
              <a:p>
                <a:pPr marL="0" lvl="1" algn="l" defTabSz="1555750">
                  <a:lnSpc>
                    <a:spcPct val="90000"/>
                  </a:lnSpc>
                  <a:spcBef>
                    <a:spcPct val="0"/>
                  </a:spcBef>
                  <a:spcAft>
                    <a:spcPct val="15000"/>
                  </a:spcAft>
                </a:pPr>
                <a:r>
                  <a:rPr lang="en-US" sz="4000">
                    <a:latin typeface="Roboto" panose="02000000000000000000" pitchFamily="2" charset="0"/>
                    <a:ea typeface="Roboto" panose="02000000000000000000" pitchFamily="2" charset="0"/>
                  </a:rPr>
                  <a:t>      </a:t>
                </a:r>
                <a:r>
                  <a:rPr lang="en-US" sz="4000" b="0" i="0" u="none" kern="1200">
                    <a:latin typeface="Roboto" panose="02000000000000000000" pitchFamily="2" charset="0"/>
                    <a:ea typeface="Roboto" panose="02000000000000000000" pitchFamily="2" charset="0"/>
                  </a:rPr>
                  <a:t>development.</a:t>
                </a:r>
                <a:endParaRPr lang="en-US" sz="4000" b="0" i="0" kern="1200">
                  <a:latin typeface="Roboto" panose="02000000000000000000" pitchFamily="2" charset="0"/>
                  <a:ea typeface="Roboto" panose="02000000000000000000" pitchFamily="2" charset="0"/>
                </a:endParaRPr>
              </a:p>
            </p:txBody>
          </p:sp>
        </p:grpSp>
        <p:sp>
          <p:nvSpPr>
            <p:cNvPr id="60" name="TextBox 59">
              <a:extLst>
                <a:ext uri="{FF2B5EF4-FFF2-40B4-BE49-F238E27FC236}">
                  <a16:creationId xmlns:a16="http://schemas.microsoft.com/office/drawing/2014/main" id="{4B63E2B5-5A8E-BC39-ED7D-12AEA323C423}"/>
                </a:ext>
              </a:extLst>
            </p:cNvPr>
            <p:cNvSpPr txBox="1"/>
            <p:nvPr/>
          </p:nvSpPr>
          <p:spPr>
            <a:xfrm>
              <a:off x="2872428" y="23470550"/>
              <a:ext cx="11189806" cy="2554545"/>
            </a:xfrm>
            <a:prstGeom prst="rect">
              <a:avLst/>
            </a:prstGeom>
            <a:noFill/>
          </p:spPr>
          <p:txBody>
            <a:bodyPr wrap="square" lIns="91440" tIns="45720" rIns="91440" bIns="45720" anchor="t">
              <a:spAutoFit/>
            </a:bodyPr>
            <a:lstStyle/>
            <a:p>
              <a:pPr lvl="0">
                <a:buFont typeface="Arial" panose="020B0604020202020204" pitchFamily="34" charset="0"/>
                <a:buChar char="•"/>
              </a:pPr>
              <a:r>
                <a:rPr lang="en-US" sz="4000" b="0" i="0" u="none">
                  <a:latin typeface="Roboto" panose="02000000000000000000" pitchFamily="2" charset="0"/>
                  <a:ea typeface="Roboto" panose="02000000000000000000" pitchFamily="2" charset="0"/>
                </a:rPr>
                <a:t> Coded survey responses by tasks, knowledge, soft skills, hard skills, and software.</a:t>
              </a:r>
              <a:r>
                <a:rPr lang="en-US" sz="4000" b="0" i="0">
                  <a:latin typeface="Roboto" panose="02000000000000000000" pitchFamily="2" charset="0"/>
                  <a:ea typeface="Roboto" panose="02000000000000000000" pitchFamily="2" charset="0"/>
                </a:rPr>
                <a:t>​</a:t>
              </a:r>
              <a:endParaRPr lang="en-US" sz="4000">
                <a:latin typeface="Roboto" panose="02000000000000000000" pitchFamily="2" charset="0"/>
                <a:ea typeface="Roboto" panose="02000000000000000000" pitchFamily="2" charset="0"/>
              </a:endParaRPr>
            </a:p>
            <a:p>
              <a:pPr>
                <a:buFont typeface="Arial" panose="020B0604020202020204" pitchFamily="34" charset="0"/>
                <a:buChar char="•"/>
              </a:pPr>
              <a:r>
                <a:rPr lang="en-US" sz="4000" b="0" i="0" u="none">
                  <a:latin typeface="Roboto"/>
                  <a:ea typeface="Roboto"/>
                  <a:cs typeface="Roboto"/>
                </a:rPr>
                <a:t> Organized </a:t>
              </a:r>
              <a:r>
                <a:rPr lang="en-US" sz="4000">
                  <a:latin typeface="Roboto"/>
                  <a:ea typeface="Roboto"/>
                  <a:cs typeface="Roboto"/>
                </a:rPr>
                <a:t>coded</a:t>
              </a:r>
              <a:r>
                <a:rPr lang="en-US" sz="4000" b="0" i="0" u="none">
                  <a:latin typeface="Roboto"/>
                  <a:ea typeface="Roboto"/>
                  <a:cs typeface="Roboto"/>
                </a:rPr>
                <a:t> competencies</a:t>
              </a:r>
              <a:r>
                <a:rPr lang="en-US" sz="4000">
                  <a:latin typeface="Roboto"/>
                  <a:ea typeface="Roboto"/>
                  <a:cs typeface="Roboto"/>
                </a:rPr>
                <a:t> </a:t>
              </a:r>
              <a:r>
                <a:rPr lang="en-US" sz="4000" b="0" i="0">
                  <a:latin typeface="Roboto"/>
                  <a:ea typeface="Roboto"/>
                  <a:cs typeface="Roboto"/>
                </a:rPr>
                <a:t>​&amp; defined </a:t>
              </a:r>
              <a:endParaRPr lang="en-US" sz="4000">
                <a:latin typeface="Roboto"/>
                <a:ea typeface="Roboto"/>
                <a:cs typeface="Roboto"/>
              </a:endParaRPr>
            </a:p>
            <a:p>
              <a:pPr lvl="0"/>
              <a:r>
                <a:rPr lang="en-US" sz="4000" b="0" i="0" u="none">
                  <a:latin typeface="Roboto"/>
                  <a:ea typeface="Roboto"/>
                  <a:cs typeface="Roboto"/>
                </a:rPr>
                <a:t>using examples</a:t>
              </a:r>
              <a:r>
                <a:rPr lang="en-US" sz="4000">
                  <a:latin typeface="Roboto"/>
                  <a:ea typeface="Roboto"/>
                  <a:cs typeface="Roboto"/>
                </a:rPr>
                <a:t> from </a:t>
              </a:r>
              <a:r>
                <a:rPr lang="en-US" sz="4000" b="0" i="0" u="none">
                  <a:latin typeface="Roboto"/>
                  <a:ea typeface="Roboto"/>
                  <a:cs typeface="Roboto"/>
                </a:rPr>
                <a:t>the surveys.</a:t>
              </a:r>
              <a:endParaRPr lang="en-US" sz="4000">
                <a:latin typeface="Roboto"/>
                <a:ea typeface="Roboto"/>
                <a:cs typeface="Roboto"/>
              </a:endParaRPr>
            </a:p>
          </p:txBody>
        </p:sp>
        <p:sp>
          <p:nvSpPr>
            <p:cNvPr id="92" name="TextBox 91">
              <a:extLst>
                <a:ext uri="{FF2B5EF4-FFF2-40B4-BE49-F238E27FC236}">
                  <a16:creationId xmlns:a16="http://schemas.microsoft.com/office/drawing/2014/main" id="{D78B38EB-9A7F-31D3-A7D2-8FDC3AF7FAEA}"/>
                </a:ext>
              </a:extLst>
            </p:cNvPr>
            <p:cNvSpPr txBox="1"/>
            <p:nvPr/>
          </p:nvSpPr>
          <p:spPr>
            <a:xfrm>
              <a:off x="1517933" y="14919107"/>
              <a:ext cx="13073622" cy="5216813"/>
            </a:xfrm>
            <a:prstGeom prst="rect">
              <a:avLst/>
            </a:prstGeom>
            <a:noFill/>
          </p:spPr>
          <p:txBody>
            <a:bodyPr wrap="square" lIns="91440" tIns="45720" rIns="91440" bIns="45720" anchor="t">
              <a:spAutoFit/>
            </a:bodyPr>
            <a:lstStyle/>
            <a:p>
              <a:pPr lvl="0">
                <a:buFont typeface="+mj-lt"/>
                <a:buAutoNum type="arabicPeriod"/>
              </a:pPr>
              <a:r>
                <a:rPr lang="en-US" sz="3700" b="0" i="0">
                  <a:latin typeface="Roboto"/>
                  <a:ea typeface="Roboto"/>
                  <a:cs typeface="Roboto"/>
                </a:rPr>
                <a:t> When you are on the Ref Desk, what do you think is the most important part of your job/responsibilities?</a:t>
              </a:r>
              <a:endParaRPr lang="en-US" sz="3700">
                <a:latin typeface="Roboto"/>
                <a:ea typeface="Roboto"/>
                <a:cs typeface="Roboto"/>
              </a:endParaRPr>
            </a:p>
            <a:p>
              <a:pPr lvl="0">
                <a:buFont typeface="+mj-lt"/>
                <a:buAutoNum type="arabicPeriod"/>
              </a:pPr>
              <a:r>
                <a:rPr lang="en-US" sz="3700" b="0" i="0">
                  <a:latin typeface="Roboto"/>
                  <a:ea typeface="Roboto"/>
                  <a:cs typeface="Roboto"/>
                </a:rPr>
                <a:t> What is the hardest part of working on the Ref Desk at NU?</a:t>
              </a:r>
              <a:endParaRPr lang="en-US" sz="3700">
                <a:latin typeface="Roboto"/>
                <a:ea typeface="Roboto"/>
                <a:cs typeface="Roboto"/>
              </a:endParaRPr>
            </a:p>
            <a:p>
              <a:pPr lvl="0">
                <a:buFont typeface="+mj-lt"/>
                <a:buAutoNum type="arabicPeriod"/>
              </a:pPr>
              <a:r>
                <a:rPr lang="en-US" sz="3700" b="0" i="0">
                  <a:latin typeface="Roboto"/>
                  <a:ea typeface="Roboto"/>
                  <a:cs typeface="Roboto"/>
                </a:rPr>
                <a:t>  What does your day on the Ref Desk look like? </a:t>
              </a:r>
              <a:endParaRPr lang="en-US" sz="3700">
                <a:latin typeface="Roboto"/>
                <a:ea typeface="Roboto"/>
                <a:cs typeface="Roboto"/>
              </a:endParaRPr>
            </a:p>
            <a:p>
              <a:pPr lvl="0">
                <a:buFont typeface="+mj-lt"/>
                <a:buAutoNum type="arabicPeriod"/>
              </a:pPr>
              <a:r>
                <a:rPr lang="en-US" sz="3700" b="0" i="0">
                  <a:latin typeface="Roboto"/>
                  <a:ea typeface="Roboto"/>
                  <a:cs typeface="Roboto"/>
                </a:rPr>
                <a:t> What are some of your knowledge gaps? </a:t>
              </a:r>
              <a:endParaRPr lang="en-US" sz="3700">
                <a:latin typeface="Roboto"/>
                <a:ea typeface="Roboto"/>
                <a:cs typeface="Roboto"/>
              </a:endParaRPr>
            </a:p>
            <a:p>
              <a:pPr lvl="0">
                <a:buFont typeface="+mj-lt"/>
                <a:buAutoNum type="arabicPeriod"/>
              </a:pPr>
              <a:r>
                <a:rPr lang="en-US" sz="3700" b="0" i="0">
                  <a:latin typeface="Roboto"/>
                  <a:ea typeface="Roboto"/>
                  <a:cs typeface="Roboto"/>
                </a:rPr>
                <a:t> What do you wish other people knew or would remember about their Ref desk shifts?</a:t>
              </a:r>
              <a:endParaRPr lang="en-US" sz="3700">
                <a:latin typeface="Roboto"/>
                <a:ea typeface="Roboto"/>
                <a:cs typeface="Roboto"/>
              </a:endParaRPr>
            </a:p>
            <a:p>
              <a:pPr>
                <a:buFont typeface="+mj-lt"/>
                <a:buAutoNum type="arabicPeriod"/>
              </a:pPr>
              <a:r>
                <a:rPr lang="en-US" sz="3700" b="0" i="0">
                  <a:latin typeface="Roboto"/>
                  <a:ea typeface="Roboto"/>
                  <a:cs typeface="Roboto"/>
                </a:rPr>
                <a:t> Do you have any further questions, specific feedback, </a:t>
              </a:r>
              <a:endParaRPr lang="en-US" sz="3700">
                <a:latin typeface="Roboto"/>
                <a:ea typeface="Roboto"/>
                <a:cs typeface="Roboto"/>
              </a:endParaRPr>
            </a:p>
            <a:p>
              <a:pPr lvl="0"/>
              <a:r>
                <a:rPr lang="en-US" sz="3700" b="0" i="0">
                  <a:latin typeface="Roboto"/>
                  <a:ea typeface="Roboto"/>
                  <a:cs typeface="Roboto"/>
                </a:rPr>
                <a:t>or any other input you'd like to contribute?</a:t>
              </a:r>
              <a:endParaRPr lang="en-US">
                <a:cs typeface="Calibri" panose="020F0502020204030204"/>
              </a:endParaRPr>
            </a:p>
          </p:txBody>
        </p:sp>
        <p:pic>
          <p:nvPicPr>
            <p:cNvPr id="13" name="Picture 12" descr="A cartoon of a bird wearing a helmet and standing with a letter&#10;&#10;Description automatically generated">
              <a:extLst>
                <a:ext uri="{FF2B5EF4-FFF2-40B4-BE49-F238E27FC236}">
                  <a16:creationId xmlns:a16="http://schemas.microsoft.com/office/drawing/2014/main" id="{96EE7AD1-83DC-62A1-7C46-5C124F397C78}"/>
                </a:ext>
              </a:extLst>
            </p:cNvPr>
            <p:cNvPicPr>
              <a:picLocks noChangeAspect="1"/>
            </p:cNvPicPr>
            <p:nvPr/>
          </p:nvPicPr>
          <p:blipFill>
            <a:blip r:embed="rId19"/>
            <a:stretch>
              <a:fillRect/>
            </a:stretch>
          </p:blipFill>
          <p:spPr>
            <a:xfrm>
              <a:off x="11839404" y="6383606"/>
              <a:ext cx="4258777" cy="4572769"/>
            </a:xfrm>
            <a:prstGeom prst="rect">
              <a:avLst/>
            </a:prstGeom>
          </p:spPr>
        </p:pic>
      </p:grpSp>
      <p:sp>
        <p:nvSpPr>
          <p:cNvPr id="97" name="Title 11">
            <a:extLst>
              <a:ext uri="{FF2B5EF4-FFF2-40B4-BE49-F238E27FC236}">
                <a16:creationId xmlns:a16="http://schemas.microsoft.com/office/drawing/2014/main" id="{CFEA72BF-2036-4512-CA61-7626901153BB}"/>
              </a:ext>
            </a:extLst>
          </p:cNvPr>
          <p:cNvSpPr txBox="1"/>
          <p:nvPr/>
        </p:nvSpPr>
        <p:spPr>
          <a:xfrm>
            <a:off x="682417" y="4407074"/>
            <a:ext cx="15303132" cy="1298605"/>
          </a:xfrm>
          <a:prstGeom prst="rect">
            <a:avLst/>
          </a:prstGeom>
        </p:spPr>
        <p:txBody>
          <a:bodyPr lIns="112014" tIns="56007" rIns="112014" bIns="56007" anchor="t"/>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313" b="1">
                <a:solidFill>
                  <a:srgbClr val="003A92"/>
                </a:solidFill>
                <a:latin typeface="Montserrat" panose="00000500000000000000" pitchFamily="2" charset="0"/>
                <a:ea typeface="Roboto"/>
                <a:cs typeface="Roboto"/>
              </a:rPr>
              <a:t>Project Plan</a:t>
            </a:r>
          </a:p>
        </p:txBody>
      </p:sp>
      <p:pic>
        <p:nvPicPr>
          <p:cNvPr id="19" name="Picture 18">
            <a:extLst>
              <a:ext uri="{FF2B5EF4-FFF2-40B4-BE49-F238E27FC236}">
                <a16:creationId xmlns:a16="http://schemas.microsoft.com/office/drawing/2014/main" id="{D9B5D6E2-0F79-8A80-62B2-FF1BD4B87F4C}"/>
              </a:ext>
              <a:ext uri="{C183D7F6-B498-43B3-948B-1728B52AA6E4}">
                <adec:decorative xmlns:adec="http://schemas.microsoft.com/office/drawing/2017/decorative" val="1"/>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4937591" y="20247021"/>
            <a:ext cx="2480670" cy="2480670"/>
          </a:xfrm>
          <a:prstGeom prst="rect">
            <a:avLst/>
          </a:prstGeom>
        </p:spPr>
      </p:pic>
      <p:grpSp>
        <p:nvGrpSpPr>
          <p:cNvPr id="22" name="Group 21" descr="qr code linked to https://tinyurl.com/nu-carldig-s-24">
            <a:extLst>
              <a:ext uri="{FF2B5EF4-FFF2-40B4-BE49-F238E27FC236}">
                <a16:creationId xmlns:a16="http://schemas.microsoft.com/office/drawing/2014/main" id="{5C1B878A-E726-A50E-8623-6104E2CAD8A7}"/>
              </a:ext>
            </a:extLst>
          </p:cNvPr>
          <p:cNvGrpSpPr/>
          <p:nvPr/>
        </p:nvGrpSpPr>
        <p:grpSpPr>
          <a:xfrm>
            <a:off x="36964379" y="22872677"/>
            <a:ext cx="7079574" cy="5089123"/>
            <a:chOff x="36964379" y="22548586"/>
            <a:chExt cx="7079574" cy="5089123"/>
          </a:xfrm>
        </p:grpSpPr>
        <p:pic>
          <p:nvPicPr>
            <p:cNvPr id="109" name="Picture 108">
              <a:extLst>
                <a:ext uri="{FF2B5EF4-FFF2-40B4-BE49-F238E27FC236}">
                  <a16:creationId xmlns:a16="http://schemas.microsoft.com/office/drawing/2014/main" id="{A9C02CE0-8550-9262-FFC0-9F465D8E213B}"/>
                </a:ext>
              </a:extLst>
            </p:cNvPr>
            <p:cNvPicPr>
              <a:picLocks noChangeAspect="1"/>
            </p:cNvPicPr>
            <p:nvPr/>
          </p:nvPicPr>
          <p:blipFill>
            <a:blip r:embed="rId21"/>
            <a:stretch>
              <a:fillRect/>
            </a:stretch>
          </p:blipFill>
          <p:spPr>
            <a:xfrm>
              <a:off x="38932283" y="22548586"/>
              <a:ext cx="3385807" cy="3466622"/>
            </a:xfrm>
            <a:prstGeom prst="rect">
              <a:avLst/>
            </a:prstGeom>
          </p:spPr>
        </p:pic>
        <p:sp>
          <p:nvSpPr>
            <p:cNvPr id="21" name="TextBox 20">
              <a:extLst>
                <a:ext uri="{FF2B5EF4-FFF2-40B4-BE49-F238E27FC236}">
                  <a16:creationId xmlns:a16="http://schemas.microsoft.com/office/drawing/2014/main" id="{0FE81E0B-4A3B-6E64-A1A9-92F48BBB8941}"/>
                </a:ext>
              </a:extLst>
            </p:cNvPr>
            <p:cNvSpPr txBox="1">
              <a:spLocks/>
            </p:cNvSpPr>
            <p:nvPr/>
          </p:nvSpPr>
          <p:spPr>
            <a:xfrm>
              <a:off x="36964379" y="25617412"/>
              <a:ext cx="7079574" cy="2020297"/>
            </a:xfrm>
            <a:prstGeom prst="rect">
              <a:avLst/>
            </a:prstGeom>
            <a:noFill/>
          </p:spPr>
          <p:txBody>
            <a:bodyPr wrap="square" lIns="80010" tIns="40005" rIns="80010" bIns="40005" rtlCol="0" anchor="t">
              <a:spAutoFit/>
            </a:bodyPr>
            <a:lstStyle/>
            <a:p>
              <a:pPr marL="400050" lvl="1">
                <a:lnSpc>
                  <a:spcPct val="107000"/>
                </a:lnSpc>
              </a:pPr>
              <a:endParaRPr lang="en-US" sz="4000" kern="100" dirty="0">
                <a:latin typeface="Roboto"/>
                <a:ea typeface="Roboto"/>
                <a:cs typeface="Times New Roman"/>
              </a:endParaRPr>
            </a:p>
            <a:p>
              <a:pPr marL="400050" lvl="1" algn="ctr">
                <a:lnSpc>
                  <a:spcPct val="107000"/>
                </a:lnSpc>
              </a:pPr>
              <a:r>
                <a:rPr lang="en-US" sz="4000" kern="100" dirty="0">
                  <a:latin typeface="Roboto" panose="02000000000000000000" pitchFamily="2" charset="0"/>
                  <a:ea typeface="Roboto" panose="02000000000000000000" pitchFamily="2" charset="0"/>
                  <a:cs typeface="+mn-lt"/>
                  <a:hlinkClick r:id="rId22"/>
                </a:rPr>
                <a:t>tinyurl.com/nu-carldig-s-24</a:t>
              </a:r>
              <a:r>
                <a:rPr lang="en-US" sz="4000" kern="100" dirty="0">
                  <a:latin typeface="Roboto" panose="02000000000000000000" pitchFamily="2" charset="0"/>
                  <a:ea typeface="Roboto" panose="02000000000000000000" pitchFamily="2" charset="0"/>
                  <a:cs typeface="+mn-lt"/>
                </a:rPr>
                <a:t> </a:t>
              </a:r>
              <a:endParaRPr lang="en-US" dirty="0">
                <a:latin typeface="Roboto" panose="02000000000000000000" pitchFamily="2" charset="0"/>
                <a:ea typeface="Roboto" panose="02000000000000000000" pitchFamily="2" charset="0"/>
              </a:endParaRPr>
            </a:p>
            <a:p>
              <a:pPr marL="1000125" lvl="1" indent="-600075">
                <a:lnSpc>
                  <a:spcPct val="107000"/>
                </a:lnSpc>
                <a:buFont typeface="Arial" panose="020B0604020202020204" pitchFamily="34" charset="0"/>
                <a:buChar char="•"/>
              </a:pPr>
              <a:endParaRPr lang="en-US" sz="4000" kern="100" dirty="0">
                <a:latin typeface="Roboto"/>
                <a:ea typeface="Roboto"/>
                <a:cs typeface="Times New Roman"/>
              </a:endParaRPr>
            </a:p>
          </p:txBody>
        </p:sp>
      </p:grpSp>
      <p:pic>
        <p:nvPicPr>
          <p:cNvPr id="104" name="Picture 103">
            <a:extLst>
              <a:ext uri="{FF2B5EF4-FFF2-40B4-BE49-F238E27FC236}">
                <a16:creationId xmlns:a16="http://schemas.microsoft.com/office/drawing/2014/main" id="{496C1806-38BC-C924-B52E-360884237D50}"/>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17067577" y="25581212"/>
            <a:ext cx="3009900" cy="3009900"/>
          </a:xfrm>
          <a:prstGeom prst="rect">
            <a:avLst/>
          </a:prstGeom>
        </p:spPr>
      </p:pic>
      <p:pic>
        <p:nvPicPr>
          <p:cNvPr id="105" name="Picture 104">
            <a:extLst>
              <a:ext uri="{FF2B5EF4-FFF2-40B4-BE49-F238E27FC236}">
                <a16:creationId xmlns:a16="http://schemas.microsoft.com/office/drawing/2014/main" id="{C87BBA8C-5BF6-00D6-2D9B-323B70D1299E}"/>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19442382" y="26531134"/>
            <a:ext cx="3009900" cy="3009900"/>
          </a:xfrm>
          <a:prstGeom prst="rect">
            <a:avLst/>
          </a:prstGeom>
        </p:spPr>
      </p:pic>
      <p:pic>
        <p:nvPicPr>
          <p:cNvPr id="106" name="Picture 105">
            <a:extLst>
              <a:ext uri="{FF2B5EF4-FFF2-40B4-BE49-F238E27FC236}">
                <a16:creationId xmlns:a16="http://schemas.microsoft.com/office/drawing/2014/main" id="{974395B1-4777-0FB0-3B3A-880581B5CCAE}"/>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21435123" y="25680395"/>
            <a:ext cx="3009900" cy="3009900"/>
          </a:xfrm>
          <a:prstGeom prst="rect">
            <a:avLst/>
          </a:prstGeom>
        </p:spPr>
      </p:pic>
      <p:pic>
        <p:nvPicPr>
          <p:cNvPr id="107" name="Picture 106">
            <a:extLst>
              <a:ext uri="{FF2B5EF4-FFF2-40B4-BE49-F238E27FC236}">
                <a16:creationId xmlns:a16="http://schemas.microsoft.com/office/drawing/2014/main" id="{726D9AF5-D5E3-ECDD-3DE4-6554AC59A497}"/>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23987340" y="26531134"/>
            <a:ext cx="3009900" cy="3009900"/>
          </a:xfrm>
          <a:prstGeom prst="rect">
            <a:avLst/>
          </a:prstGeom>
        </p:spPr>
      </p:pic>
      <p:pic>
        <p:nvPicPr>
          <p:cNvPr id="108" name="Picture 107">
            <a:extLst>
              <a:ext uri="{FF2B5EF4-FFF2-40B4-BE49-F238E27FC236}">
                <a16:creationId xmlns:a16="http://schemas.microsoft.com/office/drawing/2014/main" id="{C8049B18-D359-7937-5383-82E73C6CDECA}"/>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26012910" y="25680395"/>
            <a:ext cx="3009900" cy="3009900"/>
          </a:xfrm>
          <a:prstGeom prst="rect">
            <a:avLst/>
          </a:prstGeom>
        </p:spPr>
      </p:pic>
      <p:pic>
        <p:nvPicPr>
          <p:cNvPr id="110" name="Picture 109">
            <a:extLst>
              <a:ext uri="{FF2B5EF4-FFF2-40B4-BE49-F238E27FC236}">
                <a16:creationId xmlns:a16="http://schemas.microsoft.com/office/drawing/2014/main" id="{26851564-E542-2287-F736-95E643F9A5E3}"/>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28465246" y="26531134"/>
            <a:ext cx="3009900" cy="3009900"/>
          </a:xfrm>
          <a:prstGeom prst="rect">
            <a:avLst/>
          </a:prstGeom>
        </p:spPr>
      </p:pic>
      <p:pic>
        <p:nvPicPr>
          <p:cNvPr id="111" name="Picture 110">
            <a:extLst>
              <a:ext uri="{FF2B5EF4-FFF2-40B4-BE49-F238E27FC236}">
                <a16:creationId xmlns:a16="http://schemas.microsoft.com/office/drawing/2014/main" id="{4F06F3B2-5C62-82E0-7EBA-B21FABB8A5E8}"/>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31492426" y="26140688"/>
            <a:ext cx="3009900" cy="3009900"/>
          </a:xfrm>
          <a:prstGeom prst="rect">
            <a:avLst/>
          </a:prstGeom>
        </p:spPr>
      </p:pic>
      <p:pic>
        <p:nvPicPr>
          <p:cNvPr id="112" name="Picture 111">
            <a:extLst>
              <a:ext uri="{FF2B5EF4-FFF2-40B4-BE49-F238E27FC236}">
                <a16:creationId xmlns:a16="http://schemas.microsoft.com/office/drawing/2014/main" id="{67F1EA05-EA5C-7025-8499-6300B9F92977}"/>
              </a:ext>
              <a:ext uri="{C183D7F6-B498-43B3-948B-1728B52AA6E4}">
                <adec:decorative xmlns:adec="http://schemas.microsoft.com/office/drawing/2017/decorative" val="1"/>
              </a:ext>
            </a:extLst>
          </p:cNvPr>
          <p:cNvPicPr>
            <a:picLocks noChangeAspect="1"/>
          </p:cNvPicPr>
          <p:nvPr/>
        </p:nvPicPr>
        <p:blipFill>
          <a:blip r:embed="rId10">
            <a:alphaModFix amt="30000"/>
            <a:extLst>
              <a:ext uri="{28A0092B-C50C-407E-A947-70E740481C1C}">
                <a14:useLocalDpi xmlns:a14="http://schemas.microsoft.com/office/drawing/2010/main" val="0"/>
              </a:ext>
            </a:extLst>
          </a:blip>
          <a:stretch>
            <a:fillRect/>
          </a:stretch>
        </p:blipFill>
        <p:spPr>
          <a:xfrm rot="5100000">
            <a:off x="34312855" y="26420077"/>
            <a:ext cx="3009900" cy="3009900"/>
          </a:xfrm>
          <a:prstGeom prst="rect">
            <a:avLst/>
          </a:prstGeom>
        </p:spPr>
      </p:pic>
    </p:spTree>
    <p:extLst>
      <p:ext uri="{BB962C8B-B14F-4D97-AF65-F5344CB8AC3E}">
        <p14:creationId xmlns:p14="http://schemas.microsoft.com/office/powerpoint/2010/main" val="15516518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conceptualizingcobalt|09-2018"/>
</p:tagLst>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499</Words>
  <Application>Microsoft Office PowerPoint</Application>
  <PresentationFormat>Custom</PresentationFormat>
  <Paragraphs>58</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Aptos</vt:lpstr>
      <vt:lpstr>Roboto</vt:lpstr>
      <vt:lpstr>Montserrat</vt:lpstr>
      <vt:lpstr>Calibri</vt:lpstr>
      <vt:lpstr>Corbel</vt:lpstr>
      <vt:lpstr>Arial</vt:lpstr>
      <vt:lpstr>Amaranth</vt:lpstr>
      <vt:lpstr>Calibri Light</vt:lpstr>
      <vt:lpstr>Office 2013 - 2022 Theme</vt:lpstr>
      <vt:lpstr>PowerPoint Presentation</vt:lpstr>
    </vt:vector>
  </TitlesOfParts>
  <Company>Graphicsland/MAKESIGNS.COM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Example Of A Sample Research Poster</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Tamara Ivins</cp:lastModifiedBy>
  <cp:revision>36</cp:revision>
  <dcterms:modified xsi:type="dcterms:W3CDTF">2026-03-25T04:02:48Z</dcterms:modified>
  <cp:category>scientific poster PowerPoint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fda3f29-0723-4005-952a-ea733d01ebb0_Enabled">
    <vt:lpwstr>true</vt:lpwstr>
  </property>
  <property fmtid="{D5CDD505-2E9C-101B-9397-08002B2CF9AE}" pid="3" name="MSIP_Label_3fda3f29-0723-4005-952a-ea733d01ebb0_SetDate">
    <vt:lpwstr>2025-12-07T05:01:15Z</vt:lpwstr>
  </property>
  <property fmtid="{D5CDD505-2E9C-101B-9397-08002B2CF9AE}" pid="4" name="MSIP_Label_3fda3f29-0723-4005-952a-ea733d01ebb0_Method">
    <vt:lpwstr>Standard</vt:lpwstr>
  </property>
  <property fmtid="{D5CDD505-2E9C-101B-9397-08002B2CF9AE}" pid="5" name="MSIP_Label_3fda3f29-0723-4005-952a-ea733d01ebb0_Name">
    <vt:lpwstr>Public</vt:lpwstr>
  </property>
  <property fmtid="{D5CDD505-2E9C-101B-9397-08002B2CF9AE}" pid="6" name="MSIP_Label_3fda3f29-0723-4005-952a-ea733d01ebb0_SiteId">
    <vt:lpwstr>13295746-7225-4c95-9417-94671a1789f8</vt:lpwstr>
  </property>
  <property fmtid="{D5CDD505-2E9C-101B-9397-08002B2CF9AE}" pid="7" name="MSIP_Label_3fda3f29-0723-4005-952a-ea733d01ebb0_ActionId">
    <vt:lpwstr>a944a3b8-6909-417d-acbb-1379ceb1b5cd</vt:lpwstr>
  </property>
  <property fmtid="{D5CDD505-2E9C-101B-9397-08002B2CF9AE}" pid="8" name="MSIP_Label_3fda3f29-0723-4005-952a-ea733d01ebb0_ContentBits">
    <vt:lpwstr>0</vt:lpwstr>
  </property>
</Properties>
</file>