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74" r:id="rId5"/>
  </p:sldMasterIdLst>
  <p:notesMasterIdLst>
    <p:notesMasterId r:id="rId36"/>
  </p:notesMasterIdLst>
  <p:sldIdLst>
    <p:sldId id="350" r:id="rId6"/>
    <p:sldId id="372" r:id="rId7"/>
    <p:sldId id="380" r:id="rId8"/>
    <p:sldId id="278" r:id="rId9"/>
    <p:sldId id="351" r:id="rId10"/>
    <p:sldId id="352" r:id="rId11"/>
    <p:sldId id="377" r:id="rId12"/>
    <p:sldId id="378" r:id="rId13"/>
    <p:sldId id="353" r:id="rId14"/>
    <p:sldId id="387" r:id="rId15"/>
    <p:sldId id="388" r:id="rId16"/>
    <p:sldId id="354" r:id="rId17"/>
    <p:sldId id="355" r:id="rId18"/>
    <p:sldId id="356" r:id="rId19"/>
    <p:sldId id="358" r:id="rId20"/>
    <p:sldId id="359" r:id="rId21"/>
    <p:sldId id="360" r:id="rId22"/>
    <p:sldId id="362" r:id="rId23"/>
    <p:sldId id="384" r:id="rId24"/>
    <p:sldId id="374" r:id="rId25"/>
    <p:sldId id="386" r:id="rId26"/>
    <p:sldId id="373" r:id="rId27"/>
    <p:sldId id="385" r:id="rId28"/>
    <p:sldId id="375" r:id="rId29"/>
    <p:sldId id="368" r:id="rId30"/>
    <p:sldId id="381" r:id="rId31"/>
    <p:sldId id="366" r:id="rId32"/>
    <p:sldId id="364" r:id="rId33"/>
    <p:sldId id="383" r:id="rId34"/>
    <p:sldId id="365"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00" userDrawn="1">
          <p15:clr>
            <a:srgbClr val="A4A3A4"/>
          </p15:clr>
        </p15:guide>
        <p15:guide id="3" orient="horz" pos="744" userDrawn="1">
          <p15:clr>
            <a:srgbClr val="A4A3A4"/>
          </p15:clr>
        </p15:guide>
        <p15:guide id="4" pos="456" userDrawn="1">
          <p15:clr>
            <a:srgbClr val="A4A3A4"/>
          </p15:clr>
        </p15:guide>
        <p15:guide id="5" orient="horz" pos="175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25AE"/>
    <a:srgbClr val="0B253F"/>
    <a:srgbClr val="4D4D4C"/>
    <a:srgbClr val="FDA31B"/>
    <a:srgbClr val="222222"/>
    <a:srgbClr val="6B002A"/>
    <a:srgbClr val="761426"/>
    <a:srgbClr val="00A3AF"/>
    <a:srgbClr val="F05181"/>
    <a:srgbClr val="06A3A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9CBB42-B7FB-4CA7-AC62-3D2FC0AFFBD4}" v="149" dt="2026-04-16T18:25:06.64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87893" autoAdjust="0"/>
  </p:normalViewPr>
  <p:slideViewPr>
    <p:cSldViewPr snapToGrid="0" snapToObjects="1">
      <p:cViewPr varScale="1">
        <p:scale>
          <a:sx n="89" d="100"/>
          <a:sy n="89" d="100"/>
        </p:scale>
        <p:origin x="1434" y="300"/>
      </p:cViewPr>
      <p:guideLst>
        <p:guide orient="horz" pos="600"/>
        <p:guide orient="horz" pos="744"/>
        <p:guide pos="456"/>
        <p:guide orient="horz" pos="1752"/>
      </p:guideLst>
    </p:cSldViewPr>
  </p:slideViewPr>
  <p:outlineViewPr>
    <p:cViewPr>
      <p:scale>
        <a:sx n="33" d="100"/>
        <a:sy n="33" d="100"/>
      </p:scale>
      <p:origin x="0" y="-49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21" Type="http://schemas.openxmlformats.org/officeDocument/2006/relationships/slide" Target="slides/slide16.xml"/><Relationship Id="rId34" Type="http://schemas.openxmlformats.org/officeDocument/2006/relationships/slide" Target="slides/slide29.xml"/><Relationship Id="rId42" Type="http://schemas.microsoft.com/office/2015/10/relationships/revisionInfo" Target="revisionInfo.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mara Ivins" userId="e3c2b929-1dca-4bec-ab04-80a14882df1e" providerId="ADAL" clId="{7DFB381E-49EF-4F16-9CF0-0444167F9A69}"/>
    <pc:docChg chg="modSld">
      <pc:chgData name="Tamara Ivins" userId="e3c2b929-1dca-4bec-ab04-80a14882df1e" providerId="ADAL" clId="{7DFB381E-49EF-4F16-9CF0-0444167F9A69}" dt="2026-04-16T18:25:12.040" v="213" actId="33553"/>
      <pc:docMkLst>
        <pc:docMk/>
      </pc:docMkLst>
      <pc:sldChg chg="modSp mod">
        <pc:chgData name="Tamara Ivins" userId="e3c2b929-1dca-4bec-ab04-80a14882df1e" providerId="ADAL" clId="{7DFB381E-49EF-4F16-9CF0-0444167F9A69}" dt="2026-04-16T18:20:32.641" v="52" actId="33553"/>
        <pc:sldMkLst>
          <pc:docMk/>
          <pc:sldMk cId="2948186125" sldId="278"/>
        </pc:sldMkLst>
        <pc:spChg chg="mod">
          <ac:chgData name="Tamara Ivins" userId="e3c2b929-1dca-4bec-ab04-80a14882df1e" providerId="ADAL" clId="{7DFB381E-49EF-4F16-9CF0-0444167F9A69}" dt="2026-04-16T18:20:32.641" v="52" actId="33553"/>
          <ac:spMkLst>
            <pc:docMk/>
            <pc:sldMk cId="2948186125" sldId="278"/>
            <ac:spMk id="6" creationId="{DA2329D3-4F9F-4417-B37A-6D0774C91608}"/>
          </ac:spMkLst>
        </pc:spChg>
        <pc:spChg chg="mod">
          <ac:chgData name="Tamara Ivins" userId="e3c2b929-1dca-4bec-ab04-80a14882df1e" providerId="ADAL" clId="{7DFB381E-49EF-4F16-9CF0-0444167F9A69}" dt="2026-04-16T18:17:53.513" v="3" actId="962"/>
          <ac:spMkLst>
            <pc:docMk/>
            <pc:sldMk cId="2948186125" sldId="278"/>
            <ac:spMk id="7" creationId="{6478FB27-128C-41F1-B314-C8CB5665C7ED}"/>
          </ac:spMkLst>
        </pc:spChg>
      </pc:sldChg>
      <pc:sldChg chg="modSp mod">
        <pc:chgData name="Tamara Ivins" userId="e3c2b929-1dca-4bec-ab04-80a14882df1e" providerId="ADAL" clId="{7DFB381E-49EF-4F16-9CF0-0444167F9A69}" dt="2026-04-16T18:20:06.160" v="39" actId="33553"/>
        <pc:sldMkLst>
          <pc:docMk/>
          <pc:sldMk cId="1364591427" sldId="350"/>
        </pc:sldMkLst>
        <pc:spChg chg="mod">
          <ac:chgData name="Tamara Ivins" userId="e3c2b929-1dca-4bec-ab04-80a14882df1e" providerId="ADAL" clId="{7DFB381E-49EF-4F16-9CF0-0444167F9A69}" dt="2026-04-16T18:20:06.160" v="39" actId="33553"/>
          <ac:spMkLst>
            <pc:docMk/>
            <pc:sldMk cId="1364591427" sldId="350"/>
            <ac:spMk id="4" creationId="{B55D0F34-5A8A-4237-9F79-75F6B4350D8D}"/>
          </ac:spMkLst>
        </pc:spChg>
      </pc:sldChg>
      <pc:sldChg chg="modSp mod">
        <pc:chgData name="Tamara Ivins" userId="e3c2b929-1dca-4bec-ab04-80a14882df1e" providerId="ADAL" clId="{7DFB381E-49EF-4F16-9CF0-0444167F9A69}" dt="2026-04-16T18:20:54.503" v="53" actId="33553"/>
        <pc:sldMkLst>
          <pc:docMk/>
          <pc:sldMk cId="117861462" sldId="351"/>
        </pc:sldMkLst>
        <pc:spChg chg="mod">
          <ac:chgData name="Tamara Ivins" userId="e3c2b929-1dca-4bec-ab04-80a14882df1e" providerId="ADAL" clId="{7DFB381E-49EF-4F16-9CF0-0444167F9A69}" dt="2026-04-16T18:18:02.144" v="7" actId="962"/>
          <ac:spMkLst>
            <pc:docMk/>
            <pc:sldMk cId="117861462" sldId="351"/>
            <ac:spMk id="3" creationId="{021901F0-D8E7-84F7-D987-C5E4266F01E0}"/>
          </ac:spMkLst>
        </pc:spChg>
        <pc:spChg chg="mod">
          <ac:chgData name="Tamara Ivins" userId="e3c2b929-1dca-4bec-ab04-80a14882df1e" providerId="ADAL" clId="{7DFB381E-49EF-4F16-9CF0-0444167F9A69}" dt="2026-04-16T18:20:54.503" v="53" actId="33553"/>
          <ac:spMkLst>
            <pc:docMk/>
            <pc:sldMk cId="117861462" sldId="351"/>
            <ac:spMk id="4" creationId="{E7B45E25-F7AE-4E8E-A288-C7CE9574E59C}"/>
          </ac:spMkLst>
        </pc:spChg>
        <pc:spChg chg="mod">
          <ac:chgData name="Tamara Ivins" userId="e3c2b929-1dca-4bec-ab04-80a14882df1e" providerId="ADAL" clId="{7DFB381E-49EF-4F16-9CF0-0444167F9A69}" dt="2026-04-16T18:17:58.111" v="4" actId="962"/>
          <ac:spMkLst>
            <pc:docMk/>
            <pc:sldMk cId="117861462" sldId="351"/>
            <ac:spMk id="5" creationId="{8DBA5DAC-EF2B-4991-8535-A69C9A96B3F2}"/>
          </ac:spMkLst>
        </pc:spChg>
        <pc:spChg chg="mod">
          <ac:chgData name="Tamara Ivins" userId="e3c2b929-1dca-4bec-ab04-80a14882df1e" providerId="ADAL" clId="{7DFB381E-49EF-4F16-9CF0-0444167F9A69}" dt="2026-04-16T18:18:01.119" v="6" actId="962"/>
          <ac:spMkLst>
            <pc:docMk/>
            <pc:sldMk cId="117861462" sldId="351"/>
            <ac:spMk id="6" creationId="{2C6CAB76-F64B-601F-4B81-2A806EEAAA88}"/>
          </ac:spMkLst>
        </pc:spChg>
        <pc:spChg chg="mod">
          <ac:chgData name="Tamara Ivins" userId="e3c2b929-1dca-4bec-ab04-80a14882df1e" providerId="ADAL" clId="{7DFB381E-49EF-4F16-9CF0-0444167F9A69}" dt="2026-04-16T18:17:59.606" v="5" actId="962"/>
          <ac:spMkLst>
            <pc:docMk/>
            <pc:sldMk cId="117861462" sldId="351"/>
            <ac:spMk id="8" creationId="{E0B00C9B-278A-4C01-8516-E2BC920B46CB}"/>
          </ac:spMkLst>
        </pc:spChg>
      </pc:sldChg>
      <pc:sldChg chg="modSp mod">
        <pc:chgData name="Tamara Ivins" userId="e3c2b929-1dca-4bec-ab04-80a14882df1e" providerId="ADAL" clId="{7DFB381E-49EF-4F16-9CF0-0444167F9A69}" dt="2026-04-16T18:20:57.740" v="54" actId="33553"/>
        <pc:sldMkLst>
          <pc:docMk/>
          <pc:sldMk cId="3620812844" sldId="352"/>
        </pc:sldMkLst>
        <pc:spChg chg="mod">
          <ac:chgData name="Tamara Ivins" userId="e3c2b929-1dca-4bec-ab04-80a14882df1e" providerId="ADAL" clId="{7DFB381E-49EF-4F16-9CF0-0444167F9A69}" dt="2026-04-16T18:20:57.740" v="54" actId="33553"/>
          <ac:spMkLst>
            <pc:docMk/>
            <pc:sldMk cId="3620812844" sldId="352"/>
            <ac:spMk id="2" creationId="{41455E48-AC35-4512-9853-517C76454931}"/>
          </ac:spMkLst>
        </pc:spChg>
      </pc:sldChg>
      <pc:sldChg chg="modSp mod">
        <pc:chgData name="Tamara Ivins" userId="e3c2b929-1dca-4bec-ab04-80a14882df1e" providerId="ADAL" clId="{7DFB381E-49EF-4F16-9CF0-0444167F9A69}" dt="2026-04-16T18:22:07.683" v="144" actId="33553"/>
        <pc:sldMkLst>
          <pc:docMk/>
          <pc:sldMk cId="996385200" sldId="353"/>
        </pc:sldMkLst>
        <pc:spChg chg="mod">
          <ac:chgData name="Tamara Ivins" userId="e3c2b929-1dca-4bec-ab04-80a14882df1e" providerId="ADAL" clId="{7DFB381E-49EF-4F16-9CF0-0444167F9A69}" dt="2026-04-16T18:22:07.683" v="144" actId="33553"/>
          <ac:spMkLst>
            <pc:docMk/>
            <pc:sldMk cId="996385200" sldId="353"/>
            <ac:spMk id="2" creationId="{49F21C05-5651-4DE4-8EA8-5767B0EA3A4E}"/>
          </ac:spMkLst>
        </pc:spChg>
        <pc:spChg chg="mod">
          <ac:chgData name="Tamara Ivins" userId="e3c2b929-1dca-4bec-ab04-80a14882df1e" providerId="ADAL" clId="{7DFB381E-49EF-4F16-9CF0-0444167F9A69}" dt="2026-04-16T18:18:24.484" v="15" actId="962"/>
          <ac:spMkLst>
            <pc:docMk/>
            <pc:sldMk cId="996385200" sldId="353"/>
            <ac:spMk id="3" creationId="{65092119-8CB3-4E76-B7EF-0D3151B3D623}"/>
          </ac:spMkLst>
        </pc:spChg>
      </pc:sldChg>
      <pc:sldChg chg="modSp mod">
        <pc:chgData name="Tamara Ivins" userId="e3c2b929-1dca-4bec-ab04-80a14882df1e" providerId="ADAL" clId="{7DFB381E-49EF-4F16-9CF0-0444167F9A69}" dt="2026-04-16T18:22:18.253" v="147" actId="33553"/>
        <pc:sldMkLst>
          <pc:docMk/>
          <pc:sldMk cId="2365958356" sldId="354"/>
        </pc:sldMkLst>
        <pc:spChg chg="mod">
          <ac:chgData name="Tamara Ivins" userId="e3c2b929-1dca-4bec-ab04-80a14882df1e" providerId="ADAL" clId="{7DFB381E-49EF-4F16-9CF0-0444167F9A69}" dt="2026-04-16T18:22:18.253" v="147" actId="33553"/>
          <ac:spMkLst>
            <pc:docMk/>
            <pc:sldMk cId="2365958356" sldId="354"/>
            <ac:spMk id="2" creationId="{9FFB657A-3C0B-4922-8CD2-76BD3F421BA9}"/>
          </ac:spMkLst>
        </pc:spChg>
        <pc:spChg chg="mod">
          <ac:chgData name="Tamara Ivins" userId="e3c2b929-1dca-4bec-ab04-80a14882df1e" providerId="ADAL" clId="{7DFB381E-49EF-4F16-9CF0-0444167F9A69}" dt="2026-04-16T18:18:51.020" v="20" actId="962"/>
          <ac:spMkLst>
            <pc:docMk/>
            <pc:sldMk cId="2365958356" sldId="354"/>
            <ac:spMk id="3" creationId="{92787CB5-C598-4775-9A51-E7609A884547}"/>
          </ac:spMkLst>
        </pc:spChg>
      </pc:sldChg>
      <pc:sldChg chg="modSp mod">
        <pc:chgData name="Tamara Ivins" userId="e3c2b929-1dca-4bec-ab04-80a14882df1e" providerId="ADAL" clId="{7DFB381E-49EF-4F16-9CF0-0444167F9A69}" dt="2026-04-16T18:22:43.753" v="148" actId="33553"/>
        <pc:sldMkLst>
          <pc:docMk/>
          <pc:sldMk cId="3773563536" sldId="355"/>
        </pc:sldMkLst>
        <pc:spChg chg="mod">
          <ac:chgData name="Tamara Ivins" userId="e3c2b929-1dca-4bec-ab04-80a14882df1e" providerId="ADAL" clId="{7DFB381E-49EF-4F16-9CF0-0444167F9A69}" dt="2026-04-16T18:22:43.753" v="148" actId="33553"/>
          <ac:spMkLst>
            <pc:docMk/>
            <pc:sldMk cId="3773563536" sldId="355"/>
            <ac:spMk id="2" creationId="{C2711678-2EF6-4623-82A0-B1BFC0890895}"/>
          </ac:spMkLst>
        </pc:spChg>
        <pc:picChg chg="mod">
          <ac:chgData name="Tamara Ivins" userId="e3c2b929-1dca-4bec-ab04-80a14882df1e" providerId="ADAL" clId="{7DFB381E-49EF-4F16-9CF0-0444167F9A69}" dt="2026-04-16T18:18:53.291" v="21" actId="962"/>
          <ac:picMkLst>
            <pc:docMk/>
            <pc:sldMk cId="3773563536" sldId="355"/>
            <ac:picMk id="5" creationId="{33EF2DEA-4A2A-C013-0D67-4DC398121039}"/>
          </ac:picMkLst>
        </pc:picChg>
      </pc:sldChg>
      <pc:sldChg chg="modSp mod">
        <pc:chgData name="Tamara Ivins" userId="e3c2b929-1dca-4bec-ab04-80a14882df1e" providerId="ADAL" clId="{7DFB381E-49EF-4F16-9CF0-0444167F9A69}" dt="2026-04-16T18:22:48.358" v="149" actId="33553"/>
        <pc:sldMkLst>
          <pc:docMk/>
          <pc:sldMk cId="3076598596" sldId="356"/>
        </pc:sldMkLst>
        <pc:spChg chg="mod">
          <ac:chgData name="Tamara Ivins" userId="e3c2b929-1dca-4bec-ab04-80a14882df1e" providerId="ADAL" clId="{7DFB381E-49EF-4F16-9CF0-0444167F9A69}" dt="2026-04-16T18:22:48.358" v="149" actId="33553"/>
          <ac:spMkLst>
            <pc:docMk/>
            <pc:sldMk cId="3076598596" sldId="356"/>
            <ac:spMk id="2" creationId="{A6DD3157-830E-496A-AADA-009628BB5BB0}"/>
          </ac:spMkLst>
        </pc:spChg>
      </pc:sldChg>
      <pc:sldChg chg="modSp mod">
        <pc:chgData name="Tamara Ivins" userId="e3c2b929-1dca-4bec-ab04-80a14882df1e" providerId="ADAL" clId="{7DFB381E-49EF-4F16-9CF0-0444167F9A69}" dt="2026-04-16T18:22:52.074" v="150" actId="33553"/>
        <pc:sldMkLst>
          <pc:docMk/>
          <pc:sldMk cId="321393967" sldId="358"/>
        </pc:sldMkLst>
        <pc:spChg chg="mod">
          <ac:chgData name="Tamara Ivins" userId="e3c2b929-1dca-4bec-ab04-80a14882df1e" providerId="ADAL" clId="{7DFB381E-49EF-4F16-9CF0-0444167F9A69}" dt="2026-04-16T18:22:52.074" v="150" actId="33553"/>
          <ac:spMkLst>
            <pc:docMk/>
            <pc:sldMk cId="321393967" sldId="358"/>
            <ac:spMk id="2" creationId="{EDC39FF2-D950-4FF9-98AC-B539C537C570}"/>
          </ac:spMkLst>
        </pc:spChg>
      </pc:sldChg>
      <pc:sldChg chg="modSp mod">
        <pc:chgData name="Tamara Ivins" userId="e3c2b929-1dca-4bec-ab04-80a14882df1e" providerId="ADAL" clId="{7DFB381E-49EF-4F16-9CF0-0444167F9A69}" dt="2026-04-16T18:22:55.673" v="151" actId="33553"/>
        <pc:sldMkLst>
          <pc:docMk/>
          <pc:sldMk cId="1672079658" sldId="359"/>
        </pc:sldMkLst>
        <pc:spChg chg="mod">
          <ac:chgData name="Tamara Ivins" userId="e3c2b929-1dca-4bec-ab04-80a14882df1e" providerId="ADAL" clId="{7DFB381E-49EF-4F16-9CF0-0444167F9A69}" dt="2026-04-16T18:22:55.673" v="151" actId="33553"/>
          <ac:spMkLst>
            <pc:docMk/>
            <pc:sldMk cId="1672079658" sldId="359"/>
            <ac:spMk id="2" creationId="{E4C517E5-D24A-41BB-938F-6A370D5487BD}"/>
          </ac:spMkLst>
        </pc:spChg>
        <pc:spChg chg="mod">
          <ac:chgData name="Tamara Ivins" userId="e3c2b929-1dca-4bec-ab04-80a14882df1e" providerId="ADAL" clId="{7DFB381E-49EF-4F16-9CF0-0444167F9A69}" dt="2026-04-16T18:18:55.505" v="22" actId="962"/>
          <ac:spMkLst>
            <pc:docMk/>
            <pc:sldMk cId="1672079658" sldId="359"/>
            <ac:spMk id="3" creationId="{86EB2F66-5B98-4A6C-B8AA-E0884F6B3891}"/>
          </ac:spMkLst>
        </pc:spChg>
        <pc:spChg chg="mod">
          <ac:chgData name="Tamara Ivins" userId="e3c2b929-1dca-4bec-ab04-80a14882df1e" providerId="ADAL" clId="{7DFB381E-49EF-4F16-9CF0-0444167F9A69}" dt="2026-04-16T18:18:58.677" v="23" actId="962"/>
          <ac:spMkLst>
            <pc:docMk/>
            <pc:sldMk cId="1672079658" sldId="359"/>
            <ac:spMk id="6" creationId="{4C3849F6-6B5A-D5D4-44AB-C52573F7854F}"/>
          </ac:spMkLst>
        </pc:spChg>
      </pc:sldChg>
      <pc:sldChg chg="modSp mod">
        <pc:chgData name="Tamara Ivins" userId="e3c2b929-1dca-4bec-ab04-80a14882df1e" providerId="ADAL" clId="{7DFB381E-49EF-4F16-9CF0-0444167F9A69}" dt="2026-04-16T18:22:59.404" v="152" actId="33553"/>
        <pc:sldMkLst>
          <pc:docMk/>
          <pc:sldMk cId="803746425" sldId="360"/>
        </pc:sldMkLst>
        <pc:spChg chg="mod">
          <ac:chgData name="Tamara Ivins" userId="e3c2b929-1dca-4bec-ab04-80a14882df1e" providerId="ADAL" clId="{7DFB381E-49EF-4F16-9CF0-0444167F9A69}" dt="2026-04-16T18:22:59.404" v="152" actId="33553"/>
          <ac:spMkLst>
            <pc:docMk/>
            <pc:sldMk cId="803746425" sldId="360"/>
            <ac:spMk id="2" creationId="{F89E70D0-5EFE-4C9D-947E-12DCF06D4C40}"/>
          </ac:spMkLst>
        </pc:spChg>
      </pc:sldChg>
      <pc:sldChg chg="addSp modSp mod">
        <pc:chgData name="Tamara Ivins" userId="e3c2b929-1dca-4bec-ab04-80a14882df1e" providerId="ADAL" clId="{7DFB381E-49EF-4F16-9CF0-0444167F9A69}" dt="2026-04-16T18:23:34.865" v="156" actId="20577"/>
        <pc:sldMkLst>
          <pc:docMk/>
          <pc:sldMk cId="2756863202" sldId="362"/>
        </pc:sldMkLst>
        <pc:spChg chg="mod">
          <ac:chgData name="Tamara Ivins" userId="e3c2b929-1dca-4bec-ab04-80a14882df1e" providerId="ADAL" clId="{7DFB381E-49EF-4F16-9CF0-0444167F9A69}" dt="2026-04-16T18:19:00.708" v="24" actId="962"/>
          <ac:spMkLst>
            <pc:docMk/>
            <pc:sldMk cId="2756863202" sldId="362"/>
            <ac:spMk id="3" creationId="{1A46A11A-181A-473C-AC49-A8CED5375F21}"/>
          </ac:spMkLst>
        </pc:spChg>
        <pc:spChg chg="add mod">
          <ac:chgData name="Tamara Ivins" userId="e3c2b929-1dca-4bec-ab04-80a14882df1e" providerId="ADAL" clId="{7DFB381E-49EF-4F16-9CF0-0444167F9A69}" dt="2026-04-16T18:23:34.865" v="156" actId="20577"/>
          <ac:spMkLst>
            <pc:docMk/>
            <pc:sldMk cId="2756863202" sldId="362"/>
            <ac:spMk id="4" creationId="{805DF439-FA76-A10C-FE80-C53D6AB69B72}"/>
          </ac:spMkLst>
        </pc:spChg>
      </pc:sldChg>
      <pc:sldChg chg="addSp modSp mod">
        <pc:chgData name="Tamara Ivins" userId="e3c2b929-1dca-4bec-ab04-80a14882df1e" providerId="ADAL" clId="{7DFB381E-49EF-4F16-9CF0-0444167F9A69}" dt="2026-04-16T18:24:58.683" v="201" actId="20577"/>
        <pc:sldMkLst>
          <pc:docMk/>
          <pc:sldMk cId="3547185865" sldId="364"/>
        </pc:sldMkLst>
        <pc:spChg chg="add mod">
          <ac:chgData name="Tamara Ivins" userId="e3c2b929-1dca-4bec-ab04-80a14882df1e" providerId="ADAL" clId="{7DFB381E-49EF-4F16-9CF0-0444167F9A69}" dt="2026-04-16T18:24:58.683" v="201" actId="20577"/>
          <ac:spMkLst>
            <pc:docMk/>
            <pc:sldMk cId="3547185865" sldId="364"/>
            <ac:spMk id="2" creationId="{05058CEA-1092-4DFA-E612-F2082FB7517E}"/>
          </ac:spMkLst>
        </pc:spChg>
      </pc:sldChg>
      <pc:sldChg chg="modSp mod">
        <pc:chgData name="Tamara Ivins" userId="e3c2b929-1dca-4bec-ab04-80a14882df1e" providerId="ADAL" clId="{7DFB381E-49EF-4F16-9CF0-0444167F9A69}" dt="2026-04-16T18:25:12.040" v="213" actId="33553"/>
        <pc:sldMkLst>
          <pc:docMk/>
          <pc:sldMk cId="827695849" sldId="365"/>
        </pc:sldMkLst>
        <pc:spChg chg="mod">
          <ac:chgData name="Tamara Ivins" userId="e3c2b929-1dca-4bec-ab04-80a14882df1e" providerId="ADAL" clId="{7DFB381E-49EF-4F16-9CF0-0444167F9A69}" dt="2026-04-16T18:25:12.040" v="213" actId="33553"/>
          <ac:spMkLst>
            <pc:docMk/>
            <pc:sldMk cId="827695849" sldId="365"/>
            <ac:spMk id="2" creationId="{0EE859F8-7F5D-4F32-8513-DC74D4391B0F}"/>
          </ac:spMkLst>
        </pc:spChg>
      </pc:sldChg>
      <pc:sldChg chg="modSp mod">
        <pc:chgData name="Tamara Ivins" userId="e3c2b929-1dca-4bec-ab04-80a14882df1e" providerId="ADAL" clId="{7DFB381E-49EF-4F16-9CF0-0444167F9A69}" dt="2026-04-16T18:24:44.772" v="190" actId="33553"/>
        <pc:sldMkLst>
          <pc:docMk/>
          <pc:sldMk cId="4242769162" sldId="366"/>
        </pc:sldMkLst>
        <pc:spChg chg="mod">
          <ac:chgData name="Tamara Ivins" userId="e3c2b929-1dca-4bec-ab04-80a14882df1e" providerId="ADAL" clId="{7DFB381E-49EF-4F16-9CF0-0444167F9A69}" dt="2026-04-16T18:24:44.772" v="190" actId="33553"/>
          <ac:spMkLst>
            <pc:docMk/>
            <pc:sldMk cId="4242769162" sldId="366"/>
            <ac:spMk id="2" creationId="{C519D795-71A9-43C9-A595-25C87D53BE35}"/>
          </ac:spMkLst>
        </pc:spChg>
      </pc:sldChg>
      <pc:sldChg chg="modSp mod">
        <pc:chgData name="Tamara Ivins" userId="e3c2b929-1dca-4bec-ab04-80a14882df1e" providerId="ADAL" clId="{7DFB381E-49EF-4F16-9CF0-0444167F9A69}" dt="2026-04-16T18:24:26.330" v="171" actId="33553"/>
        <pc:sldMkLst>
          <pc:docMk/>
          <pc:sldMk cId="3543984911" sldId="368"/>
        </pc:sldMkLst>
        <pc:spChg chg="mod">
          <ac:chgData name="Tamara Ivins" userId="e3c2b929-1dca-4bec-ab04-80a14882df1e" providerId="ADAL" clId="{7DFB381E-49EF-4F16-9CF0-0444167F9A69}" dt="2026-04-16T18:24:26.330" v="171" actId="33553"/>
          <ac:spMkLst>
            <pc:docMk/>
            <pc:sldMk cId="3543984911" sldId="368"/>
            <ac:spMk id="2" creationId="{07B3EDD8-08A7-4C8E-92E0-28ED77F980AA}"/>
          </ac:spMkLst>
        </pc:spChg>
      </pc:sldChg>
      <pc:sldChg chg="modSp mod">
        <pc:chgData name="Tamara Ivins" userId="e3c2b929-1dca-4bec-ab04-80a14882df1e" providerId="ADAL" clId="{7DFB381E-49EF-4F16-9CF0-0444167F9A69}" dt="2026-04-16T18:20:10.204" v="40" actId="33553"/>
        <pc:sldMkLst>
          <pc:docMk/>
          <pc:sldMk cId="3979389381" sldId="372"/>
        </pc:sldMkLst>
        <pc:spChg chg="mod">
          <ac:chgData name="Tamara Ivins" userId="e3c2b929-1dca-4bec-ab04-80a14882df1e" providerId="ADAL" clId="{7DFB381E-49EF-4F16-9CF0-0444167F9A69}" dt="2026-04-16T18:20:10.204" v="40" actId="33553"/>
          <ac:spMkLst>
            <pc:docMk/>
            <pc:sldMk cId="3979389381" sldId="372"/>
            <ac:spMk id="4" creationId="{68E147C7-91FD-55FB-4ACC-DA52D8C9A733}"/>
          </ac:spMkLst>
        </pc:spChg>
      </pc:sldChg>
      <pc:sldChg chg="addSp modSp mod">
        <pc:chgData name="Tamara Ivins" userId="e3c2b929-1dca-4bec-ab04-80a14882df1e" providerId="ADAL" clId="{7DFB381E-49EF-4F16-9CF0-0444167F9A69}" dt="2026-04-16T18:23:59.610" v="166" actId="20577"/>
        <pc:sldMkLst>
          <pc:docMk/>
          <pc:sldMk cId="359470970" sldId="373"/>
        </pc:sldMkLst>
        <pc:spChg chg="add mod">
          <ac:chgData name="Tamara Ivins" userId="e3c2b929-1dca-4bec-ab04-80a14882df1e" providerId="ADAL" clId="{7DFB381E-49EF-4F16-9CF0-0444167F9A69}" dt="2026-04-16T18:23:59.610" v="166" actId="20577"/>
          <ac:spMkLst>
            <pc:docMk/>
            <pc:sldMk cId="359470970" sldId="373"/>
            <ac:spMk id="4" creationId="{7595A3B4-C174-27B5-2BBC-3FFDDE4C5306}"/>
          </ac:spMkLst>
        </pc:spChg>
      </pc:sldChg>
      <pc:sldChg chg="addSp modSp mod">
        <pc:chgData name="Tamara Ivins" userId="e3c2b929-1dca-4bec-ab04-80a14882df1e" providerId="ADAL" clId="{7DFB381E-49EF-4F16-9CF0-0444167F9A69}" dt="2026-04-16T18:23:46.425" v="161" actId="20577"/>
        <pc:sldMkLst>
          <pc:docMk/>
          <pc:sldMk cId="1018456123" sldId="374"/>
        </pc:sldMkLst>
        <pc:spChg chg="add mod">
          <ac:chgData name="Tamara Ivins" userId="e3c2b929-1dca-4bec-ab04-80a14882df1e" providerId="ADAL" clId="{7DFB381E-49EF-4F16-9CF0-0444167F9A69}" dt="2026-04-16T18:23:46.425" v="161" actId="20577"/>
          <ac:spMkLst>
            <pc:docMk/>
            <pc:sldMk cId="1018456123" sldId="374"/>
            <ac:spMk id="4" creationId="{20F63EF2-0E88-38D3-472A-42420D708290}"/>
          </ac:spMkLst>
        </pc:spChg>
      </pc:sldChg>
      <pc:sldChg chg="addSp delSp modSp mod">
        <pc:chgData name="Tamara Ivins" userId="e3c2b929-1dca-4bec-ab04-80a14882df1e" providerId="ADAL" clId="{7DFB381E-49EF-4F16-9CF0-0444167F9A69}" dt="2026-04-16T18:24:22.323" v="170" actId="33553"/>
        <pc:sldMkLst>
          <pc:docMk/>
          <pc:sldMk cId="3024801420" sldId="375"/>
        </pc:sldMkLst>
        <pc:spChg chg="mod">
          <ac:chgData name="Tamara Ivins" userId="e3c2b929-1dca-4bec-ab04-80a14882df1e" providerId="ADAL" clId="{7DFB381E-49EF-4F16-9CF0-0444167F9A69}" dt="2026-04-16T18:24:22.323" v="170" actId="33553"/>
          <ac:spMkLst>
            <pc:docMk/>
            <pc:sldMk cId="3024801420" sldId="375"/>
            <ac:spMk id="2" creationId="{6761ED34-FC44-5412-1708-E0EC327CA949}"/>
          </ac:spMkLst>
        </pc:spChg>
        <pc:spChg chg="add del mod">
          <ac:chgData name="Tamara Ivins" userId="e3c2b929-1dca-4bec-ab04-80a14882df1e" providerId="ADAL" clId="{7DFB381E-49EF-4F16-9CF0-0444167F9A69}" dt="2026-04-16T18:24:09.408" v="168" actId="478"/>
          <ac:spMkLst>
            <pc:docMk/>
            <pc:sldMk cId="3024801420" sldId="375"/>
            <ac:spMk id="4" creationId="{B4EF2507-5256-5288-4578-3A59C93DA410}"/>
          </ac:spMkLst>
        </pc:spChg>
      </pc:sldChg>
      <pc:sldChg chg="modSp mod">
        <pc:chgData name="Tamara Ivins" userId="e3c2b929-1dca-4bec-ab04-80a14882df1e" providerId="ADAL" clId="{7DFB381E-49EF-4F16-9CF0-0444167F9A69}" dt="2026-04-16T18:21:00.574" v="55" actId="33553"/>
        <pc:sldMkLst>
          <pc:docMk/>
          <pc:sldMk cId="2858445262" sldId="377"/>
        </pc:sldMkLst>
        <pc:spChg chg="mod">
          <ac:chgData name="Tamara Ivins" userId="e3c2b929-1dca-4bec-ab04-80a14882df1e" providerId="ADAL" clId="{7DFB381E-49EF-4F16-9CF0-0444167F9A69}" dt="2026-04-16T18:21:00.574" v="55" actId="33553"/>
          <ac:spMkLst>
            <pc:docMk/>
            <pc:sldMk cId="2858445262" sldId="377"/>
            <ac:spMk id="2" creationId="{151CDDF5-749D-DDA3-0ADD-1523889DCC6E}"/>
          </ac:spMkLst>
        </pc:spChg>
        <pc:spChg chg="mod">
          <ac:chgData name="Tamara Ivins" userId="e3c2b929-1dca-4bec-ab04-80a14882df1e" providerId="ADAL" clId="{7DFB381E-49EF-4F16-9CF0-0444167F9A69}" dt="2026-04-16T18:18:03.578" v="8" actId="962"/>
          <ac:spMkLst>
            <pc:docMk/>
            <pc:sldMk cId="2858445262" sldId="377"/>
            <ac:spMk id="3" creationId="{E6BE51BE-E761-C30D-7AFF-88981CBD096A}"/>
          </ac:spMkLst>
        </pc:spChg>
        <pc:inkChg chg="mod">
          <ac:chgData name="Tamara Ivins" userId="e3c2b929-1dca-4bec-ab04-80a14882df1e" providerId="ADAL" clId="{7DFB381E-49EF-4F16-9CF0-0444167F9A69}" dt="2026-04-16T18:18:04.902" v="9" actId="962"/>
          <ac:inkMkLst>
            <pc:docMk/>
            <pc:sldMk cId="2858445262" sldId="377"/>
            <ac:inkMk id="4" creationId="{C74ECC22-5E3F-C967-3053-8E582212F377}"/>
          </ac:inkMkLst>
        </pc:inkChg>
        <pc:inkChg chg="mod">
          <ac:chgData name="Tamara Ivins" userId="e3c2b929-1dca-4bec-ab04-80a14882df1e" providerId="ADAL" clId="{7DFB381E-49EF-4F16-9CF0-0444167F9A69}" dt="2026-04-16T18:18:06.643" v="10" actId="962"/>
          <ac:inkMkLst>
            <pc:docMk/>
            <pc:sldMk cId="2858445262" sldId="377"/>
            <ac:inkMk id="5" creationId="{05F3E1A9-62FA-F933-74F0-E98422B9DFA9}"/>
          </ac:inkMkLst>
        </pc:inkChg>
        <pc:inkChg chg="mod">
          <ac:chgData name="Tamara Ivins" userId="e3c2b929-1dca-4bec-ab04-80a14882df1e" providerId="ADAL" clId="{7DFB381E-49EF-4F16-9CF0-0444167F9A69}" dt="2026-04-16T18:18:07.562" v="11" actId="962"/>
          <ac:inkMkLst>
            <pc:docMk/>
            <pc:sldMk cId="2858445262" sldId="377"/>
            <ac:inkMk id="7" creationId="{0CB8052E-D647-F202-9939-A5BA1E0D8D85}"/>
          </ac:inkMkLst>
        </pc:inkChg>
      </pc:sldChg>
      <pc:sldChg chg="addSp delSp modSp mod">
        <pc:chgData name="Tamara Ivins" userId="e3c2b929-1dca-4bec-ab04-80a14882df1e" providerId="ADAL" clId="{7DFB381E-49EF-4F16-9CF0-0444167F9A69}" dt="2026-04-16T18:22:04.377" v="143"/>
        <pc:sldMkLst>
          <pc:docMk/>
          <pc:sldMk cId="676106097" sldId="378"/>
        </pc:sldMkLst>
        <pc:spChg chg="add del mod">
          <ac:chgData name="Tamara Ivins" userId="e3c2b929-1dca-4bec-ab04-80a14882df1e" providerId="ADAL" clId="{7DFB381E-49EF-4F16-9CF0-0444167F9A69}" dt="2026-04-16T18:21:24.282" v="57" actId="478"/>
          <ac:spMkLst>
            <pc:docMk/>
            <pc:sldMk cId="676106097" sldId="378"/>
            <ac:spMk id="2" creationId="{D7F4316B-2A81-52E6-6FCF-15BB9C18DA6E}"/>
          </ac:spMkLst>
        </pc:spChg>
        <pc:spChg chg="mod">
          <ac:chgData name="Tamara Ivins" userId="e3c2b929-1dca-4bec-ab04-80a14882df1e" providerId="ADAL" clId="{7DFB381E-49EF-4F16-9CF0-0444167F9A69}" dt="2026-04-16T18:18:18.404" v="13" actId="962"/>
          <ac:spMkLst>
            <pc:docMk/>
            <pc:sldMk cId="676106097" sldId="378"/>
            <ac:spMk id="3" creationId="{95DB239C-9E10-B5A2-296D-BF672D47CFDC}"/>
          </ac:spMkLst>
        </pc:spChg>
        <pc:spChg chg="add mod">
          <ac:chgData name="Tamara Ivins" userId="e3c2b929-1dca-4bec-ab04-80a14882df1e" providerId="ADAL" clId="{7DFB381E-49EF-4F16-9CF0-0444167F9A69}" dt="2026-04-16T18:22:04.377" v="143"/>
          <ac:spMkLst>
            <pc:docMk/>
            <pc:sldMk cId="676106097" sldId="378"/>
            <ac:spMk id="4" creationId="{E1230E0B-74D4-6823-4367-74E17B50C949}"/>
          </ac:spMkLst>
        </pc:spChg>
        <pc:picChg chg="mod">
          <ac:chgData name="Tamara Ivins" userId="e3c2b929-1dca-4bec-ab04-80a14882df1e" providerId="ADAL" clId="{7DFB381E-49EF-4F16-9CF0-0444167F9A69}" dt="2026-04-16T18:18:23.355" v="14" actId="962"/>
          <ac:picMkLst>
            <pc:docMk/>
            <pc:sldMk cId="676106097" sldId="378"/>
            <ac:picMk id="11" creationId="{9E54C43F-462E-7AC5-44A6-0D16BB171B8E}"/>
          </ac:picMkLst>
        </pc:picChg>
      </pc:sldChg>
      <pc:sldChg chg="addSp modSp mod">
        <pc:chgData name="Tamara Ivins" userId="e3c2b929-1dca-4bec-ab04-80a14882df1e" providerId="ADAL" clId="{7DFB381E-49EF-4F16-9CF0-0444167F9A69}" dt="2026-04-16T18:20:24.143" v="51" actId="20577"/>
        <pc:sldMkLst>
          <pc:docMk/>
          <pc:sldMk cId="1139333461" sldId="380"/>
        </pc:sldMkLst>
        <pc:spChg chg="mod">
          <ac:chgData name="Tamara Ivins" userId="e3c2b929-1dca-4bec-ab04-80a14882df1e" providerId="ADAL" clId="{7DFB381E-49EF-4F16-9CF0-0444167F9A69}" dt="2026-04-16T18:17:43.337" v="1" actId="962"/>
          <ac:spMkLst>
            <pc:docMk/>
            <pc:sldMk cId="1139333461" sldId="380"/>
            <ac:spMk id="2" creationId="{9B5272B5-2AC5-2F40-D554-8381F2953F11}"/>
          </ac:spMkLst>
        </pc:spChg>
        <pc:spChg chg="add mod">
          <ac:chgData name="Tamara Ivins" userId="e3c2b929-1dca-4bec-ab04-80a14882df1e" providerId="ADAL" clId="{7DFB381E-49EF-4F16-9CF0-0444167F9A69}" dt="2026-04-16T18:20:24.143" v="51" actId="20577"/>
          <ac:spMkLst>
            <pc:docMk/>
            <pc:sldMk cId="1139333461" sldId="380"/>
            <ac:spMk id="3" creationId="{2AA8FF21-1CE4-BBCD-6B12-7F1A97A1379B}"/>
          </ac:spMkLst>
        </pc:spChg>
        <pc:picChg chg="mod">
          <ac:chgData name="Tamara Ivins" userId="e3c2b929-1dca-4bec-ab04-80a14882df1e" providerId="ADAL" clId="{7DFB381E-49EF-4F16-9CF0-0444167F9A69}" dt="2026-04-16T18:17:51.649" v="2" actId="962"/>
          <ac:picMkLst>
            <pc:docMk/>
            <pc:sldMk cId="1139333461" sldId="380"/>
            <ac:picMk id="8" creationId="{77FF40EB-CF4F-2151-883F-DCBBDA2BE808}"/>
          </ac:picMkLst>
        </pc:picChg>
      </pc:sldChg>
      <pc:sldChg chg="addSp modSp mod">
        <pc:chgData name="Tamara Ivins" userId="e3c2b929-1dca-4bec-ab04-80a14882df1e" providerId="ADAL" clId="{7DFB381E-49EF-4F16-9CF0-0444167F9A69}" dt="2026-04-16T18:24:36.395" v="189" actId="20577"/>
        <pc:sldMkLst>
          <pc:docMk/>
          <pc:sldMk cId="582963968" sldId="381"/>
        </pc:sldMkLst>
        <pc:spChg chg="mod">
          <ac:chgData name="Tamara Ivins" userId="e3c2b929-1dca-4bec-ab04-80a14882df1e" providerId="ADAL" clId="{7DFB381E-49EF-4F16-9CF0-0444167F9A69}" dt="2026-04-16T18:19:54.106" v="36" actId="962"/>
          <ac:spMkLst>
            <pc:docMk/>
            <pc:sldMk cId="582963968" sldId="381"/>
            <ac:spMk id="2" creationId="{A0B8408E-7F53-8FF5-92E2-E1A776E72625}"/>
          </ac:spMkLst>
        </pc:spChg>
        <pc:spChg chg="add mod">
          <ac:chgData name="Tamara Ivins" userId="e3c2b929-1dca-4bec-ab04-80a14882df1e" providerId="ADAL" clId="{7DFB381E-49EF-4F16-9CF0-0444167F9A69}" dt="2026-04-16T18:24:36.395" v="189" actId="20577"/>
          <ac:spMkLst>
            <pc:docMk/>
            <pc:sldMk cId="582963968" sldId="381"/>
            <ac:spMk id="3" creationId="{D903284D-7299-5EF5-F9F5-C948CF774C88}"/>
          </ac:spMkLst>
        </pc:spChg>
        <pc:spChg chg="mod">
          <ac:chgData name="Tamara Ivins" userId="e3c2b929-1dca-4bec-ab04-80a14882df1e" providerId="ADAL" clId="{7DFB381E-49EF-4F16-9CF0-0444167F9A69}" dt="2026-04-16T18:19:49.012" v="34" actId="962"/>
          <ac:spMkLst>
            <pc:docMk/>
            <pc:sldMk cId="582963968" sldId="381"/>
            <ac:spMk id="5" creationId="{B8736C20-EE38-D991-E32D-C880043D180B}"/>
          </ac:spMkLst>
        </pc:spChg>
        <pc:picChg chg="mod">
          <ac:chgData name="Tamara Ivins" userId="e3c2b929-1dca-4bec-ab04-80a14882df1e" providerId="ADAL" clId="{7DFB381E-49EF-4F16-9CF0-0444167F9A69}" dt="2026-04-16T18:19:57.558" v="38" actId="962"/>
          <ac:picMkLst>
            <pc:docMk/>
            <pc:sldMk cId="582963968" sldId="381"/>
            <ac:picMk id="6" creationId="{FE708B93-8D66-70C9-21B3-53950ED6DEE6}"/>
          </ac:picMkLst>
        </pc:picChg>
      </pc:sldChg>
      <pc:sldChg chg="addSp modSp mod">
        <pc:chgData name="Tamara Ivins" userId="e3c2b929-1dca-4bec-ab04-80a14882df1e" providerId="ADAL" clId="{7DFB381E-49EF-4F16-9CF0-0444167F9A69}" dt="2026-04-16T18:25:06.639" v="212" actId="20577"/>
        <pc:sldMkLst>
          <pc:docMk/>
          <pc:sldMk cId="2704445008" sldId="383"/>
        </pc:sldMkLst>
        <pc:spChg chg="add mod">
          <ac:chgData name="Tamara Ivins" userId="e3c2b929-1dca-4bec-ab04-80a14882df1e" providerId="ADAL" clId="{7DFB381E-49EF-4F16-9CF0-0444167F9A69}" dt="2026-04-16T18:25:06.639" v="212" actId="20577"/>
          <ac:spMkLst>
            <pc:docMk/>
            <pc:sldMk cId="2704445008" sldId="383"/>
            <ac:spMk id="2" creationId="{084E51BD-51E1-493E-FD45-231811328E43}"/>
          </ac:spMkLst>
        </pc:spChg>
      </pc:sldChg>
      <pc:sldChg chg="modSp mod">
        <pc:chgData name="Tamara Ivins" userId="e3c2b929-1dca-4bec-ab04-80a14882df1e" providerId="ADAL" clId="{7DFB381E-49EF-4F16-9CF0-0444167F9A69}" dt="2026-04-16T18:23:38.840" v="157" actId="33553"/>
        <pc:sldMkLst>
          <pc:docMk/>
          <pc:sldMk cId="55545286" sldId="384"/>
        </pc:sldMkLst>
        <pc:spChg chg="mod">
          <ac:chgData name="Tamara Ivins" userId="e3c2b929-1dca-4bec-ab04-80a14882df1e" providerId="ADAL" clId="{7DFB381E-49EF-4F16-9CF0-0444167F9A69}" dt="2026-04-16T18:23:38.840" v="157" actId="33553"/>
          <ac:spMkLst>
            <pc:docMk/>
            <pc:sldMk cId="55545286" sldId="384"/>
            <ac:spMk id="2" creationId="{2AF211CC-9E81-E0A4-E798-9F317FBF4679}"/>
          </ac:spMkLst>
        </pc:spChg>
        <pc:spChg chg="mod">
          <ac:chgData name="Tamara Ivins" userId="e3c2b929-1dca-4bec-ab04-80a14882df1e" providerId="ADAL" clId="{7DFB381E-49EF-4F16-9CF0-0444167F9A69}" dt="2026-04-16T18:19:12.721" v="26" actId="962"/>
          <ac:spMkLst>
            <pc:docMk/>
            <pc:sldMk cId="55545286" sldId="384"/>
            <ac:spMk id="3" creationId="{BA64A0DA-5EB0-0D80-CF6F-CC8CFB69D4B2}"/>
          </ac:spMkLst>
        </pc:spChg>
        <pc:picChg chg="mod">
          <ac:chgData name="Tamara Ivins" userId="e3c2b929-1dca-4bec-ab04-80a14882df1e" providerId="ADAL" clId="{7DFB381E-49EF-4F16-9CF0-0444167F9A69}" dt="2026-04-16T18:19:15.464" v="27" actId="962"/>
          <ac:picMkLst>
            <pc:docMk/>
            <pc:sldMk cId="55545286" sldId="384"/>
            <ac:picMk id="8" creationId="{A8899584-7EF5-0F4B-BFA0-FC6538306038}"/>
          </ac:picMkLst>
        </pc:picChg>
      </pc:sldChg>
      <pc:sldChg chg="modSp mod">
        <pc:chgData name="Tamara Ivins" userId="e3c2b929-1dca-4bec-ab04-80a14882df1e" providerId="ADAL" clId="{7DFB381E-49EF-4F16-9CF0-0444167F9A69}" dt="2026-04-16T18:24:17.182" v="169" actId="33553"/>
        <pc:sldMkLst>
          <pc:docMk/>
          <pc:sldMk cId="413061938" sldId="385"/>
        </pc:sldMkLst>
        <pc:spChg chg="mod">
          <ac:chgData name="Tamara Ivins" userId="e3c2b929-1dca-4bec-ab04-80a14882df1e" providerId="ADAL" clId="{7DFB381E-49EF-4F16-9CF0-0444167F9A69}" dt="2026-04-16T18:24:17.182" v="169" actId="33553"/>
          <ac:spMkLst>
            <pc:docMk/>
            <pc:sldMk cId="413061938" sldId="385"/>
            <ac:spMk id="2" creationId="{25F15549-57C2-9118-121B-A904CBEBBCAB}"/>
          </ac:spMkLst>
        </pc:spChg>
        <pc:spChg chg="mod">
          <ac:chgData name="Tamara Ivins" userId="e3c2b929-1dca-4bec-ab04-80a14882df1e" providerId="ADAL" clId="{7DFB381E-49EF-4F16-9CF0-0444167F9A69}" dt="2026-04-16T18:19:34.450" v="32" actId="962"/>
          <ac:spMkLst>
            <pc:docMk/>
            <pc:sldMk cId="413061938" sldId="385"/>
            <ac:spMk id="3" creationId="{0881EE5F-3721-214C-EDDE-2B90E39EE6E2}"/>
          </ac:spMkLst>
        </pc:spChg>
        <pc:picChg chg="mod">
          <ac:chgData name="Tamara Ivins" userId="e3c2b929-1dca-4bec-ab04-80a14882df1e" providerId="ADAL" clId="{7DFB381E-49EF-4F16-9CF0-0444167F9A69}" dt="2026-04-16T18:19:37.026" v="33" actId="962"/>
          <ac:picMkLst>
            <pc:docMk/>
            <pc:sldMk cId="413061938" sldId="385"/>
            <ac:picMk id="9" creationId="{3696663D-646B-CE72-BEA7-BBF325829980}"/>
          </ac:picMkLst>
        </pc:picChg>
      </pc:sldChg>
      <pc:sldChg chg="modSp mod">
        <pc:chgData name="Tamara Ivins" userId="e3c2b929-1dca-4bec-ab04-80a14882df1e" providerId="ADAL" clId="{7DFB381E-49EF-4F16-9CF0-0444167F9A69}" dt="2026-04-16T18:23:52.044" v="162" actId="33553"/>
        <pc:sldMkLst>
          <pc:docMk/>
          <pc:sldMk cId="3683177793" sldId="386"/>
        </pc:sldMkLst>
        <pc:spChg chg="mod">
          <ac:chgData name="Tamara Ivins" userId="e3c2b929-1dca-4bec-ab04-80a14882df1e" providerId="ADAL" clId="{7DFB381E-49EF-4F16-9CF0-0444167F9A69}" dt="2026-04-16T18:23:52.044" v="162" actId="33553"/>
          <ac:spMkLst>
            <pc:docMk/>
            <pc:sldMk cId="3683177793" sldId="386"/>
            <ac:spMk id="2" creationId="{FD800154-259E-216B-86DA-D8805677A4E5}"/>
          </ac:spMkLst>
        </pc:spChg>
        <pc:spChg chg="mod">
          <ac:chgData name="Tamara Ivins" userId="e3c2b929-1dca-4bec-ab04-80a14882df1e" providerId="ADAL" clId="{7DFB381E-49EF-4F16-9CF0-0444167F9A69}" dt="2026-04-16T18:19:23.801" v="29" actId="962"/>
          <ac:spMkLst>
            <pc:docMk/>
            <pc:sldMk cId="3683177793" sldId="386"/>
            <ac:spMk id="3" creationId="{E655C0EF-F81F-EFBA-C246-E2B8FDEA8DE1}"/>
          </ac:spMkLst>
        </pc:spChg>
        <pc:picChg chg="mod">
          <ac:chgData name="Tamara Ivins" userId="e3c2b929-1dca-4bec-ab04-80a14882df1e" providerId="ADAL" clId="{7DFB381E-49EF-4F16-9CF0-0444167F9A69}" dt="2026-04-16T18:19:25.549" v="30" actId="962"/>
          <ac:picMkLst>
            <pc:docMk/>
            <pc:sldMk cId="3683177793" sldId="386"/>
            <ac:picMk id="7" creationId="{9456C5FF-7A95-3F16-9725-5BE77432C863}"/>
          </ac:picMkLst>
        </pc:picChg>
      </pc:sldChg>
      <pc:sldChg chg="modSp mod">
        <pc:chgData name="Tamara Ivins" userId="e3c2b929-1dca-4bec-ab04-80a14882df1e" providerId="ADAL" clId="{7DFB381E-49EF-4F16-9CF0-0444167F9A69}" dt="2026-04-16T18:22:11.431" v="145" actId="33553"/>
        <pc:sldMkLst>
          <pc:docMk/>
          <pc:sldMk cId="2458877288" sldId="387"/>
        </pc:sldMkLst>
        <pc:spChg chg="mod">
          <ac:chgData name="Tamara Ivins" userId="e3c2b929-1dca-4bec-ab04-80a14882df1e" providerId="ADAL" clId="{7DFB381E-49EF-4F16-9CF0-0444167F9A69}" dt="2026-04-16T18:22:11.431" v="145" actId="33553"/>
          <ac:spMkLst>
            <pc:docMk/>
            <pc:sldMk cId="2458877288" sldId="387"/>
            <ac:spMk id="2" creationId="{45CDADFE-0D63-1AB1-86C3-E042A217F07D}"/>
          </ac:spMkLst>
        </pc:spChg>
        <pc:spChg chg="mod">
          <ac:chgData name="Tamara Ivins" userId="e3c2b929-1dca-4bec-ab04-80a14882df1e" providerId="ADAL" clId="{7DFB381E-49EF-4F16-9CF0-0444167F9A69}" dt="2026-04-16T18:18:43.940" v="17" actId="962"/>
          <ac:spMkLst>
            <pc:docMk/>
            <pc:sldMk cId="2458877288" sldId="387"/>
            <ac:spMk id="3" creationId="{6C126EBD-59E7-A11D-7A60-5D44B49886F8}"/>
          </ac:spMkLst>
        </pc:spChg>
        <pc:picChg chg="mod">
          <ac:chgData name="Tamara Ivins" userId="e3c2b929-1dca-4bec-ab04-80a14882df1e" providerId="ADAL" clId="{7DFB381E-49EF-4F16-9CF0-0444167F9A69}" dt="2026-04-16T18:18:46.895" v="18" actId="962"/>
          <ac:picMkLst>
            <pc:docMk/>
            <pc:sldMk cId="2458877288" sldId="387"/>
            <ac:picMk id="6" creationId="{0A08B286-B1BE-6E3E-EF65-3893B781D9D3}"/>
          </ac:picMkLst>
        </pc:picChg>
      </pc:sldChg>
      <pc:sldChg chg="modSp mod">
        <pc:chgData name="Tamara Ivins" userId="e3c2b929-1dca-4bec-ab04-80a14882df1e" providerId="ADAL" clId="{7DFB381E-49EF-4F16-9CF0-0444167F9A69}" dt="2026-04-16T18:22:14.886" v="146" actId="33553"/>
        <pc:sldMkLst>
          <pc:docMk/>
          <pc:sldMk cId="490462103" sldId="388"/>
        </pc:sldMkLst>
        <pc:spChg chg="mod">
          <ac:chgData name="Tamara Ivins" userId="e3c2b929-1dca-4bec-ab04-80a14882df1e" providerId="ADAL" clId="{7DFB381E-49EF-4F16-9CF0-0444167F9A69}" dt="2026-04-16T18:22:14.886" v="146" actId="33553"/>
          <ac:spMkLst>
            <pc:docMk/>
            <pc:sldMk cId="490462103" sldId="388"/>
            <ac:spMk id="2" creationId="{D11CEFEF-9874-A1BE-40E6-765D1127FCF6}"/>
          </ac:spMkLst>
        </pc:spChg>
        <pc:spChg chg="mod">
          <ac:chgData name="Tamara Ivins" userId="e3c2b929-1dca-4bec-ab04-80a14882df1e" providerId="ADAL" clId="{7DFB381E-49EF-4F16-9CF0-0444167F9A69}" dt="2026-04-16T18:18:49.631" v="19" actId="962"/>
          <ac:spMkLst>
            <pc:docMk/>
            <pc:sldMk cId="490462103" sldId="388"/>
            <ac:spMk id="3" creationId="{02CF5512-8A22-07FB-5E32-0D7212CD03E1}"/>
          </ac:spMkLst>
        </pc:spChg>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4-03T13:19:56.387"/>
    </inkml:context>
    <inkml:brush xml:id="br0">
      <inkml:brushProperty name="width" value="0.035" units="cm"/>
      <inkml:brushProperty name="height" value="0.035" units="cm"/>
    </inkml:brush>
  </inkml:definitions>
  <inkml:trace contextRef="#ctx0" brushRef="#br0">1 1 24575,'0'0'-8191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4-03T13:20:03.402"/>
    </inkml:context>
    <inkml:brush xml:id="br0">
      <inkml:brushProperty name="width" value="0.035" units="cm"/>
      <inkml:brushProperty name="height" value="0.035" units="cm"/>
    </inkml:brush>
  </inkml:definitions>
  <inkml:trace contextRef="#ctx0" brushRef="#br0">0 1 24575,'6'11'0,"2"4"-8191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4-03T13:20:07.019"/>
    </inkml:context>
    <inkml:brush xml:id="br0">
      <inkml:brushProperty name="width" value="0.035" units="cm"/>
      <inkml:brushProperty name="height" value="0.035" units="cm"/>
    </inkml:brush>
  </inkml:definitions>
  <inkml:trace contextRef="#ctx0" brushRef="#br0">13 0 24575,'-5'22'0,"-2"8"-8191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CC16B3-D8EC-264D-8EF0-1321CDFD04ED}" type="datetimeFigureOut">
              <a:rPr lang="en-US" smtClean="0"/>
              <a:t>4/16/2026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3DDFAF-7DD9-8E40-9CC4-B7911C011FBD}" type="slidenum">
              <a:rPr lang="en-US" smtClean="0"/>
              <a:t>‹#›</a:t>
            </a:fld>
            <a:endParaRPr lang="en-US"/>
          </a:p>
        </p:txBody>
      </p:sp>
    </p:spTree>
    <p:extLst>
      <p:ext uri="{BB962C8B-B14F-4D97-AF65-F5344CB8AC3E}">
        <p14:creationId xmlns:p14="http://schemas.microsoft.com/office/powerpoint/2010/main" val="16742450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ijefm.co.in/v8i2/Doc/24.pdf"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ijefm.co.in/v8i2/Doc/24.pdf"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Study Overview:</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My research is a qualitative phenomenological study. I chose this approach specifically to capture the </a:t>
            </a:r>
            <a:r>
              <a:rPr lang="en-US" sz="1200" b="1" kern="1200" dirty="0">
                <a:solidFill>
                  <a:schemeClr val="tx1"/>
                </a:solidFill>
                <a:effectLst/>
                <a:latin typeface="+mn-lt"/>
                <a:ea typeface="+mn-ea"/>
                <a:cs typeface="+mn-cs"/>
              </a:rPr>
              <a:t>lived experiences</a:t>
            </a:r>
            <a:r>
              <a:rPr lang="en-US" sz="1200" kern="1200" dirty="0">
                <a:solidFill>
                  <a:schemeClr val="tx1"/>
                </a:solidFill>
                <a:effectLst/>
                <a:latin typeface="+mn-lt"/>
                <a:ea typeface="+mn-ea"/>
                <a:cs typeface="+mn-cs"/>
              </a:rPr>
              <a:t> of healthcare professionals—including nurses and administrators. My goal was to understand how their professional engagement is shaped by high turnover and how that ultimately affects the quality of patient care.</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Let us visualize a modern hospital ward. We often focus on the technology and the medicine, but the true heartbeat of that ward is the collective energy of its staff. My research began with a troubling observation: when that heartbeat falters due to high turnover, it isn't just an administrative problem—it becomes a patient safety crisis. My study, titled </a:t>
            </a:r>
            <a:r>
              <a:rPr lang="en-US" sz="1200" b="1" i="1" kern="1200" dirty="0">
                <a:solidFill>
                  <a:schemeClr val="tx1"/>
                </a:solidFill>
                <a:effectLst/>
                <a:latin typeface="+mn-lt"/>
                <a:ea typeface="+mn-ea"/>
                <a:cs typeface="+mn-cs"/>
              </a:rPr>
              <a:t>'Enhancing Employee Engagement in a Healthcare Organization</a:t>
            </a:r>
            <a:r>
              <a:rPr lang="en-US" sz="1200" i="1"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 seeks to move beyond the statistics of recruitment and explore the 'lived experience' of the professionals who stay behind when their colleagues leave.</a:t>
            </a:r>
            <a:endParaRPr lang="en-US" dirty="0"/>
          </a:p>
          <a:p>
            <a:endParaRPr lang="en-US" sz="1200" dirty="0">
              <a:latin typeface="+mn-lt"/>
            </a:endParaRPr>
          </a:p>
          <a:p>
            <a:pPr lvl="0"/>
            <a:r>
              <a:rPr lang="en-US" sz="1200" b="1" kern="1200" dirty="0">
                <a:solidFill>
                  <a:schemeClr val="tx1"/>
                </a:solidFill>
                <a:effectLst/>
                <a:latin typeface="+mn-lt"/>
                <a:ea typeface="+mn-ea"/>
                <a:cs typeface="+mn-cs"/>
              </a:rPr>
              <a:t>Current Research Landscape (Citing Hom and Bae):</a:t>
            </a:r>
          </a:p>
          <a:p>
            <a:pPr lvl="0"/>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"While existing literature, such as the work by </a:t>
            </a:r>
            <a:r>
              <a:rPr lang="en-US" sz="1200" b="1" kern="1200" dirty="0">
                <a:solidFill>
                  <a:schemeClr val="tx1"/>
                </a:solidFill>
                <a:effectLst/>
                <a:latin typeface="+mn-lt"/>
                <a:ea typeface="+mn-ea"/>
                <a:cs typeface="+mn-cs"/>
              </a:rPr>
              <a:t>Hom (2017)</a:t>
            </a:r>
            <a:r>
              <a:rPr lang="en-US" sz="1200" kern="1200" dirty="0">
                <a:solidFill>
                  <a:schemeClr val="tx1"/>
                </a:solidFill>
                <a:effectLst/>
                <a:latin typeface="+mn-lt"/>
                <a:ea typeface="+mn-ea"/>
                <a:cs typeface="+mn-cs"/>
              </a:rPr>
              <a:t>, has done an excellent job documenting the financial costs of turnover, there is a significant gap in the research. Most studies are quantitative. My research addresses this gap by focusing on the </a:t>
            </a:r>
            <a:r>
              <a:rPr lang="en-US" sz="1200" b="1" kern="1200" dirty="0">
                <a:solidFill>
                  <a:schemeClr val="tx1"/>
                </a:solidFill>
                <a:effectLst/>
                <a:latin typeface="+mn-lt"/>
                <a:ea typeface="+mn-ea"/>
                <a:cs typeface="+mn-cs"/>
              </a:rPr>
              <a:t>psychological impact</a:t>
            </a:r>
            <a:r>
              <a:rPr lang="en-US" sz="1200" kern="1200" dirty="0">
                <a:solidFill>
                  <a:schemeClr val="tx1"/>
                </a:solidFill>
                <a:effectLst/>
                <a:latin typeface="+mn-lt"/>
                <a:ea typeface="+mn-ea"/>
                <a:cs typeface="+mn-cs"/>
              </a:rPr>
              <a:t> and the internal experiences of the workers who remain—an area that </a:t>
            </a:r>
            <a:r>
              <a:rPr lang="en-US" sz="1200" b="1" kern="1200" dirty="0">
                <a:solidFill>
                  <a:schemeClr val="tx1"/>
                </a:solidFill>
                <a:effectLst/>
                <a:latin typeface="+mn-lt"/>
                <a:ea typeface="+mn-ea"/>
                <a:cs typeface="+mn-cs"/>
              </a:rPr>
              <a:t>Bae (2022)</a:t>
            </a:r>
            <a:r>
              <a:rPr lang="en-US" sz="1200" kern="1200" dirty="0">
                <a:solidFill>
                  <a:schemeClr val="tx1"/>
                </a:solidFill>
                <a:effectLst/>
                <a:latin typeface="+mn-lt"/>
                <a:ea typeface="+mn-ea"/>
                <a:cs typeface="+mn-cs"/>
              </a:rPr>
              <a:t> identifies as needing urgent exploration."</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1</a:t>
            </a:fld>
            <a:endParaRPr lang="en-US"/>
          </a:p>
        </p:txBody>
      </p:sp>
    </p:spTree>
    <p:extLst>
      <p:ext uri="{BB962C8B-B14F-4D97-AF65-F5344CB8AC3E}">
        <p14:creationId xmlns:p14="http://schemas.microsoft.com/office/powerpoint/2010/main" val="15583148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3BE71E-5271-82FB-A813-DD66F28197E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555751-F1DF-C373-6962-C6A1AF3B088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851CBD3-35A9-1234-83CD-7E71C4D5DFFA}"/>
              </a:ext>
            </a:extLst>
          </p:cNvPr>
          <p:cNvSpPr>
            <a:spLocks noGrp="1"/>
          </p:cNvSpPr>
          <p:nvPr>
            <p:ph type="body" idx="1"/>
          </p:nvPr>
        </p:nvSpPr>
        <p:spPr/>
        <p:txBody>
          <a:bodyPr/>
          <a:lstStyle/>
          <a:p>
            <a:r>
              <a:rPr lang="en-US" sz="1200" kern="1200" dirty="0">
                <a:solidFill>
                  <a:schemeClr val="tx1"/>
                </a:solidFill>
                <a:effectLst/>
                <a:latin typeface="+mn-lt"/>
                <a:ea typeface="+mn-ea"/>
                <a:cs typeface="+mn-cs"/>
              </a:rPr>
              <a:t>Using the </a:t>
            </a:r>
            <a:r>
              <a:rPr lang="en-US" sz="1200" b="1" kern="1200" dirty="0">
                <a:solidFill>
                  <a:schemeClr val="tx1"/>
                </a:solidFill>
                <a:effectLst/>
                <a:latin typeface="+mn-lt"/>
                <a:ea typeface="+mn-ea"/>
                <a:cs typeface="+mn-cs"/>
              </a:rPr>
              <a:t>"ground-level tension"</a:t>
            </a:r>
            <a:r>
              <a:rPr lang="en-US" sz="1200" kern="1200" dirty="0">
                <a:solidFill>
                  <a:schemeClr val="tx1"/>
                </a:solidFill>
                <a:effectLst/>
                <a:latin typeface="+mn-lt"/>
                <a:ea typeface="+mn-ea"/>
                <a:cs typeface="+mn-cs"/>
              </a:rPr>
              <a:t> as a bridge is a sophisticated way to move the research from </a:t>
            </a:r>
            <a:r>
              <a:rPr lang="en-US" sz="1200" i="1" kern="1200" dirty="0">
                <a:solidFill>
                  <a:schemeClr val="tx1"/>
                </a:solidFill>
                <a:effectLst/>
                <a:latin typeface="+mn-lt"/>
                <a:ea typeface="+mn-ea"/>
                <a:cs typeface="+mn-cs"/>
              </a:rPr>
              <a:t>identifying a problem</a:t>
            </a:r>
            <a:r>
              <a:rPr lang="en-US" sz="1200" kern="1200" dirty="0">
                <a:solidFill>
                  <a:schemeClr val="tx1"/>
                </a:solidFill>
                <a:effectLst/>
                <a:latin typeface="+mn-lt"/>
                <a:ea typeface="+mn-ea"/>
                <a:cs typeface="+mn-cs"/>
              </a:rPr>
              <a:t> to </a:t>
            </a:r>
            <a:r>
              <a:rPr lang="en-US" sz="1200" i="1" kern="1200" dirty="0">
                <a:solidFill>
                  <a:schemeClr val="tx1"/>
                </a:solidFill>
                <a:effectLst/>
                <a:latin typeface="+mn-lt"/>
                <a:ea typeface="+mn-ea"/>
                <a:cs typeface="+mn-cs"/>
              </a:rPr>
              <a:t>proposing a solution</a:t>
            </a:r>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In academic terms, I am moving from </a:t>
            </a:r>
            <a:r>
              <a:rPr lang="en-US" sz="1200" b="1" kern="1200" dirty="0">
                <a:solidFill>
                  <a:schemeClr val="tx1"/>
                </a:solidFill>
                <a:effectLst/>
                <a:latin typeface="+mn-lt"/>
                <a:ea typeface="+mn-ea"/>
                <a:cs typeface="+mn-cs"/>
              </a:rPr>
              <a:t>description</a:t>
            </a:r>
            <a:r>
              <a:rPr lang="en-US" sz="1200" kern="1200" dirty="0">
                <a:solidFill>
                  <a:schemeClr val="tx1"/>
                </a:solidFill>
                <a:effectLst/>
                <a:latin typeface="+mn-lt"/>
                <a:ea typeface="+mn-ea"/>
                <a:cs typeface="+mn-cs"/>
              </a:rPr>
              <a:t> to </a:t>
            </a:r>
            <a:r>
              <a:rPr lang="en-US" sz="1200" b="1" kern="1200" dirty="0">
                <a:solidFill>
                  <a:schemeClr val="tx1"/>
                </a:solidFill>
                <a:effectLst/>
                <a:latin typeface="+mn-lt"/>
                <a:ea typeface="+mn-ea"/>
                <a:cs typeface="+mn-cs"/>
              </a:rPr>
              <a:t>prescription</a:t>
            </a:r>
            <a:r>
              <a:rPr lang="en-US" sz="1200" kern="1200" dirty="0">
                <a:solidFill>
                  <a:schemeClr val="tx1"/>
                </a:solidFill>
                <a:effectLst/>
                <a:latin typeface="+mn-lt"/>
                <a:ea typeface="+mn-ea"/>
                <a:cs typeface="+mn-cs"/>
              </a:rPr>
              <a:t>. By centering the solution on the worker's experience, I ensure that the intervention is not just a "top-down" corporate fix, but a "bottom-up" systemic one.</a:t>
            </a:r>
          </a:p>
          <a:p>
            <a:br>
              <a:rPr lang="en-US" sz="1200" kern="1200" dirty="0">
                <a:solidFill>
                  <a:schemeClr val="tx1"/>
                </a:solidFill>
                <a:effectLst/>
                <a:latin typeface="+mn-lt"/>
                <a:ea typeface="+mn-ea"/>
                <a:cs typeface="+mn-cs"/>
              </a:rPr>
            </a:b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1. From "Operational Paradox" to "Structural Support."</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The Tension:</a:t>
            </a:r>
            <a:r>
              <a:rPr lang="en-US" sz="1200" kern="1200" dirty="0">
                <a:solidFill>
                  <a:schemeClr val="tx1"/>
                </a:solidFill>
                <a:effectLst/>
                <a:latin typeface="+mn-lt"/>
                <a:ea typeface="+mn-ea"/>
                <a:cs typeface="+mn-cs"/>
              </a:rPr>
              <a:t> Workers feel engaged but are blocked by the system (The Paradox).</a:t>
            </a:r>
          </a:p>
          <a:p>
            <a:pPr lvl="0"/>
            <a:r>
              <a:rPr lang="en-US" sz="1200" b="1" kern="1200" dirty="0">
                <a:solidFill>
                  <a:schemeClr val="tx1"/>
                </a:solidFill>
                <a:effectLst/>
                <a:latin typeface="+mn-lt"/>
                <a:ea typeface="+mn-ea"/>
                <a:cs typeface="+mn-cs"/>
              </a:rPr>
              <a:t>The Bridge:</a:t>
            </a:r>
            <a:r>
              <a:rPr lang="en-US" sz="1200" kern="1200" dirty="0">
                <a:solidFill>
                  <a:schemeClr val="tx1"/>
                </a:solidFill>
                <a:effectLst/>
                <a:latin typeface="+mn-lt"/>
                <a:ea typeface="+mn-ea"/>
                <a:cs typeface="+mn-cs"/>
              </a:rPr>
              <a:t> If the tension is caused by a lack of resources, the solution isn't "more training,” it’s </a:t>
            </a:r>
            <a:r>
              <a:rPr lang="en-US" sz="1200" b="1" kern="1200" dirty="0">
                <a:solidFill>
                  <a:schemeClr val="tx1"/>
                </a:solidFill>
                <a:effectLst/>
                <a:latin typeface="+mn-lt"/>
                <a:ea typeface="+mn-ea"/>
                <a:cs typeface="+mn-cs"/>
              </a:rPr>
              <a:t>Structural Empowerment</a:t>
            </a:r>
            <a:r>
              <a:rPr lang="en-US" sz="1200" kern="1200" dirty="0">
                <a:solidFill>
                  <a:schemeClr val="tx1"/>
                </a:solidFill>
                <a:effectLst/>
                <a:latin typeface="+mn-lt"/>
                <a:ea typeface="+mn-ea"/>
                <a:cs typeface="+mn-cs"/>
              </a:rPr>
              <a:t>.</a:t>
            </a:r>
          </a:p>
          <a:p>
            <a:pPr lvl="0"/>
            <a:r>
              <a:rPr lang="en-US" sz="1200" b="1" kern="1200" dirty="0">
                <a:solidFill>
                  <a:schemeClr val="tx1"/>
                </a:solidFill>
                <a:effectLst/>
                <a:latin typeface="+mn-lt"/>
                <a:ea typeface="+mn-ea"/>
                <a:cs typeface="+mn-cs"/>
              </a:rPr>
              <a:t>The Solution:</a:t>
            </a:r>
            <a:r>
              <a:rPr lang="en-US" sz="1200" kern="1200" dirty="0">
                <a:solidFill>
                  <a:schemeClr val="tx1"/>
                </a:solidFill>
                <a:effectLst/>
                <a:latin typeface="+mn-lt"/>
                <a:ea typeface="+mn-ea"/>
                <a:cs typeface="+mn-cs"/>
              </a:rPr>
              <a:t> Designing workflows that automate administrative burdens, allowing workers to return to the "professional engagement" that </a:t>
            </a:r>
            <a:r>
              <a:rPr lang="en-US" sz="1200" kern="1200" dirty="0" err="1">
                <a:solidFill>
                  <a:schemeClr val="tx1"/>
                </a:solidFill>
                <a:effectLst/>
                <a:latin typeface="+mn-lt"/>
                <a:ea typeface="+mn-ea"/>
                <a:cs typeface="+mn-cs"/>
              </a:rPr>
              <a:t>Alenezi</a:t>
            </a:r>
            <a:r>
              <a:rPr lang="en-US" sz="1200" kern="1200" dirty="0">
                <a:solidFill>
                  <a:schemeClr val="tx1"/>
                </a:solidFill>
                <a:effectLst/>
                <a:latin typeface="+mn-lt"/>
                <a:ea typeface="+mn-ea"/>
                <a:cs typeface="+mn-cs"/>
              </a:rPr>
              <a:t> (2019) identified as a protective factor.</a:t>
            </a:r>
          </a:p>
          <a:p>
            <a:r>
              <a:rPr lang="en-US" sz="1200" b="1" kern="1200" dirty="0">
                <a:solidFill>
                  <a:schemeClr val="tx1"/>
                </a:solidFill>
                <a:effectLst/>
                <a:latin typeface="+mn-lt"/>
                <a:ea typeface="+mn-ea"/>
                <a:cs typeface="+mn-cs"/>
              </a:rPr>
              <a:t>2. From "Moral Injury" to "Moral Resilience."</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The Tension:</a:t>
            </a:r>
            <a:r>
              <a:rPr lang="en-US" sz="1200" kern="1200" dirty="0">
                <a:solidFill>
                  <a:schemeClr val="tx1"/>
                </a:solidFill>
                <a:effectLst/>
                <a:latin typeface="+mn-lt"/>
                <a:ea typeface="+mn-ea"/>
                <a:cs typeface="+mn-cs"/>
              </a:rPr>
              <a:t> The emotional weight of knowing what care is needed but being unable to provide it.</a:t>
            </a:r>
          </a:p>
          <a:p>
            <a:pPr lvl="0"/>
            <a:r>
              <a:rPr lang="en-US" sz="1200" b="1" kern="1200" dirty="0">
                <a:solidFill>
                  <a:schemeClr val="tx1"/>
                </a:solidFill>
                <a:effectLst/>
                <a:latin typeface="+mn-lt"/>
                <a:ea typeface="+mn-ea"/>
                <a:cs typeface="+mn-cs"/>
              </a:rPr>
              <a:t>The Bridge:</a:t>
            </a:r>
            <a:r>
              <a:rPr lang="en-US" sz="1200" kern="1200" dirty="0">
                <a:solidFill>
                  <a:schemeClr val="tx1"/>
                </a:solidFill>
                <a:effectLst/>
                <a:latin typeface="+mn-lt"/>
                <a:ea typeface="+mn-ea"/>
                <a:cs typeface="+mn-cs"/>
              </a:rPr>
              <a:t> Use the "ground-level" stories of these tensions to argue for </a:t>
            </a:r>
            <a:r>
              <a:rPr lang="en-US" sz="1200" b="1" kern="1200" dirty="0">
                <a:solidFill>
                  <a:schemeClr val="tx1"/>
                </a:solidFill>
                <a:effectLst/>
                <a:latin typeface="+mn-lt"/>
                <a:ea typeface="+mn-ea"/>
                <a:cs typeface="+mn-cs"/>
              </a:rPr>
              <a:t>Shared Governance</a:t>
            </a:r>
            <a:r>
              <a:rPr lang="en-US" sz="1200" kern="1200" dirty="0">
                <a:solidFill>
                  <a:schemeClr val="tx1"/>
                </a:solidFill>
                <a:effectLst/>
                <a:latin typeface="+mn-lt"/>
                <a:ea typeface="+mn-ea"/>
                <a:cs typeface="+mn-cs"/>
              </a:rPr>
              <a:t>.</a:t>
            </a:r>
          </a:p>
          <a:p>
            <a:pPr lvl="0"/>
            <a:r>
              <a:rPr lang="en-US" sz="1200" b="1" kern="1200" dirty="0">
                <a:solidFill>
                  <a:schemeClr val="tx1"/>
                </a:solidFill>
                <a:effectLst/>
                <a:latin typeface="+mn-lt"/>
                <a:ea typeface="+mn-ea"/>
                <a:cs typeface="+mn-cs"/>
              </a:rPr>
              <a:t>The Solution:</a:t>
            </a:r>
            <a:r>
              <a:rPr lang="en-US" sz="1200" kern="1200" dirty="0">
                <a:solidFill>
                  <a:schemeClr val="tx1"/>
                </a:solidFill>
                <a:effectLst/>
                <a:latin typeface="+mn-lt"/>
                <a:ea typeface="+mn-ea"/>
                <a:cs typeface="+mn-cs"/>
              </a:rPr>
              <a:t> Giving workers a seat at the financial/economic table (addressing Hom’s 2017 impact). When workers decide how resources are allocated, the "tension" of feeling powerless is reduced, which stabilizes the workforce.</a:t>
            </a:r>
          </a:p>
          <a:p>
            <a:r>
              <a:rPr lang="en-US" sz="1200" b="1" kern="1200" dirty="0">
                <a:solidFill>
                  <a:schemeClr val="tx1"/>
                </a:solidFill>
                <a:effectLst/>
                <a:latin typeface="+mn-lt"/>
                <a:ea typeface="+mn-ea"/>
                <a:cs typeface="+mn-cs"/>
              </a:rPr>
              <a:t>3. From "Clinical Risk" to "Psychological Safety."</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The Tension:</a:t>
            </a:r>
            <a:r>
              <a:rPr lang="en-US" sz="1200" kern="1200" dirty="0">
                <a:solidFill>
                  <a:schemeClr val="tx1"/>
                </a:solidFill>
                <a:effectLst/>
                <a:latin typeface="+mn-lt"/>
                <a:ea typeface="+mn-ea"/>
                <a:cs typeface="+mn-cs"/>
              </a:rPr>
              <a:t> The fear that clinical errors (Bae, 2022) are inevitable due to exhaustion.</a:t>
            </a:r>
          </a:p>
          <a:p>
            <a:pPr lvl="0"/>
            <a:r>
              <a:rPr lang="en-US" sz="1200" b="1" kern="1200" dirty="0">
                <a:solidFill>
                  <a:schemeClr val="tx1"/>
                </a:solidFill>
                <a:effectLst/>
                <a:latin typeface="+mn-lt"/>
                <a:ea typeface="+mn-ea"/>
                <a:cs typeface="+mn-cs"/>
              </a:rPr>
              <a:t>The Bridge:</a:t>
            </a:r>
            <a:r>
              <a:rPr lang="en-US" sz="1200" kern="1200" dirty="0">
                <a:solidFill>
                  <a:schemeClr val="tx1"/>
                </a:solidFill>
                <a:effectLst/>
                <a:latin typeface="+mn-lt"/>
                <a:ea typeface="+mn-ea"/>
                <a:cs typeface="+mn-cs"/>
              </a:rPr>
              <a:t> The worker's experience proves that safety is a </a:t>
            </a:r>
            <a:r>
              <a:rPr lang="en-US" sz="1200" b="1" kern="1200" dirty="0">
                <a:solidFill>
                  <a:schemeClr val="tx1"/>
                </a:solidFill>
                <a:effectLst/>
                <a:latin typeface="+mn-lt"/>
                <a:ea typeface="+mn-ea"/>
                <a:cs typeface="+mn-cs"/>
              </a:rPr>
              <a:t>cultural issue</a:t>
            </a:r>
            <a:r>
              <a:rPr lang="en-US" sz="1200" kern="1200" dirty="0">
                <a:solidFill>
                  <a:schemeClr val="tx1"/>
                </a:solidFill>
                <a:effectLst/>
                <a:latin typeface="+mn-lt"/>
                <a:ea typeface="+mn-ea"/>
                <a:cs typeface="+mn-cs"/>
              </a:rPr>
              <a:t>, not just a checklist issue.</a:t>
            </a:r>
          </a:p>
          <a:p>
            <a:pPr lvl="0"/>
            <a:r>
              <a:rPr lang="en-US" sz="1200" b="1" kern="1200" dirty="0">
                <a:solidFill>
                  <a:schemeClr val="tx1"/>
                </a:solidFill>
                <a:effectLst/>
                <a:latin typeface="+mn-lt"/>
                <a:ea typeface="+mn-ea"/>
                <a:cs typeface="+mn-cs"/>
              </a:rPr>
              <a:t>The Solution:</a:t>
            </a:r>
            <a:r>
              <a:rPr lang="en-US" sz="1200" kern="1200" dirty="0">
                <a:solidFill>
                  <a:schemeClr val="tx1"/>
                </a:solidFill>
                <a:effectLst/>
                <a:latin typeface="+mn-lt"/>
                <a:ea typeface="+mn-ea"/>
                <a:cs typeface="+mn-cs"/>
              </a:rPr>
              <a:t> Implementing "Just Culture" frameworks where the ground-level tension is treated as data for system improvement rather than a reason for individual punishment.</a:t>
            </a:r>
          </a:p>
          <a:p>
            <a:endParaRPr lang="en-US" dirty="0"/>
          </a:p>
        </p:txBody>
      </p:sp>
      <p:sp>
        <p:nvSpPr>
          <p:cNvPr id="4" name="Slide Number Placeholder 3">
            <a:extLst>
              <a:ext uri="{FF2B5EF4-FFF2-40B4-BE49-F238E27FC236}">
                <a16:creationId xmlns:a16="http://schemas.microsoft.com/office/drawing/2014/main" id="{28E68CBE-1EC5-99AA-5C88-B082212EED21}"/>
              </a:ext>
            </a:extLst>
          </p:cNvPr>
          <p:cNvSpPr>
            <a:spLocks noGrp="1"/>
          </p:cNvSpPr>
          <p:nvPr>
            <p:ph type="sldNum" sz="quarter" idx="5"/>
          </p:nvPr>
        </p:nvSpPr>
        <p:spPr/>
        <p:txBody>
          <a:bodyPr/>
          <a:lstStyle/>
          <a:p>
            <a:fld id="{2E3DDFAF-7DD9-8E40-9CC4-B7911C011FBD}" type="slidenum">
              <a:rPr lang="en-US" smtClean="0"/>
              <a:t>10</a:t>
            </a:fld>
            <a:endParaRPr lang="en-US"/>
          </a:p>
        </p:txBody>
      </p:sp>
    </p:spTree>
    <p:extLst>
      <p:ext uri="{BB962C8B-B14F-4D97-AF65-F5344CB8AC3E}">
        <p14:creationId xmlns:p14="http://schemas.microsoft.com/office/powerpoint/2010/main" val="11003924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CACB51-001F-692D-648B-B9006F7F9B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CE91D6E-1B9A-5A8F-D4C3-062FCC4E820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32F9A2F-6093-DB50-14D7-B8532D053FA2}"/>
              </a:ext>
            </a:extLst>
          </p:cNvPr>
          <p:cNvSpPr>
            <a:spLocks noGrp="1"/>
          </p:cNvSpPr>
          <p:nvPr>
            <p:ph type="body" idx="1"/>
          </p:nvPr>
        </p:nvSpPr>
        <p:spPr/>
        <p:txBody>
          <a:bodyPr/>
          <a:lstStyle/>
          <a:p>
            <a:pPr lvl="0"/>
            <a:r>
              <a:rPr lang="en-US" sz="1200" b="1" kern="1200" dirty="0">
                <a:solidFill>
                  <a:schemeClr val="tx1"/>
                </a:solidFill>
                <a:effectLst/>
                <a:latin typeface="+mn-lt"/>
                <a:ea typeface="+mn-ea"/>
                <a:cs typeface="+mn-cs"/>
              </a:rPr>
              <a:t>How do the workers themselves experience this tension on the ground? </a:t>
            </a:r>
            <a:r>
              <a:rPr lang="en-US" sz="1200" kern="1200" dirty="0">
                <a:solidFill>
                  <a:schemeClr val="tx1"/>
                </a:solidFill>
                <a:effectLst/>
                <a:latin typeface="+mn-lt"/>
                <a:ea typeface="+mn-ea"/>
                <a:cs typeface="+mn-cs"/>
              </a:rPr>
              <a:t>In a single sentence: Workers experience the tension as the exhausting struggle to maintain professional integrity and patient safety within a failing, resource-constrained system.</a:t>
            </a:r>
          </a:p>
          <a:p>
            <a:r>
              <a:rPr lang="en-US" sz="1200" b="1" kern="1200" dirty="0">
                <a:solidFill>
                  <a:schemeClr val="tx1"/>
                </a:solidFill>
                <a:effectLst/>
                <a:latin typeface="+mn-lt"/>
                <a:ea typeface="+mn-ea"/>
                <a:cs typeface="+mn-cs"/>
              </a:rPr>
              <a:t>To break that down further for your study</a:t>
            </a:r>
            <a:r>
              <a:rPr lang="en-US" sz="1200" kern="1200" dirty="0">
                <a:solidFill>
                  <a:schemeClr val="tx1"/>
                </a:solidFill>
                <a:effectLst/>
                <a:latin typeface="+mn-lt"/>
                <a:ea typeface="+mn-ea"/>
                <a:cs typeface="+mn-cs"/>
              </a:rPr>
              <a:t>:</a:t>
            </a:r>
          </a:p>
          <a:p>
            <a:pPr lvl="0"/>
            <a:r>
              <a:rPr lang="en-US" sz="1200" b="1" kern="1200" dirty="0">
                <a:solidFill>
                  <a:schemeClr val="tx1"/>
                </a:solidFill>
                <a:effectLst/>
                <a:latin typeface="+mn-lt"/>
                <a:ea typeface="+mn-ea"/>
                <a:cs typeface="+mn-cs"/>
              </a:rPr>
              <a:t>The Conflict:</a:t>
            </a:r>
            <a:r>
              <a:rPr lang="en-US" sz="1200" kern="1200" dirty="0">
                <a:solidFill>
                  <a:schemeClr val="tx1"/>
                </a:solidFill>
                <a:effectLst/>
                <a:latin typeface="+mn-lt"/>
                <a:ea typeface="+mn-ea"/>
                <a:cs typeface="+mn-cs"/>
              </a:rPr>
              <a:t> They feel a deep personal commitment to patient care (</a:t>
            </a:r>
            <a:r>
              <a:rPr lang="en-US" sz="1200" kern="1200" dirty="0" err="1">
                <a:solidFill>
                  <a:schemeClr val="tx1"/>
                </a:solidFill>
                <a:effectLst/>
                <a:latin typeface="+mn-lt"/>
                <a:ea typeface="+mn-ea"/>
                <a:cs typeface="+mn-cs"/>
              </a:rPr>
              <a:t>Alenezi's</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Engagement</a:t>
            </a:r>
            <a:r>
              <a:rPr lang="en-US" sz="1200" kern="1200" dirty="0">
                <a:solidFill>
                  <a:schemeClr val="tx1"/>
                </a:solidFill>
                <a:effectLst/>
                <a:latin typeface="+mn-lt"/>
                <a:ea typeface="+mn-ea"/>
                <a:cs typeface="+mn-cs"/>
              </a:rPr>
              <a:t>) but are constantly obstructed by systemic instability (</a:t>
            </a:r>
            <a:r>
              <a:rPr lang="en-US" sz="1200" kern="1200" dirty="0" err="1">
                <a:solidFill>
                  <a:schemeClr val="tx1"/>
                </a:solidFill>
                <a:effectLst/>
                <a:latin typeface="+mn-lt"/>
                <a:ea typeface="+mn-ea"/>
                <a:cs typeface="+mn-cs"/>
              </a:rPr>
              <a:t>Giallouros's</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Global Crisis</a:t>
            </a:r>
            <a:r>
              <a:rPr lang="en-US" sz="1200" kern="1200" dirty="0">
                <a:solidFill>
                  <a:schemeClr val="tx1"/>
                </a:solidFill>
                <a:effectLst/>
                <a:latin typeface="+mn-lt"/>
                <a:ea typeface="+mn-ea"/>
                <a:cs typeface="+mn-cs"/>
              </a:rPr>
              <a:t>).</a:t>
            </a:r>
          </a:p>
          <a:p>
            <a:pPr lvl="0"/>
            <a:r>
              <a:rPr lang="en-US" sz="1200" b="1" kern="1200" dirty="0">
                <a:solidFill>
                  <a:schemeClr val="tx1"/>
                </a:solidFill>
                <a:effectLst/>
                <a:latin typeface="+mn-lt"/>
                <a:ea typeface="+mn-ea"/>
                <a:cs typeface="+mn-cs"/>
              </a:rPr>
              <a:t>The Weight:</a:t>
            </a:r>
            <a:r>
              <a:rPr lang="en-US" sz="1200" kern="1200" dirty="0">
                <a:solidFill>
                  <a:schemeClr val="tx1"/>
                </a:solidFill>
                <a:effectLst/>
                <a:latin typeface="+mn-lt"/>
                <a:ea typeface="+mn-ea"/>
                <a:cs typeface="+mn-cs"/>
              </a:rPr>
              <a:t> This manifests as </a:t>
            </a:r>
            <a:r>
              <a:rPr lang="en-US" sz="1200" b="1" kern="1200" dirty="0">
                <a:solidFill>
                  <a:schemeClr val="tx1"/>
                </a:solidFill>
                <a:effectLst/>
                <a:latin typeface="+mn-lt"/>
                <a:ea typeface="+mn-ea"/>
                <a:cs typeface="+mn-cs"/>
              </a:rPr>
              <a:t>Moral Injury</a:t>
            </a:r>
            <a:r>
              <a:rPr lang="en-US" sz="1200" kern="1200" dirty="0">
                <a:solidFill>
                  <a:schemeClr val="tx1"/>
                </a:solidFill>
                <a:effectLst/>
                <a:latin typeface="+mn-lt"/>
                <a:ea typeface="+mn-ea"/>
                <a:cs typeface="+mn-cs"/>
              </a:rPr>
              <a:t>, in which the worker knows what the patient needs but is financially or logistically prevented from providing it (Hom’s Economic Impact), leading to a high-stakes environment in which they fear their own exhaustion will cause harm (Bae’s </a:t>
            </a:r>
            <a:r>
              <a:rPr lang="en-US" sz="1200" b="1" kern="1200" dirty="0">
                <a:solidFill>
                  <a:schemeClr val="tx1"/>
                </a:solidFill>
                <a:effectLst/>
                <a:latin typeface="+mn-lt"/>
                <a:ea typeface="+mn-ea"/>
                <a:cs typeface="+mn-cs"/>
              </a:rPr>
              <a:t>Clinical Risk</a:t>
            </a:r>
            <a:r>
              <a:rPr lang="en-US" sz="1200" kern="1200" dirty="0">
                <a:solidFill>
                  <a:schemeClr val="tx1"/>
                </a:solidFill>
                <a:effectLst/>
                <a:latin typeface="+mn-lt"/>
                <a:ea typeface="+mn-ea"/>
                <a:cs typeface="+mn-cs"/>
              </a:rPr>
              <a:t>).</a:t>
            </a:r>
          </a:p>
          <a:p>
            <a:pPr lvl="0"/>
            <a:endParaRPr lang="en-US" dirty="0"/>
          </a:p>
        </p:txBody>
      </p:sp>
      <p:sp>
        <p:nvSpPr>
          <p:cNvPr id="4" name="Slide Number Placeholder 3">
            <a:extLst>
              <a:ext uri="{FF2B5EF4-FFF2-40B4-BE49-F238E27FC236}">
                <a16:creationId xmlns:a16="http://schemas.microsoft.com/office/drawing/2014/main" id="{7FAE1CBB-2F71-C21A-B4C3-D64E26A8E505}"/>
              </a:ext>
            </a:extLst>
          </p:cNvPr>
          <p:cNvSpPr>
            <a:spLocks noGrp="1"/>
          </p:cNvSpPr>
          <p:nvPr>
            <p:ph type="sldNum" sz="quarter" idx="5"/>
          </p:nvPr>
        </p:nvSpPr>
        <p:spPr/>
        <p:txBody>
          <a:bodyPr/>
          <a:lstStyle/>
          <a:p>
            <a:fld id="{2E3DDFAF-7DD9-8E40-9CC4-B7911C011FBD}" type="slidenum">
              <a:rPr lang="en-US" smtClean="0"/>
              <a:t>11</a:t>
            </a:fld>
            <a:endParaRPr lang="en-US"/>
          </a:p>
        </p:txBody>
      </p:sp>
    </p:spTree>
    <p:extLst>
      <p:ext uri="{BB962C8B-B14F-4D97-AF65-F5344CB8AC3E}">
        <p14:creationId xmlns:p14="http://schemas.microsoft.com/office/powerpoint/2010/main" val="4597014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I utilized a qualitative phenomenological design. For data collection, I chose open-ended questionnaires. This method was specifically selected to allow healthcare professionals—who often have extremely demanding schedules—the time and private space to provide deep, reflective written accounts of their experiences with turnover and engagement."</a:t>
            </a:r>
            <a:endParaRPr lang="en-US" sz="1200" b="1" dirty="0"/>
          </a:p>
          <a:p>
            <a:pPr lvl="0"/>
            <a:endParaRPr lang="en-US" sz="1200" b="1" dirty="0"/>
          </a:p>
          <a:p>
            <a:pPr lvl="0"/>
            <a:r>
              <a:rPr lang="en-US" sz="1200" b="1" dirty="0"/>
              <a:t>Qualitative research methodology</a:t>
            </a:r>
            <a:r>
              <a:rPr lang="en-US" sz="1200" dirty="0"/>
              <a:t>.</a:t>
            </a:r>
          </a:p>
          <a:p>
            <a:pPr lvl="0"/>
            <a:r>
              <a:rPr lang="en-US" sz="1200" b="1" dirty="0"/>
              <a:t>Justification:</a:t>
            </a:r>
            <a:r>
              <a:rPr lang="en-US" sz="1200" dirty="0"/>
              <a:t> This approach was selected because it allows for the exploration of a phenomenon through the "nuanced lens" of participants' experiences, perceptions, and opinions. It provides a "thick, in-depth description" that quantitative metrics cannot capture.</a:t>
            </a:r>
          </a:p>
          <a:p>
            <a:pPr lvl="0"/>
            <a:r>
              <a:rPr lang="en-US" sz="1200" b="1" dirty="0"/>
              <a:t>Specific Design:</a:t>
            </a:r>
            <a:r>
              <a:rPr lang="en-US" sz="1200" dirty="0"/>
              <a:t> A </a:t>
            </a:r>
            <a:r>
              <a:rPr lang="en-US" sz="1200" b="1" dirty="0"/>
              <a:t>transcendental phenomenological design</a:t>
            </a:r>
            <a:r>
              <a:rPr lang="en-US" sz="1200" dirty="0"/>
              <a:t>.</a:t>
            </a:r>
          </a:p>
          <a:p>
            <a:r>
              <a:rPr lang="en-US" sz="1200" b="1" dirty="0"/>
              <a:t>Justification:</a:t>
            </a:r>
            <a:r>
              <a:rPr lang="en-US" sz="1200" dirty="0"/>
              <a:t> This design is specifically intended to investigate the </a:t>
            </a:r>
            <a:r>
              <a:rPr lang="en-US" sz="1200" b="1" dirty="0"/>
              <a:t>"essence"</a:t>
            </a:r>
            <a:r>
              <a:rPr lang="en-US" sz="1200" dirty="0"/>
              <a:t> of a phenomenon by examining how participants make sense of their lived experiences. It was uniquely suited to your study, as it went beyond turnover statistics to examine the internal psychological and professional states of healthcare workers.</a:t>
            </a:r>
          </a:p>
          <a:p>
            <a:endParaRPr lang="en-US" sz="1200" b="1"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Appropriateness of Choices</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Subject Area &amp; Problem:</a:t>
            </a:r>
            <a:r>
              <a:rPr lang="en-US" sz="1200" kern="1200" dirty="0">
                <a:solidFill>
                  <a:schemeClr val="tx1"/>
                </a:solidFill>
                <a:effectLst/>
                <a:latin typeface="+mn-lt"/>
                <a:ea typeface="+mn-ea"/>
                <a:cs typeface="+mn-cs"/>
              </a:rPr>
              <a:t> In the healthcare sector, turnover is a "systemic catalyst" that disrupts continuity of care. Your choice of phenomenology was appropriate because it captured the </a:t>
            </a:r>
            <a:r>
              <a:rPr lang="en-US" sz="1200" b="1" kern="1200" dirty="0">
                <a:solidFill>
                  <a:schemeClr val="tx1"/>
                </a:solidFill>
                <a:effectLst/>
                <a:latin typeface="+mn-lt"/>
                <a:ea typeface="+mn-ea"/>
                <a:cs typeface="+mn-cs"/>
              </a:rPr>
              <a:t>subjective understanding</a:t>
            </a:r>
            <a:r>
              <a:rPr lang="en-US" sz="1200" kern="1200" dirty="0">
                <a:solidFill>
                  <a:schemeClr val="tx1"/>
                </a:solidFill>
                <a:effectLst/>
                <a:latin typeface="+mn-lt"/>
                <a:ea typeface="+mn-ea"/>
                <a:cs typeface="+mn-cs"/>
              </a:rPr>
              <a:t> of how these disruptions affect professional reality.</a:t>
            </a:r>
          </a:p>
          <a:p>
            <a:pPr lvl="0"/>
            <a:r>
              <a:rPr lang="en-US" sz="1200" b="1" kern="1200" dirty="0">
                <a:solidFill>
                  <a:schemeClr val="tx1"/>
                </a:solidFill>
                <a:effectLst/>
                <a:latin typeface="+mn-lt"/>
                <a:ea typeface="+mn-ea"/>
                <a:cs typeface="+mn-cs"/>
              </a:rPr>
              <a:t>Purpose &amp; Research Questions:</a:t>
            </a:r>
            <a:r>
              <a:rPr lang="en-US" sz="1200" kern="1200" dirty="0">
                <a:solidFill>
                  <a:schemeClr val="tx1"/>
                </a:solidFill>
                <a:effectLst/>
                <a:latin typeface="+mn-lt"/>
                <a:ea typeface="+mn-ea"/>
                <a:cs typeface="+mn-cs"/>
              </a:rPr>
              <a:t> The study sought to describe the "essence" of engagement amid dual challenges. Phenomenology directly addressed the research questions (RQ1-RQ3) by focusing on the "what" and "how" of participants' lived experiences.</a:t>
            </a:r>
          </a:p>
          <a:p>
            <a:r>
              <a:rPr lang="en-US" sz="1200" b="1" kern="1200" dirty="0">
                <a:solidFill>
                  <a:schemeClr val="tx1"/>
                </a:solidFill>
                <a:effectLst/>
                <a:latin typeface="+mn-lt"/>
                <a:ea typeface="+mn-ea"/>
                <a:cs typeface="+mn-cs"/>
              </a:rPr>
              <a:t>Data Analysis Method</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Thematic analysis was employed</a:t>
            </a:r>
            <a:r>
              <a:rPr lang="en-US" sz="1200" kern="1200" dirty="0">
                <a:solidFill>
                  <a:schemeClr val="tx1"/>
                </a:solidFill>
                <a:effectLst/>
                <a:latin typeface="+mn-lt"/>
                <a:ea typeface="+mn-ea"/>
                <a:cs typeface="+mn-cs"/>
              </a:rPr>
              <a:t> to identify, analyze, and report patterns within the narratives of your 21 participants. Your specific process followed an </a:t>
            </a:r>
            <a:r>
              <a:rPr lang="en-US" sz="1200" b="1" kern="1200" dirty="0">
                <a:solidFill>
                  <a:schemeClr val="tx1"/>
                </a:solidFill>
                <a:effectLst/>
                <a:latin typeface="+mn-lt"/>
                <a:ea typeface="+mn-ea"/>
                <a:cs typeface="+mn-cs"/>
              </a:rPr>
              <a:t>eight-step approach</a:t>
            </a:r>
            <a:r>
              <a:rPr lang="en-US" sz="1200" kern="1200" dirty="0">
                <a:solidFill>
                  <a:schemeClr val="tx1"/>
                </a:solidFill>
                <a:effectLst/>
                <a:latin typeface="+mn-lt"/>
                <a:ea typeface="+mn-ea"/>
                <a:cs typeface="+mn-cs"/>
              </a:rPr>
              <a:t>:</a:t>
            </a:r>
          </a:p>
          <a:p>
            <a:pPr lvl="0"/>
            <a:r>
              <a:rPr lang="en-US" sz="1200" b="1" kern="1200" dirty="0">
                <a:solidFill>
                  <a:schemeClr val="tx1"/>
                </a:solidFill>
                <a:effectLst/>
                <a:latin typeface="+mn-lt"/>
                <a:ea typeface="+mn-ea"/>
                <a:cs typeface="+mn-cs"/>
              </a:rPr>
              <a:t>1.Data Preparation:</a:t>
            </a:r>
            <a:r>
              <a:rPr lang="en-US" sz="1200" kern="1200" dirty="0">
                <a:solidFill>
                  <a:schemeClr val="tx1"/>
                </a:solidFill>
                <a:effectLst/>
                <a:latin typeface="+mn-lt"/>
                <a:ea typeface="+mn-ea"/>
                <a:cs typeface="+mn-cs"/>
              </a:rPr>
              <a:t> Transcribing questionnaire responses verbatim.</a:t>
            </a:r>
          </a:p>
          <a:p>
            <a:pPr lvl="0"/>
            <a:r>
              <a:rPr lang="en-US" sz="1200" b="1" kern="1200" dirty="0">
                <a:solidFill>
                  <a:schemeClr val="tx1"/>
                </a:solidFill>
                <a:effectLst/>
                <a:latin typeface="+mn-lt"/>
                <a:ea typeface="+mn-ea"/>
                <a:cs typeface="+mn-cs"/>
              </a:rPr>
              <a:t>2. Initial Coding:</a:t>
            </a:r>
            <a:r>
              <a:rPr lang="en-US" sz="1200" kern="1200" dirty="0">
                <a:solidFill>
                  <a:schemeClr val="tx1"/>
                </a:solidFill>
                <a:effectLst/>
                <a:latin typeface="+mn-lt"/>
                <a:ea typeface="+mn-ea"/>
                <a:cs typeface="+mn-cs"/>
              </a:rPr>
              <a:t> Identifying recurring concepts and developing a codebook.</a:t>
            </a:r>
          </a:p>
          <a:p>
            <a:pPr lvl="0"/>
            <a:r>
              <a:rPr lang="en-US" sz="1200" b="1" kern="1200" dirty="0">
                <a:solidFill>
                  <a:schemeClr val="tx1"/>
                </a:solidFill>
                <a:effectLst/>
                <a:latin typeface="+mn-lt"/>
                <a:ea typeface="+mn-ea"/>
                <a:cs typeface="+mn-cs"/>
              </a:rPr>
              <a:t>3. Focused Coding:</a:t>
            </a:r>
            <a:r>
              <a:rPr lang="en-US" sz="1200" kern="1200" dirty="0">
                <a:solidFill>
                  <a:schemeClr val="tx1"/>
                </a:solidFill>
                <a:effectLst/>
                <a:latin typeface="+mn-lt"/>
                <a:ea typeface="+mn-ea"/>
                <a:cs typeface="+mn-cs"/>
              </a:rPr>
              <a:t> Systematically applying codes (e.g., "Increased Workload") to text segments.</a:t>
            </a:r>
          </a:p>
          <a:p>
            <a:pPr lvl="0"/>
            <a:r>
              <a:rPr lang="en-US" sz="1200" b="1" kern="1200" dirty="0">
                <a:solidFill>
                  <a:schemeClr val="tx1"/>
                </a:solidFill>
                <a:effectLst/>
                <a:latin typeface="+mn-lt"/>
                <a:ea typeface="+mn-ea"/>
                <a:cs typeface="+mn-cs"/>
              </a:rPr>
              <a:t>4. Category Formation:</a:t>
            </a:r>
            <a:r>
              <a:rPr lang="en-US" sz="1200" kern="1200" dirty="0">
                <a:solidFill>
                  <a:schemeClr val="tx1"/>
                </a:solidFill>
                <a:effectLst/>
                <a:latin typeface="+mn-lt"/>
                <a:ea typeface="+mn-ea"/>
                <a:cs typeface="+mn-cs"/>
              </a:rPr>
              <a:t> Organizing coded data into meaningful clusters.</a:t>
            </a:r>
          </a:p>
          <a:p>
            <a:pPr lvl="0"/>
            <a:r>
              <a:rPr lang="en-US" sz="1200" b="1" kern="1200" dirty="0">
                <a:solidFill>
                  <a:schemeClr val="tx1"/>
                </a:solidFill>
                <a:effectLst/>
                <a:latin typeface="+mn-lt"/>
                <a:ea typeface="+mn-ea"/>
                <a:cs typeface="+mn-cs"/>
              </a:rPr>
              <a:t>5. Theme Development:</a:t>
            </a:r>
            <a:r>
              <a:rPr lang="en-US" sz="1200" kern="1200" dirty="0">
                <a:solidFill>
                  <a:schemeClr val="tx1"/>
                </a:solidFill>
                <a:effectLst/>
                <a:latin typeface="+mn-lt"/>
                <a:ea typeface="+mn-ea"/>
                <a:cs typeface="+mn-cs"/>
              </a:rPr>
              <a:t> Synthesizing categories into overarching themes.</a:t>
            </a:r>
          </a:p>
          <a:p>
            <a:pPr lvl="0"/>
            <a:r>
              <a:rPr lang="en-US" sz="1200" b="1" kern="1200" dirty="0">
                <a:solidFill>
                  <a:schemeClr val="tx1"/>
                </a:solidFill>
                <a:effectLst/>
                <a:latin typeface="+mn-lt"/>
                <a:ea typeface="+mn-ea"/>
                <a:cs typeface="+mn-cs"/>
              </a:rPr>
              <a:t>6. Theme Validation:</a:t>
            </a:r>
            <a:r>
              <a:rPr lang="en-US" sz="1200" kern="1200" dirty="0">
                <a:solidFill>
                  <a:schemeClr val="tx1"/>
                </a:solidFill>
                <a:effectLst/>
                <a:latin typeface="+mn-lt"/>
                <a:ea typeface="+mn-ea"/>
                <a:cs typeface="+mn-cs"/>
              </a:rPr>
              <a:t> Cross-checking themes against raw data for validity.</a:t>
            </a:r>
          </a:p>
          <a:p>
            <a:pPr lvl="0"/>
            <a:r>
              <a:rPr lang="en-US" sz="1200" b="1" kern="1200" dirty="0">
                <a:solidFill>
                  <a:schemeClr val="tx1"/>
                </a:solidFill>
                <a:effectLst/>
                <a:latin typeface="+mn-lt"/>
                <a:ea typeface="+mn-ea"/>
                <a:cs typeface="+mn-cs"/>
              </a:rPr>
              <a:t>7. Illustrative Examples:</a:t>
            </a:r>
            <a:r>
              <a:rPr lang="en-US" sz="1200" kern="1200" dirty="0">
                <a:solidFill>
                  <a:schemeClr val="tx1"/>
                </a:solidFill>
                <a:effectLst/>
                <a:latin typeface="+mn-lt"/>
                <a:ea typeface="+mn-ea"/>
                <a:cs typeface="+mn-cs"/>
              </a:rPr>
              <a:t> Selecting quotes to provide depth and context.</a:t>
            </a:r>
          </a:p>
          <a:p>
            <a:pPr lvl="0"/>
            <a:r>
              <a:rPr lang="en-US" sz="1200" b="1" kern="1200" dirty="0">
                <a:solidFill>
                  <a:schemeClr val="tx1"/>
                </a:solidFill>
                <a:effectLst/>
                <a:latin typeface="+mn-lt"/>
                <a:ea typeface="+mn-ea"/>
                <a:cs typeface="+mn-cs"/>
              </a:rPr>
              <a:t>8. Comprehensive Reconstruction:</a:t>
            </a:r>
            <a:r>
              <a:rPr lang="en-US" sz="1200" kern="1200" dirty="0">
                <a:solidFill>
                  <a:schemeClr val="tx1"/>
                </a:solidFill>
                <a:effectLst/>
                <a:latin typeface="+mn-lt"/>
                <a:ea typeface="+mn-ea"/>
                <a:cs typeface="+mn-cs"/>
              </a:rPr>
              <a:t> Creating a coherent narrative of the participants' perspectives.</a:t>
            </a:r>
          </a:p>
          <a:p>
            <a:r>
              <a:rPr lang="en-US" sz="1200" b="1" kern="1200" dirty="0">
                <a:solidFill>
                  <a:schemeClr val="tx1"/>
                </a:solidFill>
                <a:effectLst/>
                <a:latin typeface="+mn-lt"/>
                <a:ea typeface="+mn-ea"/>
                <a:cs typeface="+mn-cs"/>
              </a:rPr>
              <a:t>Role of the Researcher and Positionality</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Role:</a:t>
            </a:r>
            <a:r>
              <a:rPr lang="en-US" sz="1200" kern="1200" dirty="0">
                <a:solidFill>
                  <a:schemeClr val="tx1"/>
                </a:solidFill>
                <a:effectLst/>
                <a:latin typeface="+mn-lt"/>
                <a:ea typeface="+mn-ea"/>
                <a:cs typeface="+mn-cs"/>
              </a:rPr>
              <a:t> The </a:t>
            </a:r>
            <a:r>
              <a:rPr lang="en-US" sz="1200" b="1" kern="1200" dirty="0">
                <a:solidFill>
                  <a:schemeClr val="tx1"/>
                </a:solidFill>
                <a:effectLst/>
                <a:latin typeface="+mn-lt"/>
                <a:ea typeface="+mn-ea"/>
                <a:cs typeface="+mn-cs"/>
              </a:rPr>
              <a:t>primary instrument: </a:t>
            </a:r>
            <a:r>
              <a:rPr lang="en-US" sz="1200" kern="1200" dirty="0">
                <a:solidFill>
                  <a:schemeClr val="tx1"/>
                </a:solidFill>
                <a:effectLst/>
                <a:latin typeface="+mn-lt"/>
                <a:ea typeface="+mn-ea"/>
                <a:cs typeface="+mn-cs"/>
              </a:rPr>
              <a:t>for data collection and analysis was used to manage questionnaire recruitment and the coding process.</a:t>
            </a:r>
          </a:p>
          <a:p>
            <a:pPr lvl="0"/>
            <a:r>
              <a:rPr lang="en-US" sz="1200" b="1" kern="1200" dirty="0">
                <a:solidFill>
                  <a:schemeClr val="tx1"/>
                </a:solidFill>
                <a:effectLst/>
                <a:latin typeface="+mn-lt"/>
                <a:ea typeface="+mn-ea"/>
                <a:cs typeface="+mn-cs"/>
              </a:rPr>
              <a:t>Positionality &amp; Neutrality:</a:t>
            </a:r>
            <a:endParaRPr lang="en-US" sz="12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Neutrality:</a:t>
            </a:r>
            <a:r>
              <a:rPr lang="en-US" sz="1200" kern="1200" dirty="0">
                <a:solidFill>
                  <a:schemeClr val="tx1"/>
                </a:solidFill>
                <a:effectLst/>
                <a:latin typeface="+mn-lt"/>
                <a:ea typeface="+mn-ea"/>
                <a:cs typeface="+mn-cs"/>
              </a:rPr>
              <a:t> A "neutral and independent" stance, refraining from letting personal experiences influence the data interpretation.</a:t>
            </a:r>
          </a:p>
          <a:p>
            <a:pPr lvl="1"/>
            <a:r>
              <a:rPr lang="en-US" sz="1200" b="1" kern="1200" dirty="0">
                <a:solidFill>
                  <a:schemeClr val="tx1"/>
                </a:solidFill>
                <a:effectLst/>
                <a:latin typeface="+mn-lt"/>
                <a:ea typeface="+mn-ea"/>
                <a:cs typeface="+mn-cs"/>
              </a:rPr>
              <a:t>Reflexivity:</a:t>
            </a:r>
            <a:r>
              <a:rPr lang="en-US" sz="1200" kern="1200" dirty="0">
                <a:solidFill>
                  <a:schemeClr val="tx1"/>
                </a:solidFill>
                <a:effectLst/>
                <a:latin typeface="+mn-lt"/>
                <a:ea typeface="+mn-ea"/>
                <a:cs typeface="+mn-cs"/>
              </a:rPr>
              <a:t> A </a:t>
            </a:r>
            <a:r>
              <a:rPr lang="en-US" sz="1200" b="1" kern="1200" dirty="0">
                <a:solidFill>
                  <a:schemeClr val="tx1"/>
                </a:solidFill>
                <a:effectLst/>
                <a:latin typeface="+mn-lt"/>
                <a:ea typeface="+mn-ea"/>
                <a:cs typeface="+mn-cs"/>
              </a:rPr>
              <a:t>reflexive memo-writing</a:t>
            </a:r>
            <a:r>
              <a:rPr lang="en-US" sz="1200" kern="1200" dirty="0">
                <a:solidFill>
                  <a:schemeClr val="tx1"/>
                </a:solidFill>
                <a:effectLst/>
                <a:latin typeface="+mn-lt"/>
                <a:ea typeface="+mn-ea"/>
                <a:cs typeface="+mn-cs"/>
              </a:rPr>
              <a:t> and an </a:t>
            </a:r>
            <a:r>
              <a:rPr lang="en-US" sz="1200" b="1" kern="1200" dirty="0">
                <a:solidFill>
                  <a:schemeClr val="tx1"/>
                </a:solidFill>
                <a:effectLst/>
                <a:latin typeface="+mn-lt"/>
                <a:ea typeface="+mn-ea"/>
                <a:cs typeface="+mn-cs"/>
              </a:rPr>
              <a:t>audit trail</a:t>
            </a:r>
            <a:r>
              <a:rPr lang="en-US" sz="1200" kern="1200" dirty="0">
                <a:solidFill>
                  <a:schemeClr val="tx1"/>
                </a:solidFill>
                <a:effectLst/>
                <a:latin typeface="+mn-lt"/>
                <a:ea typeface="+mn-ea"/>
                <a:cs typeface="+mn-cs"/>
              </a:rPr>
              <a:t> (detailed process notes) to maintain transparency and acknowledge potential biases.</a:t>
            </a:r>
          </a:p>
          <a:p>
            <a:pPr lvl="1"/>
            <a:r>
              <a:rPr lang="en-US" sz="1200" b="1" kern="1200" dirty="0">
                <a:solidFill>
                  <a:schemeClr val="tx1"/>
                </a:solidFill>
                <a:effectLst/>
                <a:latin typeface="+mn-lt"/>
                <a:ea typeface="+mn-ea"/>
                <a:cs typeface="+mn-cs"/>
              </a:rPr>
              <a:t>Trustworthiness:</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Member checking</a:t>
            </a:r>
            <a:r>
              <a:rPr lang="en-US" sz="1200" kern="1200" dirty="0">
                <a:solidFill>
                  <a:schemeClr val="tx1"/>
                </a:solidFill>
                <a:effectLst/>
                <a:latin typeface="+mn-lt"/>
                <a:ea typeface="+mn-ea"/>
                <a:cs typeface="+mn-cs"/>
              </a:rPr>
              <a:t> (allowing participants to review transcripts) and </a:t>
            </a:r>
            <a:r>
              <a:rPr lang="en-US" sz="1200" b="1" kern="1200" dirty="0">
                <a:solidFill>
                  <a:schemeClr val="tx1"/>
                </a:solidFill>
                <a:effectLst/>
                <a:latin typeface="+mn-lt"/>
                <a:ea typeface="+mn-ea"/>
                <a:cs typeface="+mn-cs"/>
              </a:rPr>
              <a:t>triangulation</a:t>
            </a:r>
            <a:r>
              <a:rPr lang="en-US" sz="1200" kern="1200" dirty="0">
                <a:solidFill>
                  <a:schemeClr val="tx1"/>
                </a:solidFill>
                <a:effectLst/>
                <a:latin typeface="+mn-lt"/>
                <a:ea typeface="+mn-ea"/>
                <a:cs typeface="+mn-cs"/>
              </a:rPr>
              <a:t> (comparing insights across different healthcare roles) to ensure the findings remained grounded in the participants' voices rather than your own preconceptions.</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12</a:t>
            </a:fld>
            <a:endParaRPr lang="en-US"/>
          </a:p>
        </p:txBody>
      </p:sp>
    </p:spTree>
    <p:extLst>
      <p:ext uri="{BB962C8B-B14F-4D97-AF65-F5344CB8AC3E}">
        <p14:creationId xmlns:p14="http://schemas.microsoft.com/office/powerpoint/2010/main" val="35219710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Inclusion Criteria</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To ensure the sample aligned with the research goals, participants had to meet the following criteria:</a:t>
            </a:r>
          </a:p>
          <a:p>
            <a:pPr lvl="0"/>
            <a:r>
              <a:rPr lang="en-US" sz="1200" kern="1200" dirty="0">
                <a:solidFill>
                  <a:schemeClr val="tx1"/>
                </a:solidFill>
                <a:effectLst/>
                <a:latin typeface="+mn-lt"/>
                <a:ea typeface="+mn-ea"/>
                <a:cs typeface="+mn-cs"/>
              </a:rPr>
              <a:t>Be </a:t>
            </a:r>
            <a:r>
              <a:rPr lang="en-US" sz="1200" b="1" kern="1200" dirty="0">
                <a:solidFill>
                  <a:schemeClr val="tx1"/>
                </a:solidFill>
                <a:effectLst/>
                <a:latin typeface="+mn-lt"/>
                <a:ea typeface="+mn-ea"/>
                <a:cs typeface="+mn-cs"/>
              </a:rPr>
              <a:t>over 18 years of age</a:t>
            </a:r>
            <a:r>
              <a:rPr lang="en-US" sz="1200" kern="1200" dirty="0">
                <a:solidFill>
                  <a:schemeClr val="tx1"/>
                </a:solidFill>
                <a:effectLst/>
                <a:latin typeface="+mn-lt"/>
                <a:ea typeface="+mn-ea"/>
                <a:cs typeface="+mn-cs"/>
              </a:rPr>
              <a:t>.</a:t>
            </a:r>
          </a:p>
          <a:p>
            <a:pPr lvl="0"/>
            <a:r>
              <a:rPr lang="en-US" sz="1200" kern="1200" dirty="0">
                <a:solidFill>
                  <a:schemeClr val="tx1"/>
                </a:solidFill>
                <a:effectLst/>
                <a:latin typeface="+mn-lt"/>
                <a:ea typeface="+mn-ea"/>
                <a:cs typeface="+mn-cs"/>
              </a:rPr>
              <a:t>Have at least </a:t>
            </a:r>
            <a:r>
              <a:rPr lang="en-US" sz="1200" b="1" kern="1200" dirty="0">
                <a:solidFill>
                  <a:schemeClr val="tx1"/>
                </a:solidFill>
                <a:effectLst/>
                <a:latin typeface="+mn-lt"/>
                <a:ea typeface="+mn-ea"/>
                <a:cs typeface="+mn-cs"/>
              </a:rPr>
              <a:t>one year of experience</a:t>
            </a:r>
            <a:r>
              <a:rPr lang="en-US" sz="1200" kern="1200" dirty="0">
                <a:solidFill>
                  <a:schemeClr val="tx1"/>
                </a:solidFill>
                <a:effectLst/>
                <a:latin typeface="+mn-lt"/>
                <a:ea typeface="+mn-ea"/>
                <a:cs typeface="+mn-cs"/>
              </a:rPr>
              <a:t> as a healthcare professional at a medical clinic or hospital.</a:t>
            </a:r>
          </a:p>
          <a:p>
            <a:pPr lvl="0"/>
            <a:r>
              <a:rPr lang="en-US" sz="1200" kern="1200" dirty="0">
                <a:solidFill>
                  <a:schemeClr val="tx1"/>
                </a:solidFill>
                <a:effectLst/>
                <a:latin typeface="+mn-lt"/>
                <a:ea typeface="+mn-ea"/>
                <a:cs typeface="+mn-cs"/>
              </a:rPr>
              <a:t>Have personally </a:t>
            </a:r>
            <a:r>
              <a:rPr lang="en-US" sz="1200" b="1" kern="1200" dirty="0">
                <a:solidFill>
                  <a:schemeClr val="tx1"/>
                </a:solidFill>
                <a:effectLst/>
                <a:latin typeface="+mn-lt"/>
                <a:ea typeface="+mn-ea"/>
                <a:cs typeface="+mn-cs"/>
              </a:rPr>
              <a:t>experienced the impacts of turnover</a:t>
            </a:r>
            <a:r>
              <a:rPr lang="en-US" sz="1200" kern="1200" dirty="0">
                <a:solidFill>
                  <a:schemeClr val="tx1"/>
                </a:solidFill>
                <a:effectLst/>
                <a:latin typeface="+mn-lt"/>
                <a:ea typeface="+mn-ea"/>
                <a:cs typeface="+mn-cs"/>
              </a:rPr>
              <a:t> on their work engagement and the quality of patient care.</a:t>
            </a:r>
          </a:p>
          <a:p>
            <a:pPr lvl="0"/>
            <a:r>
              <a:rPr lang="en-US" sz="1200" kern="1200" dirty="0">
                <a:solidFill>
                  <a:schemeClr val="tx1"/>
                </a:solidFill>
                <a:effectLst/>
                <a:latin typeface="+mn-lt"/>
                <a:ea typeface="+mn-ea"/>
                <a:cs typeface="+mn-cs"/>
              </a:rPr>
              <a:t>Be willing to participate in a recorded questionnaire (virtual or face-to-face).</a:t>
            </a:r>
          </a:p>
          <a:p>
            <a:r>
              <a:rPr lang="en-US" sz="1200" b="1" kern="1200" dirty="0">
                <a:solidFill>
                  <a:schemeClr val="tx1"/>
                </a:solidFill>
                <a:effectLst/>
                <a:latin typeface="+mn-lt"/>
                <a:ea typeface="+mn-ea"/>
                <a:cs typeface="+mn-cs"/>
              </a:rPr>
              <a:t>Sampling Methodology</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Strategy:</a:t>
            </a:r>
            <a:r>
              <a:rPr lang="en-US" sz="1200" kern="1200" dirty="0">
                <a:solidFill>
                  <a:schemeClr val="tx1"/>
                </a:solidFill>
                <a:effectLst/>
                <a:latin typeface="+mn-lt"/>
                <a:ea typeface="+mn-ea"/>
                <a:cs typeface="+mn-cs"/>
              </a:rPr>
              <a:t> You utilized </a:t>
            </a:r>
            <a:r>
              <a:rPr lang="en-US" sz="1200" b="1" kern="1200" dirty="0">
                <a:solidFill>
                  <a:schemeClr val="tx1"/>
                </a:solidFill>
                <a:effectLst/>
                <a:latin typeface="+mn-lt"/>
                <a:ea typeface="+mn-ea"/>
                <a:cs typeface="+mn-cs"/>
              </a:rPr>
              <a:t>purposive criterion sampling</a:t>
            </a:r>
            <a:r>
              <a:rPr lang="en-US" sz="1200" kern="1200" dirty="0">
                <a:solidFill>
                  <a:schemeClr val="tx1"/>
                </a:solidFill>
                <a:effectLst/>
                <a:latin typeface="+mn-lt"/>
                <a:ea typeface="+mn-ea"/>
                <a:cs typeface="+mn-cs"/>
              </a:rPr>
              <a:t>, a non-probability technique.</a:t>
            </a:r>
          </a:p>
          <a:p>
            <a:pPr lvl="0"/>
            <a:r>
              <a:rPr lang="en-US" sz="1200" b="1" kern="1200" dirty="0">
                <a:solidFill>
                  <a:schemeClr val="tx1"/>
                </a:solidFill>
                <a:effectLst/>
                <a:latin typeface="+mn-lt"/>
                <a:ea typeface="+mn-ea"/>
                <a:cs typeface="+mn-cs"/>
              </a:rPr>
              <a:t>Methodological Alignment:</a:t>
            </a:r>
            <a:r>
              <a:rPr lang="en-US" sz="1200" kern="1200" dirty="0">
                <a:solidFill>
                  <a:schemeClr val="tx1"/>
                </a:solidFill>
                <a:effectLst/>
                <a:latin typeface="+mn-lt"/>
                <a:ea typeface="+mn-ea"/>
                <a:cs typeface="+mn-cs"/>
              </a:rPr>
              <a:t> This choice was consistent with your </a:t>
            </a:r>
            <a:r>
              <a:rPr lang="en-US" sz="1200" b="1" kern="1200" dirty="0">
                <a:solidFill>
                  <a:schemeClr val="tx1"/>
                </a:solidFill>
                <a:effectLst/>
                <a:latin typeface="+mn-lt"/>
                <a:ea typeface="+mn-ea"/>
                <a:cs typeface="+mn-cs"/>
              </a:rPr>
              <a:t>transcendental phenomenological design</a:t>
            </a:r>
            <a:r>
              <a:rPr lang="en-US" sz="1200" kern="1200" dirty="0">
                <a:solidFill>
                  <a:schemeClr val="tx1"/>
                </a:solidFill>
                <a:effectLst/>
                <a:latin typeface="+mn-lt"/>
                <a:ea typeface="+mn-ea"/>
                <a:cs typeface="+mn-cs"/>
              </a:rPr>
              <a:t>, which requires selecting "information-rich" participants who have firsthand experience with the phenomenon being studied.</a:t>
            </a:r>
          </a:p>
          <a:p>
            <a:pPr lvl="0"/>
            <a:r>
              <a:rPr lang="en-US" sz="1200" b="1" kern="1200" dirty="0">
                <a:solidFill>
                  <a:schemeClr val="tx1"/>
                </a:solidFill>
                <a:effectLst/>
                <a:latin typeface="+mn-lt"/>
                <a:ea typeface="+mn-ea"/>
                <a:cs typeface="+mn-cs"/>
              </a:rPr>
              <a:t>Data Saturation:</a:t>
            </a:r>
            <a:r>
              <a:rPr lang="en-US" sz="1200" kern="1200" dirty="0">
                <a:solidFill>
                  <a:schemeClr val="tx1"/>
                </a:solidFill>
                <a:effectLst/>
                <a:latin typeface="+mn-lt"/>
                <a:ea typeface="+mn-ea"/>
                <a:cs typeface="+mn-cs"/>
              </a:rPr>
              <a:t>—the point where no new information or themes emerge—with your </a:t>
            </a:r>
            <a:r>
              <a:rPr lang="en-US" sz="1200" b="1" kern="1200" dirty="0">
                <a:solidFill>
                  <a:schemeClr val="tx1"/>
                </a:solidFill>
                <a:effectLst/>
                <a:latin typeface="+mn-lt"/>
                <a:ea typeface="+mn-ea"/>
                <a:cs typeface="+mn-cs"/>
              </a:rPr>
              <a:t>21-participant sample</a:t>
            </a:r>
            <a:r>
              <a:rPr lang="en-US" sz="1200" kern="1200" dirty="0">
                <a:solidFill>
                  <a:schemeClr val="tx1"/>
                </a:solidFill>
                <a:effectLst/>
                <a:latin typeface="+mn-lt"/>
                <a:ea typeface="+mn-ea"/>
                <a:cs typeface="+mn-cs"/>
              </a:rPr>
              <a:t>. You justified this size by citing literature (Berndt, 2020) stating that saturation in qualitative studies is typically met with </a:t>
            </a:r>
            <a:r>
              <a:rPr lang="en-US" sz="1200" b="1" kern="1200" dirty="0">
                <a:solidFill>
                  <a:schemeClr val="tx1"/>
                </a:solidFill>
                <a:effectLst/>
                <a:latin typeface="+mn-lt"/>
                <a:ea typeface="+mn-ea"/>
                <a:cs typeface="+mn-cs"/>
              </a:rPr>
              <a:t>15 to 30 participants</a:t>
            </a:r>
            <a:r>
              <a:rPr lang="en-US" sz="1200" kern="1200" dirty="0">
                <a:solidFill>
                  <a:schemeClr val="tx1"/>
                </a:solidFill>
                <a:effectLst/>
                <a:latin typeface="+mn-lt"/>
                <a:ea typeface="+mn-ea"/>
                <a:cs typeface="+mn-cs"/>
              </a:rPr>
              <a:t>.</a:t>
            </a:r>
          </a:p>
          <a:p>
            <a:r>
              <a:rPr lang="en-US" sz="1200" b="1" kern="1200" dirty="0">
                <a:solidFill>
                  <a:schemeClr val="tx1"/>
                </a:solidFill>
                <a:effectLst/>
                <a:latin typeface="+mn-lt"/>
                <a:ea typeface="+mn-ea"/>
                <a:cs typeface="+mn-cs"/>
              </a:rPr>
              <a:t>Recruitment Efforts</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Ethical Approval:</a:t>
            </a:r>
            <a:r>
              <a:rPr lang="en-US" sz="1200" kern="1200" dirty="0">
                <a:solidFill>
                  <a:schemeClr val="tx1"/>
                </a:solidFill>
                <a:effectLst/>
                <a:latin typeface="+mn-lt"/>
                <a:ea typeface="+mn-ea"/>
                <a:cs typeface="+mn-cs"/>
              </a:rPr>
              <a:t> Recruitment began only after obtaining approval from the Institutional Review Boards (IRBs) at both the participating medical facilities and National University.</a:t>
            </a:r>
          </a:p>
          <a:p>
            <a:pPr lvl="0"/>
            <a:r>
              <a:rPr lang="en-US" sz="1200" b="1" kern="1200" dirty="0">
                <a:solidFill>
                  <a:schemeClr val="tx1"/>
                </a:solidFill>
                <a:effectLst/>
                <a:latin typeface="+mn-lt"/>
                <a:ea typeface="+mn-ea"/>
                <a:cs typeface="+mn-cs"/>
              </a:rPr>
              <a:t>Process:</a:t>
            </a:r>
            <a:r>
              <a:rPr lang="en-US" sz="1200" kern="1200" dirty="0">
                <a:solidFill>
                  <a:schemeClr val="tx1"/>
                </a:solidFill>
                <a:effectLst/>
                <a:latin typeface="+mn-lt"/>
                <a:ea typeface="+mn-ea"/>
                <a:cs typeface="+mn-cs"/>
              </a:rPr>
              <a:t> * A formal </a:t>
            </a:r>
            <a:r>
              <a:rPr lang="en-US" sz="1200" b="1" kern="1200" dirty="0">
                <a:solidFill>
                  <a:schemeClr val="tx1"/>
                </a:solidFill>
                <a:effectLst/>
                <a:latin typeface="+mn-lt"/>
                <a:ea typeface="+mn-ea"/>
                <a:cs typeface="+mn-cs"/>
              </a:rPr>
              <a:t>recruitment email</a:t>
            </a:r>
            <a:r>
              <a:rPr lang="en-US" sz="1200" kern="1200" dirty="0">
                <a:solidFill>
                  <a:schemeClr val="tx1"/>
                </a:solidFill>
                <a:effectLst/>
                <a:latin typeface="+mn-lt"/>
                <a:ea typeface="+mn-ea"/>
                <a:cs typeface="+mn-cs"/>
              </a:rPr>
              <a:t> was sent to HR administrators at the selected institutions.</a:t>
            </a:r>
          </a:p>
          <a:p>
            <a:pPr lvl="1"/>
            <a:r>
              <a:rPr lang="en-US" sz="1200" kern="1200" dirty="0">
                <a:solidFill>
                  <a:schemeClr val="tx1"/>
                </a:solidFill>
                <a:effectLst/>
                <a:latin typeface="+mn-lt"/>
                <a:ea typeface="+mn-ea"/>
                <a:cs typeface="+mn-cs"/>
              </a:rPr>
              <a:t>HR then distributed this invitation to their healthcare staff.</a:t>
            </a:r>
          </a:p>
          <a:p>
            <a:pPr lvl="1"/>
            <a:r>
              <a:rPr lang="en-US" sz="1200" kern="1200" dirty="0">
                <a:solidFill>
                  <a:schemeClr val="tx1"/>
                </a:solidFill>
                <a:effectLst/>
                <a:latin typeface="+mn-lt"/>
                <a:ea typeface="+mn-ea"/>
                <a:cs typeface="+mn-cs"/>
              </a:rPr>
              <a:t>Interested individuals contacted me directly via email or phone.</a:t>
            </a:r>
          </a:p>
          <a:p>
            <a:pPr lvl="1"/>
            <a:r>
              <a:rPr lang="en-US" sz="1200" kern="1200" dirty="0">
                <a:solidFill>
                  <a:schemeClr val="tx1"/>
                </a:solidFill>
                <a:effectLst/>
                <a:latin typeface="+mn-lt"/>
                <a:ea typeface="+mn-ea"/>
                <a:cs typeface="+mn-cs"/>
              </a:rPr>
              <a:t>Once contact was made, I provided an </a:t>
            </a:r>
            <a:r>
              <a:rPr lang="en-US" sz="1200" b="1" kern="1200" dirty="0">
                <a:solidFill>
                  <a:schemeClr val="tx1"/>
                </a:solidFill>
                <a:effectLst/>
                <a:latin typeface="+mn-lt"/>
                <a:ea typeface="+mn-ea"/>
                <a:cs typeface="+mn-cs"/>
              </a:rPr>
              <a:t>informed consent form</a:t>
            </a:r>
            <a:r>
              <a:rPr lang="en-US" sz="1200" kern="1200" dirty="0">
                <a:solidFill>
                  <a:schemeClr val="tx1"/>
                </a:solidFill>
                <a:effectLst/>
                <a:latin typeface="+mn-lt"/>
                <a:ea typeface="+mn-ea"/>
                <a:cs typeface="+mn-cs"/>
              </a:rPr>
              <a:t> outlining the study's purpose, confidentiality measures, and the voluntary nature of participation before scheduling the questionnaires.</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13</a:t>
            </a:fld>
            <a:endParaRPr lang="en-US"/>
          </a:p>
        </p:txBody>
      </p:sp>
    </p:spTree>
    <p:extLst>
      <p:ext uri="{BB962C8B-B14F-4D97-AF65-F5344CB8AC3E}">
        <p14:creationId xmlns:p14="http://schemas.microsoft.com/office/powerpoint/2010/main" val="10496988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Recruitment Email and Flyer</a:t>
            </a:r>
            <a:r>
              <a:rPr lang="en-US" sz="1200" b="0" kern="1200" dirty="0">
                <a:solidFill>
                  <a:schemeClr val="tx1"/>
                </a:solidFill>
                <a:effectLst/>
                <a:latin typeface="+mn-lt"/>
                <a:ea typeface="+mn-ea"/>
                <a:cs typeface="+mn-cs"/>
              </a:rPr>
              <a:t>: A formal email invitation and a recruitment flyer were developed to invite healthcare professionals to participate. These documents outlined the study's focus, participation requirements, and contact information.</a:t>
            </a:r>
          </a:p>
          <a:p>
            <a:r>
              <a:rPr lang="en-US" sz="1200" b="1" kern="1200" dirty="0">
                <a:solidFill>
                  <a:schemeClr val="tx1"/>
                </a:solidFill>
                <a:effectLst/>
                <a:latin typeface="+mn-lt"/>
                <a:ea typeface="+mn-ea"/>
                <a:cs typeface="+mn-cs"/>
              </a:rPr>
              <a:t>Informed Consent Form</a:t>
            </a:r>
            <a:r>
              <a:rPr lang="en-US" sz="1200" b="0" kern="1200" dirty="0">
                <a:solidFill>
                  <a:schemeClr val="tx1"/>
                </a:solidFill>
                <a:effectLst/>
                <a:latin typeface="+mn-lt"/>
                <a:ea typeface="+mn-ea"/>
                <a:cs typeface="+mn-cs"/>
              </a:rPr>
              <a:t>: A detailed consent form was provided to all participants via email. This document outlined the study’s purpose, procedures, confidentiality measures, and the participants' right to voluntary participation.</a:t>
            </a:r>
          </a:p>
          <a:p>
            <a:r>
              <a:rPr lang="en-US" sz="1200" b="1" kern="1200" dirty="0">
                <a:solidFill>
                  <a:schemeClr val="tx1"/>
                </a:solidFill>
                <a:effectLst/>
                <a:latin typeface="+mn-lt"/>
                <a:ea typeface="+mn-ea"/>
                <a:cs typeface="+mn-cs"/>
              </a:rPr>
              <a:t>Transcription and Data Management </a:t>
            </a:r>
            <a:r>
              <a:rPr lang="en-US" sz="1200" b="0" kern="1200" dirty="0">
                <a:solidFill>
                  <a:schemeClr val="tx1"/>
                </a:solidFill>
                <a:effectLst/>
                <a:latin typeface="+mn-lt"/>
                <a:ea typeface="+mn-ea"/>
                <a:cs typeface="+mn-cs"/>
              </a:rPr>
              <a:t>Software: All recorded responses were transcribed verbatim into a digital format. I utilized NVivo software to systematically manage, code, and analyze the thematic data.</a:t>
            </a:r>
          </a:p>
          <a:p>
            <a:r>
              <a:rPr lang="en-US" sz="1200" b="0" kern="1200" dirty="0">
                <a:solidFill>
                  <a:schemeClr val="tx1"/>
                </a:solidFill>
                <a:effectLst/>
                <a:latin typeface="+mn-lt"/>
                <a:ea typeface="+mn-ea"/>
                <a:cs typeface="+mn-cs"/>
              </a:rPr>
              <a:t>and by maintaining a transparent audit trail of my data-analysis decisions.</a:t>
            </a:r>
            <a:endParaRPr lang="en-US" b="0" dirty="0"/>
          </a:p>
        </p:txBody>
      </p:sp>
      <p:sp>
        <p:nvSpPr>
          <p:cNvPr id="4" name="Slide Number Placeholder 3"/>
          <p:cNvSpPr>
            <a:spLocks noGrp="1"/>
          </p:cNvSpPr>
          <p:nvPr>
            <p:ph type="sldNum" sz="quarter" idx="5"/>
          </p:nvPr>
        </p:nvSpPr>
        <p:spPr/>
        <p:txBody>
          <a:bodyPr/>
          <a:lstStyle/>
          <a:p>
            <a:fld id="{2E3DDFAF-7DD9-8E40-9CC4-B7911C011FBD}" type="slidenum">
              <a:rPr lang="en-US" smtClean="0"/>
              <a:t>14</a:t>
            </a:fld>
            <a:endParaRPr lang="en-US"/>
          </a:p>
        </p:txBody>
      </p:sp>
    </p:spTree>
    <p:extLst>
      <p:ext uri="{BB962C8B-B14F-4D97-AF65-F5344CB8AC3E}">
        <p14:creationId xmlns:p14="http://schemas.microsoft.com/office/powerpoint/2010/main" val="25652191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3200" b="1" dirty="0"/>
              <a:t>The data collection and management followed a specific sequence to maintain methodological rigor</a:t>
            </a:r>
            <a:r>
              <a:rPr lang="en-US" dirty="0"/>
              <a:t>:</a:t>
            </a:r>
          </a:p>
          <a:p>
            <a:pPr lvl="0"/>
            <a:r>
              <a:rPr lang="en-US" b="1" dirty="0"/>
              <a:t>Ethical Approval:</a:t>
            </a:r>
            <a:r>
              <a:rPr lang="en-US" dirty="0"/>
              <a:t> The process began by securing approval from the required Institutional Review Boards (IRBs), specifically those of </a:t>
            </a:r>
            <a:r>
              <a:rPr lang="en-US" b="1" dirty="0"/>
              <a:t>National University</a:t>
            </a:r>
            <a:r>
              <a:rPr lang="en-US" dirty="0"/>
              <a:t> and the participating medical facilities.</a:t>
            </a:r>
          </a:p>
          <a:p>
            <a:pPr lvl="0"/>
            <a:r>
              <a:rPr lang="en-US" b="1" dirty="0"/>
              <a:t>Recruitment Strategy:</a:t>
            </a:r>
            <a:r>
              <a:rPr lang="en-US" dirty="0"/>
              <a:t> I utilized </a:t>
            </a:r>
            <a:r>
              <a:rPr lang="en-US" b="1" dirty="0"/>
              <a:t>purposive criterion sampling</a:t>
            </a:r>
            <a:r>
              <a:rPr lang="en-US" dirty="0"/>
              <a:t> to recruit at least 21 healthcare professionals who met specific experience and exposure requirements.</a:t>
            </a:r>
          </a:p>
          <a:p>
            <a:pPr lvl="0"/>
            <a:r>
              <a:rPr lang="en-US" b="1" dirty="0"/>
              <a:t>Administrative Coordination:</a:t>
            </a:r>
            <a:r>
              <a:rPr lang="en-US" dirty="0"/>
              <a:t> I initiated contact by sending a formal recruitment email to the </a:t>
            </a:r>
            <a:r>
              <a:rPr lang="en-US" b="1" dirty="0"/>
              <a:t>Human Resources (HR) administrators</a:t>
            </a:r>
            <a:r>
              <a:rPr lang="en-US" dirty="0"/>
              <a:t> at the participating institutions, who then distributed the invitation to their staff.</a:t>
            </a:r>
          </a:p>
          <a:p>
            <a:pPr lvl="0"/>
            <a:r>
              <a:rPr lang="en-US" b="1" dirty="0"/>
              <a:t>Informed Consent:</a:t>
            </a:r>
            <a:r>
              <a:rPr lang="en-US" dirty="0"/>
              <a:t> Interested individuals contacted you directly via email or phone. You then provided them with an </a:t>
            </a:r>
            <a:r>
              <a:rPr lang="en-US" b="1" dirty="0"/>
              <a:t>informed consent form</a:t>
            </a:r>
            <a:r>
              <a:rPr lang="en-US" dirty="0"/>
              <a:t> outlining the study's purpose, confidentiality protocols, and their right to participate voluntarily.</a:t>
            </a:r>
          </a:p>
          <a:p>
            <a:r>
              <a:rPr lang="en-US" b="1" dirty="0"/>
              <a:t>Data Collection Setting:</a:t>
            </a:r>
            <a:r>
              <a:rPr lang="en-US" dirty="0"/>
              <a:t> Once consent was obtained, I scheduled individual questionnaires at the participants' convenience, and for a few, conducted either </a:t>
            </a:r>
            <a:r>
              <a:rPr lang="en-US" b="1" dirty="0"/>
              <a:t>face-to-face or virtually</a:t>
            </a:r>
            <a:r>
              <a:rPr lang="en-US" dirty="0"/>
              <a:t>.</a:t>
            </a:r>
            <a:endParaRPr kumimoji="0" lang="en-US" sz="1600" b="0" i="0" u="none" strike="noStrike" kern="1200" cap="none" spc="0" normalizeH="0" baseline="0" noProof="0" dirty="0">
              <a:ln>
                <a:noFill/>
              </a:ln>
              <a:solidFill>
                <a:sysClr val="windowText" lastClr="000000">
                  <a:lumMod val="85000"/>
                  <a:lumOff val="15000"/>
                </a:sysClr>
              </a:solidFill>
              <a:effectLst/>
              <a:uLnTx/>
              <a:uFillTx/>
              <a:ea typeface="+mn-ea"/>
              <a:cs typeface="+mn-cs"/>
            </a:endParaRPr>
          </a:p>
        </p:txBody>
      </p:sp>
      <p:sp>
        <p:nvSpPr>
          <p:cNvPr id="4" name="Slide Number Placeholder 3"/>
          <p:cNvSpPr>
            <a:spLocks noGrp="1"/>
          </p:cNvSpPr>
          <p:nvPr>
            <p:ph type="sldNum" sz="quarter" idx="5"/>
          </p:nvPr>
        </p:nvSpPr>
        <p:spPr/>
        <p:txBody>
          <a:bodyPr/>
          <a:lstStyle/>
          <a:p>
            <a:fld id="{2E3DDFAF-7DD9-8E40-9CC4-B7911C011FBD}" type="slidenum">
              <a:rPr lang="en-US" smtClean="0"/>
              <a:t>15</a:t>
            </a:fld>
            <a:endParaRPr lang="en-US"/>
          </a:p>
        </p:txBody>
      </p:sp>
    </p:spTree>
    <p:extLst>
      <p:ext uri="{BB962C8B-B14F-4D97-AF65-F5344CB8AC3E}">
        <p14:creationId xmlns:p14="http://schemas.microsoft.com/office/powerpoint/2010/main" val="18063763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b="1" kern="1200" dirty="0">
              <a:solidFill>
                <a:schemeClr val="tx1"/>
              </a:solidFill>
              <a:effectLst/>
              <a:latin typeface="+mn-lt"/>
              <a:ea typeface="+mn-ea"/>
              <a:cs typeface="+mn-cs"/>
            </a:endParaRPr>
          </a:p>
          <a:p>
            <a:r>
              <a:rPr lang="en-US" dirty="0"/>
              <a:t>For my </a:t>
            </a:r>
            <a:r>
              <a:rPr lang="en-US" b="1" dirty="0"/>
              <a:t>Data Analysis</a:t>
            </a:r>
            <a:r>
              <a:rPr lang="en-US" dirty="0"/>
              <a:t>, I employed a rigorous Thematic Analysis approach. Because I used qualitative questionnaires, the process began by transforming the written responses into a searchable digital format.</a:t>
            </a:r>
          </a:p>
          <a:p>
            <a:r>
              <a:rPr lang="en-US" dirty="0"/>
              <a:t>I moved through multiple cycles of coding. In the first cycle, I stayed very close to the participants' own language—what we call 'In Vivo' coding—to ensure their voices weren't lost. In the second cycle, I looked for patterns across the 12 participants to develop the themes I will present shortly.</a:t>
            </a:r>
          </a:p>
          <a:p>
            <a:r>
              <a:rPr lang="en-US" dirty="0"/>
              <a:t>To ensure the 'trustworthiness' of this analysis, I used </a:t>
            </a:r>
            <a:r>
              <a:rPr lang="en-US" b="1" dirty="0"/>
              <a:t>NVivo 14</a:t>
            </a:r>
            <a:r>
              <a:rPr lang="en-US" dirty="0"/>
              <a:t> to keep a clear audit trail, allowing every theme to be traced directly back to the original questionnaire data."</a:t>
            </a:r>
          </a:p>
          <a:p>
            <a:pPr marL="0" lvl="0" indent="0">
              <a:buNone/>
            </a:pPr>
            <a:endParaRPr lang="en-US" sz="1200" b="1" kern="1200" dirty="0">
              <a:solidFill>
                <a:schemeClr val="tx1"/>
              </a:solidFill>
              <a:effectLst/>
              <a:latin typeface="+mn-lt"/>
              <a:ea typeface="+mn-ea"/>
              <a:cs typeface="+mn-cs"/>
            </a:endParaRPr>
          </a:p>
          <a:p>
            <a:pPr marL="0" lvl="0" indent="0">
              <a:buNone/>
            </a:pPr>
            <a:r>
              <a:rPr lang="en-US" sz="1200" b="1" kern="1200" dirty="0">
                <a:solidFill>
                  <a:schemeClr val="tx1"/>
                </a:solidFill>
                <a:effectLst/>
                <a:latin typeface="+mn-lt"/>
                <a:ea typeface="+mn-ea"/>
                <a:cs typeface="+mn-cs"/>
              </a:rPr>
              <a:t>Thematic analysis was used for this data collection and followed an eight-step approach</a:t>
            </a:r>
          </a:p>
          <a:p>
            <a:pPr marL="228600" lvl="0" indent="-228600">
              <a:buAutoNum type="arabicPeriod"/>
            </a:pPr>
            <a:endParaRPr lang="en-US" sz="1200" b="1" kern="1200" dirty="0">
              <a:solidFill>
                <a:schemeClr val="tx1"/>
              </a:solidFill>
              <a:effectLst/>
              <a:latin typeface="+mn-lt"/>
              <a:ea typeface="+mn-ea"/>
              <a:cs typeface="+mn-cs"/>
            </a:endParaRPr>
          </a:p>
          <a:p>
            <a:pPr marL="228600" lvl="0" indent="-228600">
              <a:buAutoNum type="arabicPeriod"/>
            </a:pPr>
            <a:r>
              <a:rPr lang="en-US" sz="1200" b="1" kern="1200" dirty="0">
                <a:solidFill>
                  <a:schemeClr val="tx1"/>
                </a:solidFill>
                <a:effectLst/>
                <a:latin typeface="+mn-lt"/>
                <a:ea typeface="+mn-ea"/>
                <a:cs typeface="+mn-cs"/>
              </a:rPr>
              <a:t>Data Preparation:</a:t>
            </a:r>
            <a:r>
              <a:rPr lang="en-US" sz="1200" kern="1200" dirty="0">
                <a:solidFill>
                  <a:schemeClr val="tx1"/>
                </a:solidFill>
                <a:effectLst/>
                <a:latin typeface="+mn-lt"/>
                <a:ea typeface="+mn-ea"/>
                <a:cs typeface="+mn-cs"/>
              </a:rPr>
              <a:t> Responses to open-ended questions from the questionnaires were transcribed </a:t>
            </a:r>
            <a:r>
              <a:rPr lang="en-US" sz="1200" b="1" kern="1200" dirty="0">
                <a:solidFill>
                  <a:schemeClr val="tx1"/>
                </a:solidFill>
                <a:effectLst/>
                <a:latin typeface="+mn-lt"/>
                <a:ea typeface="+mn-ea"/>
                <a:cs typeface="+mn-cs"/>
              </a:rPr>
              <a:t>verbatim</a:t>
            </a:r>
            <a:r>
              <a:rPr lang="en-US" sz="1200" kern="1200" dirty="0">
                <a:solidFill>
                  <a:schemeClr val="tx1"/>
                </a:solidFill>
                <a:effectLst/>
                <a:latin typeface="+mn-lt"/>
                <a:ea typeface="+mn-ea"/>
                <a:cs typeface="+mn-cs"/>
              </a:rPr>
              <a:t> into a digital format.</a:t>
            </a:r>
          </a:p>
          <a:p>
            <a:pPr marL="228600" lvl="0" indent="-228600">
              <a:buAutoNum type="arabicPeriod"/>
            </a:pPr>
            <a:r>
              <a:rPr lang="en-US" sz="1200" b="1" kern="1200" dirty="0">
                <a:solidFill>
                  <a:schemeClr val="tx1"/>
                </a:solidFill>
                <a:effectLst/>
                <a:latin typeface="+mn-lt"/>
                <a:ea typeface="+mn-ea"/>
                <a:cs typeface="+mn-cs"/>
              </a:rPr>
              <a:t>Initial Coding:</a:t>
            </a:r>
            <a:r>
              <a:rPr lang="en-US" sz="1200" kern="1200" dirty="0">
                <a:solidFill>
                  <a:schemeClr val="tx1"/>
                </a:solidFill>
                <a:effectLst/>
                <a:latin typeface="+mn-lt"/>
                <a:ea typeface="+mn-ea"/>
                <a:cs typeface="+mn-cs"/>
              </a:rPr>
              <a:t> I immersed myself in the data, reading transcripts multiple times to identify recurring concepts and phrases to develop an initial </a:t>
            </a:r>
            <a:r>
              <a:rPr lang="en-US" sz="1200" b="1" kern="1200" dirty="0">
                <a:solidFill>
                  <a:schemeClr val="tx1"/>
                </a:solidFill>
                <a:effectLst/>
                <a:latin typeface="+mn-lt"/>
                <a:ea typeface="+mn-ea"/>
                <a:cs typeface="+mn-cs"/>
              </a:rPr>
              <a:t>codebook</a:t>
            </a:r>
            <a:r>
              <a:rPr lang="en-US" sz="1200" kern="1200" dirty="0">
                <a:solidFill>
                  <a:schemeClr val="tx1"/>
                </a:solidFill>
                <a:effectLst/>
                <a:latin typeface="+mn-lt"/>
                <a:ea typeface="+mn-ea"/>
                <a:cs typeface="+mn-cs"/>
              </a:rPr>
              <a:t>.</a:t>
            </a:r>
          </a:p>
          <a:p>
            <a:pPr marL="228600" lvl="0" indent="-228600">
              <a:buAutoNum type="arabicPeriod"/>
            </a:pPr>
            <a:r>
              <a:rPr lang="en-US" sz="1200" b="1" kern="1200" dirty="0">
                <a:solidFill>
                  <a:schemeClr val="tx1"/>
                </a:solidFill>
                <a:effectLst/>
                <a:latin typeface="+mn-lt"/>
                <a:ea typeface="+mn-ea"/>
                <a:cs typeface="+mn-cs"/>
              </a:rPr>
              <a:t>Focused Coding:</a:t>
            </a:r>
            <a:r>
              <a:rPr lang="en-US" sz="1200" kern="1200" dirty="0">
                <a:solidFill>
                  <a:schemeClr val="tx1"/>
                </a:solidFill>
                <a:effectLst/>
                <a:latin typeface="+mn-lt"/>
                <a:ea typeface="+mn-ea"/>
                <a:cs typeface="+mn-cs"/>
              </a:rPr>
              <a:t> I systematically applied codes from the codebook to the text segments. For example, descriptions of being overwhelmed were assigned the code </a:t>
            </a:r>
            <a:r>
              <a:rPr lang="en-US" sz="1200" b="1" kern="1200" dirty="0">
                <a:solidFill>
                  <a:schemeClr val="tx1"/>
                </a:solidFill>
                <a:effectLst/>
                <a:latin typeface="+mn-lt"/>
                <a:ea typeface="+mn-ea"/>
                <a:cs typeface="+mn-cs"/>
              </a:rPr>
              <a:t>"Increased Workload"</a:t>
            </a:r>
            <a:r>
              <a:rPr lang="en-US" sz="1200" kern="1200" dirty="0">
                <a:solidFill>
                  <a:schemeClr val="tx1"/>
                </a:solidFill>
                <a:effectLst/>
                <a:latin typeface="+mn-lt"/>
                <a:ea typeface="+mn-ea"/>
                <a:cs typeface="+mn-cs"/>
              </a:rPr>
              <a:t>.</a:t>
            </a:r>
          </a:p>
          <a:p>
            <a:pPr marL="228600" lvl="0" indent="-228600">
              <a:buAutoNum type="arabicPeriod"/>
            </a:pPr>
            <a:r>
              <a:rPr lang="en-US" sz="1200" b="1" kern="1200" dirty="0">
                <a:solidFill>
                  <a:schemeClr val="tx1"/>
                </a:solidFill>
                <a:effectLst/>
                <a:latin typeface="+mn-lt"/>
                <a:ea typeface="+mn-ea"/>
                <a:cs typeface="+mn-cs"/>
              </a:rPr>
              <a:t>Category Formation:</a:t>
            </a:r>
            <a:r>
              <a:rPr lang="en-US" sz="1200" kern="1200" dirty="0">
                <a:solidFill>
                  <a:schemeClr val="tx1"/>
                </a:solidFill>
                <a:effectLst/>
                <a:latin typeface="+mn-lt"/>
                <a:ea typeface="+mn-ea"/>
                <a:cs typeface="+mn-cs"/>
              </a:rPr>
              <a:t> Coded data were organized into broader categories based on shared meanings and relationships, such as grouping codes into </a:t>
            </a:r>
            <a:r>
              <a:rPr lang="en-US" sz="1200" b="1" kern="1200" dirty="0">
                <a:solidFill>
                  <a:schemeClr val="tx1"/>
                </a:solidFill>
                <a:effectLst/>
                <a:latin typeface="+mn-lt"/>
                <a:ea typeface="+mn-ea"/>
                <a:cs typeface="+mn-cs"/>
              </a:rPr>
              <a:t>"Meaningful Clusters"</a:t>
            </a:r>
            <a:r>
              <a:rPr lang="en-US" sz="1200" kern="1200" dirty="0">
                <a:solidFill>
                  <a:schemeClr val="tx1"/>
                </a:solidFill>
                <a:effectLst/>
                <a:latin typeface="+mn-lt"/>
                <a:ea typeface="+mn-ea"/>
                <a:cs typeface="+mn-cs"/>
              </a:rPr>
              <a:t>.</a:t>
            </a:r>
          </a:p>
          <a:p>
            <a:pPr marL="228600" lvl="0" indent="-228600">
              <a:buAutoNum type="arabicPeriod"/>
            </a:pPr>
            <a:r>
              <a:rPr lang="en-US" sz="1200" b="1" kern="1200" dirty="0">
                <a:solidFill>
                  <a:schemeClr val="tx1"/>
                </a:solidFill>
                <a:effectLst/>
                <a:latin typeface="+mn-lt"/>
                <a:ea typeface="+mn-ea"/>
                <a:cs typeface="+mn-cs"/>
              </a:rPr>
              <a:t>Theme Development:</a:t>
            </a:r>
            <a:r>
              <a:rPr lang="en-US" sz="1200" kern="1200" dirty="0">
                <a:solidFill>
                  <a:schemeClr val="tx1"/>
                </a:solidFill>
                <a:effectLst/>
                <a:latin typeface="+mn-lt"/>
                <a:ea typeface="+mn-ea"/>
                <a:cs typeface="+mn-cs"/>
              </a:rPr>
              <a:t> I refined these categories into overarching themes that captured the central organizing concepts of the participants' perspectives.</a:t>
            </a:r>
          </a:p>
          <a:p>
            <a:pPr marL="228600" lvl="0" indent="-228600">
              <a:buAutoNum type="arabicPeriod"/>
            </a:pPr>
            <a:r>
              <a:rPr lang="en-US" sz="1200" b="1" kern="1200" dirty="0">
                <a:solidFill>
                  <a:schemeClr val="tx1"/>
                </a:solidFill>
                <a:effectLst/>
                <a:latin typeface="+mn-lt"/>
                <a:ea typeface="+mn-ea"/>
                <a:cs typeface="+mn-cs"/>
              </a:rPr>
              <a:t>Theme Validation:</a:t>
            </a:r>
            <a:r>
              <a:rPr lang="en-US" sz="1200" kern="1200" dirty="0">
                <a:solidFill>
                  <a:schemeClr val="tx1"/>
                </a:solidFill>
                <a:effectLst/>
                <a:latin typeface="+mn-lt"/>
                <a:ea typeface="+mn-ea"/>
                <a:cs typeface="+mn-cs"/>
              </a:rPr>
              <a:t> I revisited the original responses to seek disconfirming evidence or alternative interpretations, ensuring the themes truly represented the data.</a:t>
            </a:r>
          </a:p>
          <a:p>
            <a:pPr marL="228600" lvl="0" indent="-228600">
              <a:buAutoNum type="arabicPeriod"/>
            </a:pPr>
            <a:r>
              <a:rPr lang="en-US" sz="1200" b="1" kern="1200" dirty="0">
                <a:solidFill>
                  <a:schemeClr val="tx1"/>
                </a:solidFill>
                <a:effectLst/>
                <a:latin typeface="+mn-lt"/>
                <a:ea typeface="+mn-ea"/>
                <a:cs typeface="+mn-cs"/>
              </a:rPr>
              <a:t>Illustrative Examples:</a:t>
            </a:r>
            <a:r>
              <a:rPr lang="en-US" sz="1200" kern="1200" dirty="0">
                <a:solidFill>
                  <a:schemeClr val="tx1"/>
                </a:solidFill>
                <a:effectLst/>
                <a:latin typeface="+mn-lt"/>
                <a:ea typeface="+mn-ea"/>
                <a:cs typeface="+mn-cs"/>
              </a:rPr>
              <a:t> I selected specific quotes (e.g., from </a:t>
            </a:r>
            <a:r>
              <a:rPr lang="en-US" sz="1200" b="1" kern="1200" dirty="0">
                <a:solidFill>
                  <a:schemeClr val="tx1"/>
                </a:solidFill>
                <a:effectLst/>
                <a:latin typeface="+mn-lt"/>
                <a:ea typeface="+mn-ea"/>
                <a:cs typeface="+mn-cs"/>
              </a:rPr>
              <a:t>Nu-1</a:t>
            </a:r>
            <a:r>
              <a:rPr lang="en-US" sz="1200" kern="1200" dirty="0">
                <a:solidFill>
                  <a:schemeClr val="tx1"/>
                </a:solidFill>
                <a:effectLst/>
                <a:latin typeface="+mn-lt"/>
                <a:ea typeface="+mn-ea"/>
                <a:cs typeface="+mn-cs"/>
              </a:rPr>
              <a:t> or </a:t>
            </a:r>
            <a:r>
              <a:rPr lang="en-US" sz="1200" b="1" kern="1200" dirty="0">
                <a:solidFill>
                  <a:schemeClr val="tx1"/>
                </a:solidFill>
                <a:effectLst/>
                <a:latin typeface="+mn-lt"/>
                <a:ea typeface="+mn-ea"/>
                <a:cs typeface="+mn-cs"/>
              </a:rPr>
              <a:t>Doc-3</a:t>
            </a:r>
            <a:r>
              <a:rPr lang="en-US" sz="1200" kern="1200" dirty="0">
                <a:solidFill>
                  <a:schemeClr val="tx1"/>
                </a:solidFill>
                <a:effectLst/>
                <a:latin typeface="+mn-lt"/>
                <a:ea typeface="+mn-ea"/>
                <a:cs typeface="+mn-cs"/>
              </a:rPr>
              <a:t>) to provide context, depth, and "thick description" for each theme.</a:t>
            </a:r>
          </a:p>
          <a:p>
            <a:pPr marL="228600" lvl="0" indent="-228600">
              <a:buAutoNum type="arabicPeriod"/>
            </a:pPr>
            <a:r>
              <a:rPr lang="en-US" sz="1200" b="1" kern="1200" dirty="0">
                <a:solidFill>
                  <a:schemeClr val="tx1"/>
                </a:solidFill>
                <a:effectLst/>
                <a:latin typeface="+mn-lt"/>
                <a:ea typeface="+mn-ea"/>
                <a:cs typeface="+mn-cs"/>
              </a:rPr>
              <a:t>Comprehensive Reconstruction:</a:t>
            </a:r>
            <a:r>
              <a:rPr lang="en-US" sz="1200" kern="1200" dirty="0">
                <a:solidFill>
                  <a:schemeClr val="tx1"/>
                </a:solidFill>
                <a:effectLst/>
                <a:latin typeface="+mn-lt"/>
                <a:ea typeface="+mn-ea"/>
                <a:cs typeface="+mn-cs"/>
              </a:rPr>
              <a:t> Finally, I integrated these themes into a coherent narrative that explained the phenomenon of engagement amid turnover </a:t>
            </a:r>
          </a:p>
          <a:p>
            <a:pPr marL="0" lvl="0" indent="0">
              <a:buNone/>
            </a:pP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Trustworthiness and Credibility</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 supported my analysis with several strategies to ensure </a:t>
            </a:r>
            <a:r>
              <a:rPr lang="en-US" sz="1200" b="1" kern="1200" dirty="0">
                <a:solidFill>
                  <a:schemeClr val="tx1"/>
                </a:solidFill>
                <a:effectLst/>
                <a:latin typeface="+mn-lt"/>
                <a:ea typeface="+mn-ea"/>
                <a:cs typeface="+mn-cs"/>
              </a:rPr>
              <a:t>Methodological Rigor</a:t>
            </a:r>
            <a:r>
              <a:rPr lang="en-US" sz="1200" kern="1200" dirty="0">
                <a:solidFill>
                  <a:schemeClr val="tx1"/>
                </a:solidFill>
                <a:effectLst/>
                <a:latin typeface="+mn-lt"/>
                <a:ea typeface="+mn-ea"/>
                <a:cs typeface="+mn-cs"/>
              </a:rPr>
              <a:t>:</a:t>
            </a:r>
          </a:p>
          <a:p>
            <a:pPr lvl="0"/>
            <a:r>
              <a:rPr lang="en-US" sz="1200" b="1" kern="1200" dirty="0">
                <a:solidFill>
                  <a:schemeClr val="tx1"/>
                </a:solidFill>
                <a:effectLst/>
                <a:latin typeface="+mn-lt"/>
                <a:ea typeface="+mn-ea"/>
                <a:cs typeface="+mn-cs"/>
              </a:rPr>
              <a:t>Member Checking:</a:t>
            </a:r>
            <a:r>
              <a:rPr lang="en-US" sz="1200" kern="1200" dirty="0">
                <a:solidFill>
                  <a:schemeClr val="tx1"/>
                </a:solidFill>
                <a:effectLst/>
                <a:latin typeface="+mn-lt"/>
                <a:ea typeface="+mn-ea"/>
                <a:cs typeface="+mn-cs"/>
              </a:rPr>
              <a:t> Inviting participants to review their transcripts to confirm the accuracy of their recorded experiences.</a:t>
            </a:r>
          </a:p>
          <a:p>
            <a:pPr lvl="0"/>
            <a:r>
              <a:rPr lang="en-US" sz="1200" b="1" kern="1200" dirty="0">
                <a:solidFill>
                  <a:schemeClr val="tx1"/>
                </a:solidFill>
                <a:effectLst/>
                <a:latin typeface="+mn-lt"/>
                <a:ea typeface="+mn-ea"/>
                <a:cs typeface="+mn-cs"/>
              </a:rPr>
              <a:t>Audit Trail:</a:t>
            </a:r>
            <a:r>
              <a:rPr lang="en-US" sz="1200" kern="1200" dirty="0">
                <a:solidFill>
                  <a:schemeClr val="tx1"/>
                </a:solidFill>
                <a:effectLst/>
                <a:latin typeface="+mn-lt"/>
                <a:ea typeface="+mn-ea"/>
                <a:cs typeface="+mn-cs"/>
              </a:rPr>
              <a:t> Maintaining detailed process notes of all coding and analytical decisions.</a:t>
            </a:r>
          </a:p>
          <a:p>
            <a:pPr lvl="0"/>
            <a:r>
              <a:rPr lang="en-US" sz="1200" b="1" kern="1200" dirty="0">
                <a:solidFill>
                  <a:schemeClr val="tx1"/>
                </a:solidFill>
                <a:effectLst/>
                <a:latin typeface="+mn-lt"/>
                <a:ea typeface="+mn-ea"/>
                <a:cs typeface="+mn-cs"/>
              </a:rPr>
              <a:t>Reflexivity:</a:t>
            </a:r>
            <a:r>
              <a:rPr lang="en-US" sz="1200" kern="1200" dirty="0">
                <a:solidFill>
                  <a:schemeClr val="tx1"/>
                </a:solidFill>
                <a:effectLst/>
                <a:latin typeface="+mn-lt"/>
                <a:ea typeface="+mn-ea"/>
                <a:cs typeface="+mn-cs"/>
              </a:rPr>
              <a:t> Using memo-writing to acknowledge and mitigate potential researcher bias.</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16</a:t>
            </a:fld>
            <a:endParaRPr lang="en-US"/>
          </a:p>
        </p:txBody>
      </p:sp>
    </p:spTree>
    <p:extLst>
      <p:ext uri="{BB962C8B-B14F-4D97-AF65-F5344CB8AC3E}">
        <p14:creationId xmlns:p14="http://schemas.microsoft.com/office/powerpoint/2010/main" val="20227389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3200" b="1" dirty="0"/>
              <a:t>Limited Generalizability</a:t>
            </a:r>
            <a:r>
              <a:rPr lang="en-US" sz="3200" dirty="0"/>
              <a:t>: Only two healthcare institutions (one urban and one suburban), which may not represent the diversity of all healthcare settings.</a:t>
            </a:r>
          </a:p>
          <a:p>
            <a:pPr lvl="0"/>
            <a:r>
              <a:rPr lang="en-US" sz="3200" b="1" dirty="0"/>
              <a:t>Participant Bias</a:t>
            </a:r>
            <a:r>
              <a:rPr lang="en-US" sz="3200" dirty="0"/>
              <a:t>: Self-reported data from semi-structured questionnaires are susceptible to </a:t>
            </a:r>
            <a:r>
              <a:rPr lang="en-US" sz="3200" b="1" dirty="0"/>
              <a:t>recall and social desirability biases, in which participants may modify their responses</a:t>
            </a:r>
            <a:r>
              <a:rPr lang="en-US" sz="3200" dirty="0"/>
              <a:t> to align with expectations.</a:t>
            </a:r>
          </a:p>
          <a:p>
            <a:pPr lvl="0"/>
            <a:r>
              <a:rPr lang="en-US" sz="3200" b="1" dirty="0"/>
              <a:t>Methodological Constraints</a:t>
            </a:r>
            <a:r>
              <a:rPr lang="en-US" sz="3200" dirty="0"/>
              <a:t>: As a qualitative study, the findings lack the statistical strength of quantitative research, meaning broad numerical conclusions cannot be drawn.</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17</a:t>
            </a:fld>
            <a:endParaRPr lang="en-US"/>
          </a:p>
        </p:txBody>
      </p:sp>
    </p:spTree>
    <p:extLst>
      <p:ext uri="{BB962C8B-B14F-4D97-AF65-F5344CB8AC3E}">
        <p14:creationId xmlns:p14="http://schemas.microsoft.com/office/powerpoint/2010/main" val="31779583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RQ1: Key Findings</a:t>
            </a:r>
            <a:endParaRPr lang="en-US" sz="1200" kern="1200" dirty="0">
              <a:solidFill>
                <a:schemeClr val="tx1"/>
              </a:solidFill>
              <a:effectLst/>
              <a:latin typeface="+mn-lt"/>
              <a:ea typeface="+mn-ea"/>
              <a:cs typeface="+mn-cs"/>
            </a:endParaRPr>
          </a:p>
          <a:p>
            <a:r>
              <a:rPr lang="en-US" sz="1200" b="0" kern="1200" dirty="0">
                <a:solidFill>
                  <a:schemeClr val="tx1"/>
                </a:solidFill>
                <a:effectLst/>
                <a:latin typeface="+mn-lt"/>
                <a:ea typeface="+mn-ea"/>
                <a:cs typeface="+mn-cs"/>
              </a:rPr>
              <a:t>1. Impact of Turnover on Staff</a:t>
            </a:r>
          </a:p>
          <a:p>
            <a:pPr lvl="0"/>
            <a:r>
              <a:rPr lang="en-US" sz="1200" b="0" kern="1200" dirty="0">
                <a:solidFill>
                  <a:schemeClr val="tx1"/>
                </a:solidFill>
                <a:effectLst/>
                <a:latin typeface="+mn-lt"/>
                <a:ea typeface="+mn-ea"/>
                <a:cs typeface="+mn-cs"/>
              </a:rPr>
              <a:t>Them 1: Increased Workload &amp; Burnout: 82% of participants reported that frequent turnover led to stress, exhaustion, and being "undervalued". Many had to cover additional shifts or take on duties outside their primary roles.   </a:t>
            </a:r>
          </a:p>
          <a:p>
            <a:pPr lvl="0"/>
            <a:r>
              <a:rPr lang="en-US" sz="1200" b="0" kern="1200" dirty="0">
                <a:solidFill>
                  <a:schemeClr val="tx1"/>
                </a:solidFill>
                <a:effectLst/>
                <a:latin typeface="+mn-lt"/>
                <a:ea typeface="+mn-ea"/>
                <a:cs typeface="+mn-cs"/>
              </a:rPr>
              <a:t>Team 2: Emotional Toll: 85% of participants reported a decline in morale, citing frustration and a loss of enthusiasm as veteran colleagues departed.   </a:t>
            </a:r>
          </a:p>
          <a:p>
            <a:pPr lvl="0"/>
            <a:r>
              <a:rPr lang="en-US" sz="1200" b="0" kern="1200" dirty="0">
                <a:solidFill>
                  <a:schemeClr val="tx1"/>
                </a:solidFill>
                <a:effectLst/>
                <a:latin typeface="+mn-lt"/>
                <a:ea typeface="+mn-ea"/>
                <a:cs typeface="+mn-cs"/>
              </a:rPr>
              <a:t>Them 3: Compromised Patient Care: 90.5% of the 21 participants in this theme, 17 emphasized the direct effect of turnover on patient outcomes</a:t>
            </a:r>
          </a:p>
        </p:txBody>
      </p:sp>
      <p:sp>
        <p:nvSpPr>
          <p:cNvPr id="4" name="Slide Number Placeholder 3"/>
          <p:cNvSpPr>
            <a:spLocks noGrp="1"/>
          </p:cNvSpPr>
          <p:nvPr>
            <p:ph type="sldNum" sz="quarter" idx="5"/>
          </p:nvPr>
        </p:nvSpPr>
        <p:spPr/>
        <p:txBody>
          <a:bodyPr/>
          <a:lstStyle/>
          <a:p>
            <a:fld id="{2E3DDFAF-7DD9-8E40-9CC4-B7911C011FBD}" type="slidenum">
              <a:rPr lang="en-US" smtClean="0"/>
              <a:t>18</a:t>
            </a:fld>
            <a:endParaRPr lang="en-US"/>
          </a:p>
        </p:txBody>
      </p:sp>
    </p:spTree>
    <p:extLst>
      <p:ext uri="{BB962C8B-B14F-4D97-AF65-F5344CB8AC3E}">
        <p14:creationId xmlns:p14="http://schemas.microsoft.com/office/powerpoint/2010/main" val="16694845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776F71-D009-1F24-464A-54D3130EE16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73A755D-1B17-90D2-CEB1-AD49A9DB153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9B8DA0E-D73A-A544-5245-A74302DFE582}"/>
              </a:ext>
            </a:extLst>
          </p:cNvPr>
          <p:cNvSpPr>
            <a:spLocks noGrp="1"/>
          </p:cNvSpPr>
          <p:nvPr>
            <p:ph type="body" idx="1"/>
          </p:nvPr>
        </p:nvSpPr>
        <p:spPr/>
        <p:txBody>
          <a:bodyPr/>
          <a:lstStyle/>
          <a:p>
            <a:r>
              <a:rPr lang="en-US" sz="1200" b="1" kern="1200" dirty="0">
                <a:solidFill>
                  <a:schemeClr val="tx1"/>
                </a:solidFill>
                <a:effectLst/>
                <a:latin typeface="+mn-lt"/>
                <a:ea typeface="+mn-ea"/>
                <a:cs typeface="+mn-cs"/>
              </a:rPr>
              <a:t>RQ1: Findings</a:t>
            </a:r>
          </a:p>
          <a:p>
            <a:r>
              <a:rPr lang="en-US" sz="1200" b="0" kern="1200" dirty="0">
                <a:solidFill>
                  <a:schemeClr val="tx1"/>
                </a:solidFill>
                <a:effectLst/>
                <a:latin typeface="+mn-lt"/>
                <a:ea typeface="+mn-ea"/>
                <a:cs typeface="+mn-cs"/>
              </a:rPr>
              <a:t>1. Impact of Turnover on Staff</a:t>
            </a:r>
          </a:p>
          <a:p>
            <a:r>
              <a:rPr lang="en-US" sz="1200" b="0" kern="1200" dirty="0">
                <a:solidFill>
                  <a:schemeClr val="tx1"/>
                </a:solidFill>
                <a:effectLst/>
                <a:latin typeface="+mn-lt"/>
                <a:ea typeface="+mn-ea"/>
                <a:cs typeface="+mn-cs"/>
              </a:rPr>
              <a:t>Them 1: Increased Workload &amp; Burnout: 82% of participants reported that frequent turnover led to stress, exhaustion, and being "undervalued". Many had to cover additional shifts or take on duties outside their primary roles.   </a:t>
            </a:r>
          </a:p>
          <a:p>
            <a:r>
              <a:rPr lang="en-US" sz="1200" b="0" kern="1200" dirty="0">
                <a:solidFill>
                  <a:schemeClr val="tx1"/>
                </a:solidFill>
                <a:effectLst/>
                <a:latin typeface="+mn-lt"/>
                <a:ea typeface="+mn-ea"/>
                <a:cs typeface="+mn-cs"/>
              </a:rPr>
              <a:t>Team 2: Emotional Toll: 85% of participants reported a decline in morale, citing frustration and a loss of enthusiasm as veteran colleagues departed.   </a:t>
            </a:r>
          </a:p>
          <a:p>
            <a:r>
              <a:rPr lang="en-US" sz="1200" b="0" kern="1200" dirty="0">
                <a:solidFill>
                  <a:schemeClr val="tx1"/>
                </a:solidFill>
                <a:effectLst/>
                <a:latin typeface="+mn-lt"/>
                <a:ea typeface="+mn-ea"/>
                <a:cs typeface="+mn-cs"/>
              </a:rPr>
              <a:t>Them 3: Compromised Patient Care: 80.95% of the 21 participants in this theme, 17 emphasized the direct effect of turnover on patient outcomes</a:t>
            </a:r>
          </a:p>
        </p:txBody>
      </p:sp>
      <p:sp>
        <p:nvSpPr>
          <p:cNvPr id="4" name="Slide Number Placeholder 3">
            <a:extLst>
              <a:ext uri="{FF2B5EF4-FFF2-40B4-BE49-F238E27FC236}">
                <a16:creationId xmlns:a16="http://schemas.microsoft.com/office/drawing/2014/main" id="{62E5A8F7-5B41-2823-6065-A2B5424938EE}"/>
              </a:ext>
            </a:extLst>
          </p:cNvPr>
          <p:cNvSpPr>
            <a:spLocks noGrp="1"/>
          </p:cNvSpPr>
          <p:nvPr>
            <p:ph type="sldNum" sz="quarter" idx="5"/>
          </p:nvPr>
        </p:nvSpPr>
        <p:spPr/>
        <p:txBody>
          <a:bodyPr/>
          <a:lstStyle/>
          <a:p>
            <a:fld id="{2E3DDFAF-7DD9-8E40-9CC4-B7911C011FBD}" type="slidenum">
              <a:rPr lang="en-US" smtClean="0"/>
              <a:t>19</a:t>
            </a:fld>
            <a:endParaRPr lang="en-US"/>
          </a:p>
        </p:txBody>
      </p:sp>
    </p:spTree>
    <p:extLst>
      <p:ext uri="{BB962C8B-B14F-4D97-AF65-F5344CB8AC3E}">
        <p14:creationId xmlns:p14="http://schemas.microsoft.com/office/powerpoint/2010/main" val="20655083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4000" b="1" dirty="0">
                <a:solidFill>
                  <a:schemeClr val="tx1">
                    <a:lumMod val="95000"/>
                    <a:lumOff val="5000"/>
                  </a:schemeClr>
                </a:solidFill>
              </a:rPr>
              <a:t>The </a:t>
            </a:r>
            <a:r>
              <a:rPr lang="en-US" sz="2800" b="1" dirty="0">
                <a:solidFill>
                  <a:schemeClr val="tx1">
                    <a:lumMod val="95000"/>
                    <a:lumOff val="5000"/>
                  </a:schemeClr>
                </a:solidFill>
              </a:rPr>
              <a:t>Core Issue: High employee turnover in healthcare disrupts the continuity of care, increases costs, and lowers staff morale.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solidFill>
                <a:schemeClr val="tx1">
                  <a:lumMod val="95000"/>
                  <a:lumOff val="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solidFill>
                <a:schemeClr val="tx1">
                  <a:lumMod val="95000"/>
                  <a:lumOff val="5000"/>
                </a:schemeClr>
              </a:solidFill>
            </a:endParaRPr>
          </a:p>
          <a:p>
            <a:pPr marL="457200" indent="-457200">
              <a:buFont typeface="Wingdings" panose="05000000000000000000" pitchFamily="2" charset="2"/>
              <a:buChar char="§"/>
            </a:pPr>
            <a:r>
              <a:rPr lang="en-US" sz="1200" b="1" dirty="0"/>
              <a:t>Turnover remains a critical global issue</a:t>
            </a:r>
            <a:r>
              <a:rPr lang="en-US" sz="1200" dirty="0"/>
              <a:t>, threatening workforce stability and organizational health across medical industries (</a:t>
            </a:r>
            <a:r>
              <a:rPr lang="en-US" sz="1200" dirty="0" err="1"/>
              <a:t>Giallouros</a:t>
            </a:r>
            <a:r>
              <a:rPr lang="en-US" sz="1200" dirty="0"/>
              <a:t> et al., 2023; Zucco, 2023).</a:t>
            </a:r>
          </a:p>
          <a:p>
            <a:endParaRPr lang="en-US" sz="1200" dirty="0"/>
          </a:p>
          <a:p>
            <a:pPr marL="457200" indent="-457200">
              <a:buFont typeface="Wingdings" panose="05000000000000000000" pitchFamily="2" charset="2"/>
              <a:buChar char="§"/>
            </a:pPr>
            <a:r>
              <a:rPr lang="en-US" sz="1200" b="1" dirty="0"/>
              <a:t>The need for this study (The Knowledge Gap</a:t>
            </a:r>
            <a:r>
              <a:rPr lang="en-US" sz="1200" dirty="0"/>
              <a:t>)--Low engagement among remaining staff is a direct threat to patient safety and treatment effectiveness, productivity, yet qualitative data on these internal experiences is lacking (</a:t>
            </a:r>
            <a:r>
              <a:rPr lang="en-US" sz="1200" dirty="0" err="1"/>
              <a:t>Alenezi</a:t>
            </a:r>
            <a:r>
              <a:rPr lang="en-US" sz="1200" dirty="0"/>
              <a:t> et al., 2019; Poon et al., 2022), and there is a significant gap in understanding the psychological impact on the workers who stay behind (Bae, 2022).</a:t>
            </a:r>
          </a:p>
          <a:p>
            <a:pPr marL="457200" indent="-457200">
              <a:buFont typeface="Wingdings" panose="05000000000000000000" pitchFamily="2" charset="2"/>
              <a:buChar char="§"/>
            </a:pPr>
            <a:r>
              <a:rPr lang="en-US" sz="1200" b="1" dirty="0"/>
              <a:t>Explore the lived experiences of healthcare workers </a:t>
            </a:r>
            <a:r>
              <a:rPr lang="en-US" sz="1200" dirty="0"/>
              <a:t>regarding professional engagement and its direct impact on patient care quality.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solidFill>
                <a:schemeClr val="tx1">
                  <a:lumMod val="95000"/>
                  <a:lumOff val="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solidFill>
                <a:schemeClr val="tx1">
                  <a:lumMod val="95000"/>
                  <a:lumOff val="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lumMod val="95000"/>
                    <a:lumOff val="5000"/>
                  </a:schemeClr>
                </a:solidFill>
              </a:rPr>
              <a:t>The Larger Context: Modern Workforce Stability.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solidFill>
                  <a:schemeClr val="tx1">
                    <a:lumMod val="95000"/>
                    <a:lumOff val="5000"/>
                  </a:schemeClr>
                </a:solidFill>
              </a:rPr>
              <a:t>In the post-pandemic era, workforce stability has become a primary concern as organizations navigate unprecedented "quit rates" and shifting employee expectations (Cao &amp; Chen, 2021).</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a:solidFill>
                <a:schemeClr val="tx1">
                  <a:lumMod val="95000"/>
                  <a:lumOff val="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lumMod val="95000"/>
                    <a:lumOff val="5000"/>
                  </a:schemeClr>
                </a:solidFill>
              </a:rPr>
              <a:t>Turnover</a:t>
            </a:r>
            <a:r>
              <a:rPr lang="en-US" sz="1200" b="0" dirty="0">
                <a:solidFill>
                  <a:schemeClr val="tx1">
                    <a:lumMod val="95000"/>
                    <a:lumOff val="5000"/>
                  </a:schemeClr>
                </a:solidFill>
              </a:rPr>
              <a:t> is no longer just a localized issue; it is a threat to the global sustainability of healthcare systems (</a:t>
            </a:r>
            <a:r>
              <a:rPr lang="en-US" sz="1200" b="0" dirty="0" err="1">
                <a:solidFill>
                  <a:schemeClr val="tx1">
                    <a:lumMod val="95000"/>
                    <a:lumOff val="5000"/>
                  </a:schemeClr>
                </a:solidFill>
              </a:rPr>
              <a:t>Giallouros</a:t>
            </a:r>
            <a:r>
              <a:rPr lang="en-US" sz="1200" b="0" dirty="0">
                <a:solidFill>
                  <a:schemeClr val="tx1">
                    <a:lumMod val="95000"/>
                    <a:lumOff val="5000"/>
                  </a:schemeClr>
                </a:solidFill>
              </a:rPr>
              <a:t> et al., 2023).</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a:solidFill>
                <a:schemeClr val="tx1">
                  <a:lumMod val="95000"/>
                  <a:lumOff val="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lumMod val="95000"/>
                    <a:lumOff val="5000"/>
                  </a:schemeClr>
                </a:solidFill>
              </a:rPr>
              <a:t>Relevance &amp; Justification</a:t>
            </a:r>
            <a:r>
              <a:rPr lang="en-US" sz="1200" b="0" dirty="0">
                <a:solidFill>
                  <a:schemeClr val="tx1">
                    <a:lumMod val="95000"/>
                    <a:lumOff val="5000"/>
                  </a:schemeClr>
                </a:solidFill>
              </a:rPr>
              <a:t>: Maintaining workforce stability is the prerequisite for patient safety. Without a stable team, patient care is hindered, and clinical outcomes are undermined (Zucco, 2023).</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a:solidFill>
                <a:schemeClr val="tx1">
                  <a:lumMod val="95000"/>
                  <a:lumOff val="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lumMod val="95000"/>
                    <a:lumOff val="5000"/>
                  </a:schemeClr>
                </a:solidFill>
              </a:rPr>
              <a:t>The Research Gap</a:t>
            </a:r>
            <a:r>
              <a:rPr lang="en-US" sz="1200" b="0" dirty="0">
                <a:solidFill>
                  <a:schemeClr val="tx1">
                    <a:lumMod val="95000"/>
                    <a:lumOff val="5000"/>
                  </a:schemeClr>
                </a:solidFill>
              </a:rPr>
              <a:t>. While we understand the statistics of turnover, we lack a deep understanding of how remaining employees navigate this instability to maintain professional standards.</a:t>
            </a:r>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2</a:t>
            </a:fld>
            <a:endParaRPr lang="en-US"/>
          </a:p>
        </p:txBody>
      </p:sp>
    </p:spTree>
    <p:extLst>
      <p:ext uri="{BB962C8B-B14F-4D97-AF65-F5344CB8AC3E}">
        <p14:creationId xmlns:p14="http://schemas.microsoft.com/office/powerpoint/2010/main" val="39620391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AE1BD7-384C-8B38-1EFC-21C3CC095D3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7AF4A46-C546-4C35-8D23-5AE8F0BD8D9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7D07E43-3890-DA68-EEAC-80D114FC32E1}"/>
              </a:ext>
            </a:extLst>
          </p:cNvPr>
          <p:cNvSpPr>
            <a:spLocks noGrp="1"/>
          </p:cNvSpPr>
          <p:nvPr>
            <p:ph type="body" idx="1"/>
          </p:nvPr>
        </p:nvSpPr>
        <p:spPr/>
        <p:txBody>
          <a:bodyPr/>
          <a:lstStyle/>
          <a:p>
            <a:r>
              <a:rPr lang="en-US" sz="1200" b="1" kern="1200" dirty="0">
                <a:solidFill>
                  <a:schemeClr val="tx1"/>
                </a:solidFill>
                <a:effectLst/>
                <a:latin typeface="+mn-lt"/>
                <a:ea typeface="+mn-ea"/>
                <a:cs typeface="+mn-cs"/>
              </a:rPr>
              <a:t>Findings</a:t>
            </a:r>
            <a:endParaRPr lang="en-US" sz="1200" kern="1200" dirty="0">
              <a:solidFill>
                <a:schemeClr val="tx1"/>
              </a:solidFill>
              <a:effectLst/>
              <a:latin typeface="+mn-lt"/>
              <a:ea typeface="+mn-ea"/>
              <a:cs typeface="+mn-cs"/>
            </a:endParaRPr>
          </a:p>
          <a:p>
            <a:endParaRPr lang="en-US" dirty="0"/>
          </a:p>
          <a:p>
            <a:r>
              <a:rPr lang="en-US" sz="1200" b="1" kern="1200" dirty="0">
                <a:solidFill>
                  <a:schemeClr val="tx1"/>
                </a:solidFill>
                <a:effectLst/>
                <a:latin typeface="+mn-lt"/>
                <a:ea typeface="+mn-ea"/>
                <a:cs typeface="+mn-cs"/>
              </a:rPr>
              <a:t>Theme 1: Lack of Organizational Support: </a:t>
            </a:r>
            <a:r>
              <a:rPr lang="en-US" sz="1200" kern="1200" dirty="0">
                <a:solidFill>
                  <a:schemeClr val="tx1"/>
                </a:solidFill>
                <a:effectLst/>
                <a:latin typeface="+mn-lt"/>
                <a:ea typeface="+mn-ea"/>
                <a:cs typeface="+mn-cs"/>
              </a:rPr>
              <a:t> Within this theme, an overwhelming majority of participants—19 out of 21 (86%)—consistently expressed a profound perception that their organizations failed to provide adequate support amid ongoing high employee turnover.</a:t>
            </a:r>
          </a:p>
          <a:p>
            <a:r>
              <a:rPr lang="en-US" sz="1200" b="1" kern="1200" dirty="0">
                <a:solidFill>
                  <a:schemeClr val="tx1"/>
                </a:solidFill>
                <a:effectLst/>
                <a:latin typeface="+mn-lt"/>
                <a:ea typeface="+mn-ea"/>
                <a:cs typeface="+mn-cs"/>
              </a:rPr>
              <a:t>Theme 2: Feeling Devalued and Unappreciated. </a:t>
            </a:r>
            <a:r>
              <a:rPr lang="en-US" sz="1200" kern="1200" dirty="0">
                <a:solidFill>
                  <a:schemeClr val="tx1"/>
                </a:solidFill>
                <a:effectLst/>
                <a:latin typeface="+mn-lt"/>
                <a:ea typeface="+mn-ea"/>
                <a:cs typeface="+mn-cs"/>
              </a:rPr>
              <a:t> In the theme Feeling Devalued and Unappreciated, a substantial majority of participants (19 out of 21; 90.5%) reported a profound sense of being undervalued and unacknowledged by their organizations amid persistent high employee turnover</a:t>
            </a:r>
          </a:p>
          <a:p>
            <a:r>
              <a:rPr lang="en-US" sz="1200" b="1" kern="1200" dirty="0">
                <a:solidFill>
                  <a:schemeClr val="tx1"/>
                </a:solidFill>
                <a:effectLst/>
                <a:latin typeface="+mn-lt"/>
                <a:ea typeface="+mn-ea"/>
                <a:cs typeface="+mn-cs"/>
              </a:rPr>
              <a:t>Theme 3: Reduced Opportunities for Growth and Development. </a:t>
            </a:r>
            <a:r>
              <a:rPr lang="en-US" sz="1200" kern="1200" dirty="0">
                <a:solidFill>
                  <a:schemeClr val="tx1"/>
                </a:solidFill>
                <a:effectLst/>
                <a:latin typeface="+mn-lt"/>
                <a:ea typeface="+mn-ea"/>
                <a:cs typeface="+mn-cs"/>
              </a:rPr>
              <a:t>Over two-thirds of participants (15 of 21, 71.4%) expressed concerns about stagnation in their professional growth and limited access to developmental opportunities.</a:t>
            </a:r>
            <a:endParaRPr lang="en-US" dirty="0"/>
          </a:p>
        </p:txBody>
      </p:sp>
      <p:sp>
        <p:nvSpPr>
          <p:cNvPr id="4" name="Slide Number Placeholder 3">
            <a:extLst>
              <a:ext uri="{FF2B5EF4-FFF2-40B4-BE49-F238E27FC236}">
                <a16:creationId xmlns:a16="http://schemas.microsoft.com/office/drawing/2014/main" id="{1B5FEBD2-98E6-5305-CA87-7235828F6130}"/>
              </a:ext>
            </a:extLst>
          </p:cNvPr>
          <p:cNvSpPr>
            <a:spLocks noGrp="1"/>
          </p:cNvSpPr>
          <p:nvPr>
            <p:ph type="sldNum" sz="quarter" idx="5"/>
          </p:nvPr>
        </p:nvSpPr>
        <p:spPr/>
        <p:txBody>
          <a:bodyPr/>
          <a:lstStyle/>
          <a:p>
            <a:fld id="{2E3DDFAF-7DD9-8E40-9CC4-B7911C011FBD}" type="slidenum">
              <a:rPr lang="en-US" smtClean="0"/>
              <a:t>20</a:t>
            </a:fld>
            <a:endParaRPr lang="en-US"/>
          </a:p>
        </p:txBody>
      </p:sp>
    </p:spTree>
    <p:extLst>
      <p:ext uri="{BB962C8B-B14F-4D97-AF65-F5344CB8AC3E}">
        <p14:creationId xmlns:p14="http://schemas.microsoft.com/office/powerpoint/2010/main" val="26501243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E45424-9BF4-B456-E28B-06A3C9561D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AF579E-47CF-AE6F-6809-ED5950A9970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8D8A807-A4E2-C8CD-00B7-7FA8F197DFE8}"/>
              </a:ext>
            </a:extLst>
          </p:cNvPr>
          <p:cNvSpPr>
            <a:spLocks noGrp="1"/>
          </p:cNvSpPr>
          <p:nvPr>
            <p:ph type="body" idx="1"/>
          </p:nvPr>
        </p:nvSpPr>
        <p:spPr/>
        <p:txBody>
          <a:bodyPr/>
          <a:lstStyle/>
          <a:p>
            <a:r>
              <a:rPr lang="en-US" sz="1200" b="1" kern="1200" dirty="0">
                <a:solidFill>
                  <a:schemeClr val="tx1"/>
                </a:solidFill>
                <a:effectLst/>
                <a:latin typeface="+mn-lt"/>
                <a:ea typeface="+mn-ea"/>
                <a:cs typeface="+mn-cs"/>
              </a:rPr>
              <a:t>Findings</a:t>
            </a:r>
            <a:endParaRPr lang="en-US" sz="1200" kern="1200" dirty="0">
              <a:solidFill>
                <a:schemeClr val="tx1"/>
              </a:solidFill>
              <a:effectLst/>
              <a:latin typeface="+mn-lt"/>
              <a:ea typeface="+mn-ea"/>
              <a:cs typeface="+mn-cs"/>
            </a:endParaRPr>
          </a:p>
          <a:p>
            <a:endParaRPr lang="en-US" dirty="0"/>
          </a:p>
          <a:p>
            <a:r>
              <a:rPr lang="en-US" sz="1200" b="1" kern="1200" dirty="0">
                <a:solidFill>
                  <a:schemeClr val="tx1"/>
                </a:solidFill>
                <a:effectLst/>
                <a:latin typeface="+mn-lt"/>
                <a:ea typeface="+mn-ea"/>
                <a:cs typeface="+mn-cs"/>
              </a:rPr>
              <a:t>Theme 1: Lack of Organizational Support: </a:t>
            </a:r>
            <a:r>
              <a:rPr lang="en-US" sz="1200" kern="1200" dirty="0">
                <a:solidFill>
                  <a:schemeClr val="tx1"/>
                </a:solidFill>
                <a:effectLst/>
                <a:latin typeface="+mn-lt"/>
                <a:ea typeface="+mn-ea"/>
                <a:cs typeface="+mn-cs"/>
              </a:rPr>
              <a:t> Within this theme, an overwhelming majority of participants—19 out of 21 (86%)—consistently expressed a profound perception that their organizations failed to provide adequate support amid ongoing high employee turnover.</a:t>
            </a:r>
          </a:p>
          <a:p>
            <a:r>
              <a:rPr lang="en-US" sz="1200" b="1" kern="1200" dirty="0">
                <a:solidFill>
                  <a:schemeClr val="tx1"/>
                </a:solidFill>
                <a:effectLst/>
                <a:latin typeface="+mn-lt"/>
                <a:ea typeface="+mn-ea"/>
                <a:cs typeface="+mn-cs"/>
              </a:rPr>
              <a:t>Theme 2: Feeling Devalued and Unappreciated. </a:t>
            </a:r>
            <a:r>
              <a:rPr lang="en-US" sz="1200" kern="1200" dirty="0">
                <a:solidFill>
                  <a:schemeClr val="tx1"/>
                </a:solidFill>
                <a:effectLst/>
                <a:latin typeface="+mn-lt"/>
                <a:ea typeface="+mn-ea"/>
                <a:cs typeface="+mn-cs"/>
              </a:rPr>
              <a:t> In the theme Feeling Devalued and Unappreciated, a substantial majority of participants (19 out of 21; 90.5%) reported a profound sense of being undervalued and unacknowledged by their organizations amid persistent high employee turnover</a:t>
            </a:r>
          </a:p>
          <a:p>
            <a:r>
              <a:rPr lang="en-US" sz="1200" b="1" kern="1200" dirty="0">
                <a:solidFill>
                  <a:schemeClr val="tx1"/>
                </a:solidFill>
                <a:effectLst/>
                <a:latin typeface="+mn-lt"/>
                <a:ea typeface="+mn-ea"/>
                <a:cs typeface="+mn-cs"/>
              </a:rPr>
              <a:t>Theme 3: Reduced Opportunities for Growth and Development. </a:t>
            </a:r>
            <a:r>
              <a:rPr lang="en-US" sz="1200" kern="1200" dirty="0">
                <a:solidFill>
                  <a:schemeClr val="tx1"/>
                </a:solidFill>
                <a:effectLst/>
                <a:latin typeface="+mn-lt"/>
                <a:ea typeface="+mn-ea"/>
                <a:cs typeface="+mn-cs"/>
              </a:rPr>
              <a:t>Over two-thirds of participants (15 of 21, 71.4%) expressed concerns about stagnation in their professional growth and limited access to developmental opportunities.</a:t>
            </a:r>
            <a:endParaRPr lang="en-US" dirty="0"/>
          </a:p>
          <a:p>
            <a:endParaRPr lang="en-US" sz="1200" b="1" kern="1200" dirty="0">
              <a:solidFill>
                <a:schemeClr val="tx1"/>
              </a:solidFill>
              <a:effectLst/>
              <a:latin typeface="+mn-lt"/>
              <a:ea typeface="+mn-ea"/>
              <a:cs typeface="+mn-cs"/>
            </a:endParaRPr>
          </a:p>
        </p:txBody>
      </p:sp>
      <p:sp>
        <p:nvSpPr>
          <p:cNvPr id="4" name="Slide Number Placeholder 3">
            <a:extLst>
              <a:ext uri="{FF2B5EF4-FFF2-40B4-BE49-F238E27FC236}">
                <a16:creationId xmlns:a16="http://schemas.microsoft.com/office/drawing/2014/main" id="{B28CF0B7-9B11-4E8F-9673-DD39E367A440}"/>
              </a:ext>
            </a:extLst>
          </p:cNvPr>
          <p:cNvSpPr>
            <a:spLocks noGrp="1"/>
          </p:cNvSpPr>
          <p:nvPr>
            <p:ph type="sldNum" sz="quarter" idx="5"/>
          </p:nvPr>
        </p:nvSpPr>
        <p:spPr/>
        <p:txBody>
          <a:bodyPr/>
          <a:lstStyle/>
          <a:p>
            <a:fld id="{2E3DDFAF-7DD9-8E40-9CC4-B7911C011FBD}" type="slidenum">
              <a:rPr lang="en-US" smtClean="0"/>
              <a:t>21</a:t>
            </a:fld>
            <a:endParaRPr lang="en-US"/>
          </a:p>
        </p:txBody>
      </p:sp>
    </p:spTree>
    <p:extLst>
      <p:ext uri="{BB962C8B-B14F-4D97-AF65-F5344CB8AC3E}">
        <p14:creationId xmlns:p14="http://schemas.microsoft.com/office/powerpoint/2010/main" val="17754749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E5A38B-1FAF-74D3-CDE8-B28DB779857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C22B5C9-332D-C577-A53D-5286639B714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5851989-5A58-6AB0-CF4F-49B610A6E421}"/>
              </a:ext>
            </a:extLst>
          </p:cNvPr>
          <p:cNvSpPr>
            <a:spLocks noGrp="1"/>
          </p:cNvSpPr>
          <p:nvPr>
            <p:ph type="body" idx="1"/>
          </p:nvPr>
        </p:nvSpPr>
        <p:spPr/>
        <p:txBody>
          <a:bodyPr/>
          <a:lstStyle/>
          <a:p>
            <a:r>
              <a:rPr lang="en-US" sz="1200" b="1" kern="1200" dirty="0">
                <a:solidFill>
                  <a:schemeClr val="tx1"/>
                </a:solidFill>
                <a:effectLst/>
                <a:latin typeface="+mn-lt"/>
                <a:ea typeface="+mn-ea"/>
                <a:cs typeface="+mn-cs"/>
              </a:rPr>
              <a:t>Findings</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3. Sustaining Engagement (The "Buffers")</a:t>
            </a:r>
          </a:p>
          <a:p>
            <a:r>
              <a:rPr lang="en-US" sz="1200" kern="1200" dirty="0">
                <a:solidFill>
                  <a:schemeClr val="tx1"/>
                </a:solidFill>
                <a:effectLst/>
                <a:latin typeface="+mn-lt"/>
                <a:ea typeface="+mn-ea"/>
                <a:cs typeface="+mn-cs"/>
              </a:rPr>
              <a:t>…..</a:t>
            </a:r>
            <a:r>
              <a:rPr lang="en-US" sz="1200" b="0" kern="1200" dirty="0">
                <a:solidFill>
                  <a:schemeClr val="tx1"/>
                </a:solidFill>
                <a:effectLst/>
                <a:latin typeface="+mn-lt"/>
                <a:ea typeface="+mn-ea"/>
                <a:cs typeface="+mn-cs"/>
              </a:rPr>
              <a:t>Teamwork</a:t>
            </a:r>
            <a:r>
              <a:rPr lang="en-US" sz="1200" kern="1200" dirty="0">
                <a:solidFill>
                  <a:schemeClr val="tx1"/>
                </a:solidFill>
                <a:effectLst/>
                <a:latin typeface="+mn-lt"/>
                <a:ea typeface="+mn-ea"/>
                <a:cs typeface="+mn-cs"/>
              </a:rPr>
              <a:t>: 77% of participants identified cohesive teamwork and peer support as the primary "shock absorbers" that allowed them to function amid instability.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……Nearly all participants (20 out of 21, 95%) unequivocally stated that their inherent empathy and compassion for patients were primary, unwavering drivers of their professional engagement, even amid high turnovers.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….Intrinsic Motivation: Despite organizational failures, 100% of participants remained committed to patient outcomes, driven by a "calling orientation" and a deep sense of personal responsibility.   </a:t>
            </a:r>
          </a:p>
        </p:txBody>
      </p:sp>
      <p:sp>
        <p:nvSpPr>
          <p:cNvPr id="4" name="Slide Number Placeholder 3">
            <a:extLst>
              <a:ext uri="{FF2B5EF4-FFF2-40B4-BE49-F238E27FC236}">
                <a16:creationId xmlns:a16="http://schemas.microsoft.com/office/drawing/2014/main" id="{16BFCCFA-A4B0-16F1-7159-15B2CC338613}"/>
              </a:ext>
            </a:extLst>
          </p:cNvPr>
          <p:cNvSpPr>
            <a:spLocks noGrp="1"/>
          </p:cNvSpPr>
          <p:nvPr>
            <p:ph type="sldNum" sz="quarter" idx="5"/>
          </p:nvPr>
        </p:nvSpPr>
        <p:spPr/>
        <p:txBody>
          <a:bodyPr/>
          <a:lstStyle/>
          <a:p>
            <a:fld id="{2E3DDFAF-7DD9-8E40-9CC4-B7911C011FBD}" type="slidenum">
              <a:rPr lang="en-US" smtClean="0"/>
              <a:t>22</a:t>
            </a:fld>
            <a:endParaRPr lang="en-US"/>
          </a:p>
        </p:txBody>
      </p:sp>
    </p:spTree>
    <p:extLst>
      <p:ext uri="{BB962C8B-B14F-4D97-AF65-F5344CB8AC3E}">
        <p14:creationId xmlns:p14="http://schemas.microsoft.com/office/powerpoint/2010/main" val="6796574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6D9079-0815-5725-FA24-B94B3266887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C46B353-058A-999D-BD2E-7D8B2E2D516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C8D5A8A-2971-F158-3691-1B2CBA053E04}"/>
              </a:ext>
            </a:extLst>
          </p:cNvPr>
          <p:cNvSpPr>
            <a:spLocks noGrp="1"/>
          </p:cNvSpPr>
          <p:nvPr>
            <p:ph type="body" idx="1"/>
          </p:nvPr>
        </p:nvSpPr>
        <p:spPr/>
        <p:txBody>
          <a:bodyPr/>
          <a:lstStyle/>
          <a:p>
            <a:r>
              <a:rPr lang="en-US" sz="1200" b="1" kern="1200" dirty="0">
                <a:solidFill>
                  <a:schemeClr val="tx1"/>
                </a:solidFill>
                <a:effectLst/>
                <a:latin typeface="+mn-lt"/>
                <a:ea typeface="+mn-ea"/>
                <a:cs typeface="+mn-cs"/>
              </a:rPr>
              <a:t>3. Sustaining Engagement (The "Buffers")</a:t>
            </a:r>
          </a:p>
          <a:p>
            <a:r>
              <a:rPr lang="en-US" sz="1200" b="1" kern="1200" dirty="0">
                <a:solidFill>
                  <a:schemeClr val="tx1"/>
                </a:solidFill>
                <a:effectLst/>
                <a:latin typeface="+mn-lt"/>
                <a:ea typeface="+mn-ea"/>
                <a:cs typeface="+mn-cs"/>
              </a:rPr>
              <a:t>…..</a:t>
            </a:r>
            <a:r>
              <a:rPr lang="en-US" sz="1200" b="0" kern="1200" dirty="0">
                <a:solidFill>
                  <a:schemeClr val="tx1"/>
                </a:solidFill>
                <a:effectLst/>
                <a:latin typeface="+mn-lt"/>
                <a:ea typeface="+mn-ea"/>
                <a:cs typeface="+mn-cs"/>
              </a:rPr>
              <a:t>Teamwork: 77% of participants identified cohesive teamwork and peer support as the primary "shock absorbers" that allowed them to function amid instability.   </a:t>
            </a:r>
          </a:p>
          <a:p>
            <a:r>
              <a:rPr lang="en-US" sz="1200" b="0" kern="1200" dirty="0">
                <a:solidFill>
                  <a:schemeClr val="tx1"/>
                </a:solidFill>
                <a:effectLst/>
                <a:latin typeface="+mn-lt"/>
                <a:ea typeface="+mn-ea"/>
                <a:cs typeface="+mn-cs"/>
              </a:rPr>
              <a:t>…Nearly all participants (20 out of 21, 95%) unequivocally stated that their inherent empathy and compassion for patients were primary, unwavering drivers of their professional engagement, even amid high turnovers.</a:t>
            </a:r>
          </a:p>
          <a:p>
            <a:r>
              <a:rPr lang="en-US" sz="1200" b="0" kern="1200" dirty="0">
                <a:solidFill>
                  <a:schemeClr val="tx1"/>
                </a:solidFill>
                <a:effectLst/>
                <a:latin typeface="+mn-lt"/>
                <a:ea typeface="+mn-ea"/>
                <a:cs typeface="+mn-cs"/>
              </a:rPr>
              <a:t>…Intrinsic Motivation: Despite organizational failures, 100% of participants remained committed to patient outcomes, driven by a "calling orientation" and a deep sense of personal responsibility.   </a:t>
            </a:r>
          </a:p>
        </p:txBody>
      </p:sp>
      <p:sp>
        <p:nvSpPr>
          <p:cNvPr id="4" name="Slide Number Placeholder 3">
            <a:extLst>
              <a:ext uri="{FF2B5EF4-FFF2-40B4-BE49-F238E27FC236}">
                <a16:creationId xmlns:a16="http://schemas.microsoft.com/office/drawing/2014/main" id="{1C20A8D8-0112-9794-E0E2-A28A64FCEBA6}"/>
              </a:ext>
            </a:extLst>
          </p:cNvPr>
          <p:cNvSpPr>
            <a:spLocks noGrp="1"/>
          </p:cNvSpPr>
          <p:nvPr>
            <p:ph type="sldNum" sz="quarter" idx="5"/>
          </p:nvPr>
        </p:nvSpPr>
        <p:spPr/>
        <p:txBody>
          <a:bodyPr/>
          <a:lstStyle/>
          <a:p>
            <a:fld id="{2E3DDFAF-7DD9-8E40-9CC4-B7911C011FBD}" type="slidenum">
              <a:rPr lang="en-US" smtClean="0"/>
              <a:t>23</a:t>
            </a:fld>
            <a:endParaRPr lang="en-US"/>
          </a:p>
        </p:txBody>
      </p:sp>
    </p:spTree>
    <p:extLst>
      <p:ext uri="{BB962C8B-B14F-4D97-AF65-F5344CB8AC3E}">
        <p14:creationId xmlns:p14="http://schemas.microsoft.com/office/powerpoint/2010/main" val="682885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9F2128-2E0C-728B-4DF0-FAC1BDC78EC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D19C99B-2E93-6477-475B-36A6F5E1BB4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965B19E-7216-BC14-7620-C60A7DFD06AF}"/>
              </a:ext>
            </a:extLst>
          </p:cNvPr>
          <p:cNvSpPr>
            <a:spLocks noGrp="1"/>
          </p:cNvSpPr>
          <p:nvPr>
            <p:ph type="body" idx="1"/>
          </p:nvPr>
        </p:nvSpPr>
        <p:spPr/>
        <p:txBody>
          <a:bodyPr/>
          <a:lstStyle/>
          <a:p>
            <a:endParaRPr lang="en-US" sz="1200" i="1" kern="1200" dirty="0">
              <a:solidFill>
                <a:schemeClr val="tx1"/>
              </a:solidFill>
              <a:effectLst/>
              <a:latin typeface="+mn-lt"/>
              <a:ea typeface="+mn-ea"/>
              <a:cs typeface="+mn-cs"/>
            </a:endParaRPr>
          </a:p>
          <a:p>
            <a:r>
              <a:rPr lang="en-US" sz="1200" b="1" i="1" kern="1200" dirty="0">
                <a:solidFill>
                  <a:schemeClr val="tx1"/>
                </a:solidFill>
                <a:effectLst/>
                <a:latin typeface="+mn-lt"/>
                <a:ea typeface="+mn-ea"/>
                <a:cs typeface="+mn-cs"/>
              </a:rPr>
              <a:t>My View</a:t>
            </a:r>
          </a:p>
          <a:p>
            <a:endParaRPr lang="en-US" sz="1200" b="1" i="1" kern="1200" dirty="0">
              <a:solidFill>
                <a:schemeClr val="tx1"/>
              </a:solidFill>
              <a:effectLst/>
              <a:latin typeface="+mn-lt"/>
              <a:ea typeface="+mn-ea"/>
              <a:cs typeface="+mn-cs"/>
            </a:endParaRPr>
          </a:p>
          <a:p>
            <a:r>
              <a:rPr lang="en-US" sz="1200" i="0" kern="1200" dirty="0">
                <a:solidFill>
                  <a:schemeClr val="tx1"/>
                </a:solidFill>
                <a:effectLst/>
                <a:latin typeface="+mn-lt"/>
                <a:ea typeface="+mn-ea"/>
                <a:cs typeface="+mn-cs"/>
              </a:rPr>
              <a:t>As turnover is 'contagious’, the leaders should focus on </a:t>
            </a:r>
            <a:r>
              <a:rPr lang="en-US" sz="1200" b="1" i="0" kern="1200" dirty="0">
                <a:solidFill>
                  <a:schemeClr val="tx1"/>
                </a:solidFill>
                <a:effectLst/>
                <a:latin typeface="+mn-lt"/>
                <a:ea typeface="+mn-ea"/>
                <a:cs typeface="+mn-cs"/>
              </a:rPr>
              <a:t>Buffer Resources</a:t>
            </a:r>
            <a:r>
              <a:rPr lang="en-US" sz="1200" i="0" kern="1200" dirty="0">
                <a:solidFill>
                  <a:schemeClr val="tx1"/>
                </a:solidFill>
                <a:effectLst/>
                <a:latin typeface="+mn-lt"/>
                <a:ea typeface="+mn-ea"/>
                <a:cs typeface="+mn-cs"/>
              </a:rPr>
              <a:t>. According to the JD-R model, stress becomes contagious when demand exceeds resources. My recommendation is that leadership must immediately 'inject' resources—such as temporary administrative support, mental health check-ins, or overtime incentives—to the remaining staff. We must stop the 'Loss Spiral' by creating a 'Gain Spiral' of support before the next person reaches their breaking point."</a:t>
            </a:r>
          </a:p>
          <a:p>
            <a:endParaRPr lang="en-US" dirty="0"/>
          </a:p>
        </p:txBody>
      </p:sp>
      <p:sp>
        <p:nvSpPr>
          <p:cNvPr id="4" name="Slide Number Placeholder 3">
            <a:extLst>
              <a:ext uri="{FF2B5EF4-FFF2-40B4-BE49-F238E27FC236}">
                <a16:creationId xmlns:a16="http://schemas.microsoft.com/office/drawing/2014/main" id="{28E23A8D-CE64-6B59-8463-D45944F3DB40}"/>
              </a:ext>
            </a:extLst>
          </p:cNvPr>
          <p:cNvSpPr>
            <a:spLocks noGrp="1"/>
          </p:cNvSpPr>
          <p:nvPr>
            <p:ph type="sldNum" sz="quarter" idx="5"/>
          </p:nvPr>
        </p:nvSpPr>
        <p:spPr/>
        <p:txBody>
          <a:bodyPr/>
          <a:lstStyle/>
          <a:p>
            <a:fld id="{2E3DDFAF-7DD9-8E40-9CC4-B7911C011FBD}" type="slidenum">
              <a:rPr lang="en-US" smtClean="0"/>
              <a:t>24</a:t>
            </a:fld>
            <a:endParaRPr lang="en-US"/>
          </a:p>
        </p:txBody>
      </p:sp>
    </p:spTree>
    <p:extLst>
      <p:ext uri="{BB962C8B-B14F-4D97-AF65-F5344CB8AC3E}">
        <p14:creationId xmlns:p14="http://schemas.microsoft.com/office/powerpoint/2010/main" val="39115742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Recommendations for Practice</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My findings suggest several actionable strategies for healthcare administrators to mitigate the negative cycle of turnover:</a:t>
            </a:r>
          </a:p>
          <a:p>
            <a:pPr lvl="0"/>
            <a:r>
              <a:rPr lang="en-US" sz="1200" b="1" kern="1200" dirty="0">
                <a:solidFill>
                  <a:schemeClr val="tx1"/>
                </a:solidFill>
                <a:effectLst/>
                <a:latin typeface="+mn-lt"/>
                <a:ea typeface="+mn-ea"/>
                <a:cs typeface="+mn-cs"/>
              </a:rPr>
              <a:t>Implement Transformational Leadership:</a:t>
            </a:r>
            <a:r>
              <a:rPr lang="en-US" sz="1200" kern="1200" dirty="0">
                <a:solidFill>
                  <a:schemeClr val="tx1"/>
                </a:solidFill>
                <a:effectLst/>
                <a:latin typeface="+mn-lt"/>
                <a:ea typeface="+mn-ea"/>
                <a:cs typeface="+mn-cs"/>
              </a:rPr>
              <a:t> Organizations should train leaders to move beyond reactive management. Leaders must proactively recognize the "extra-role" efforts of remaining staff to rebuild the </a:t>
            </a:r>
            <a:r>
              <a:rPr lang="en-US" sz="1200" b="1" kern="1200" dirty="0">
                <a:solidFill>
                  <a:schemeClr val="tx1"/>
                </a:solidFill>
                <a:effectLst/>
                <a:latin typeface="+mn-lt"/>
                <a:ea typeface="+mn-ea"/>
                <a:cs typeface="+mn-cs"/>
              </a:rPr>
              <a:t>Social Exchange</a:t>
            </a:r>
            <a:r>
              <a:rPr lang="en-US" sz="1200" kern="1200" dirty="0">
                <a:solidFill>
                  <a:schemeClr val="tx1"/>
                </a:solidFill>
                <a:effectLst/>
                <a:latin typeface="+mn-lt"/>
                <a:ea typeface="+mn-ea"/>
                <a:cs typeface="+mn-cs"/>
              </a:rPr>
              <a:t> and prevent feelings of being undervalued.</a:t>
            </a:r>
          </a:p>
          <a:p>
            <a:pPr lvl="0"/>
            <a:r>
              <a:rPr lang="en-US" sz="1200" b="1" kern="1200" dirty="0">
                <a:solidFill>
                  <a:schemeClr val="tx1"/>
                </a:solidFill>
                <a:effectLst/>
                <a:latin typeface="+mn-lt"/>
                <a:ea typeface="+mn-ea"/>
                <a:cs typeface="+mn-cs"/>
              </a:rPr>
              <a:t>Targeted Resource Allocation:</a:t>
            </a:r>
            <a:r>
              <a:rPr lang="en-US" sz="1200" kern="1200" dirty="0">
                <a:solidFill>
                  <a:schemeClr val="tx1"/>
                </a:solidFill>
                <a:effectLst/>
                <a:latin typeface="+mn-lt"/>
                <a:ea typeface="+mn-ea"/>
                <a:cs typeface="+mn-cs"/>
              </a:rPr>
              <a:t> During known "turnover spikes," management should deploy temporary support resources—such as mental health programs or administrative assistants—to buffer the increased </a:t>
            </a:r>
            <a:r>
              <a:rPr lang="en-US" sz="1200" b="1" kern="1200" dirty="0">
                <a:solidFill>
                  <a:schemeClr val="tx1"/>
                </a:solidFill>
                <a:effectLst/>
                <a:latin typeface="+mn-lt"/>
                <a:ea typeface="+mn-ea"/>
                <a:cs typeface="+mn-cs"/>
              </a:rPr>
              <a:t>Job Demands</a:t>
            </a:r>
            <a:r>
              <a:rPr lang="en-US" sz="1200" kern="1200" dirty="0">
                <a:solidFill>
                  <a:schemeClr val="tx1"/>
                </a:solidFill>
                <a:effectLst/>
                <a:latin typeface="+mn-lt"/>
                <a:ea typeface="+mn-ea"/>
                <a:cs typeface="+mn-cs"/>
              </a:rPr>
              <a:t> on frontline clinicians.</a:t>
            </a:r>
          </a:p>
          <a:p>
            <a:pPr lvl="0"/>
            <a:r>
              <a:rPr lang="en-US" sz="1200" b="1" kern="1200" dirty="0">
                <a:solidFill>
                  <a:schemeClr val="tx1"/>
                </a:solidFill>
                <a:effectLst/>
                <a:latin typeface="+mn-lt"/>
                <a:ea typeface="+mn-ea"/>
                <a:cs typeface="+mn-cs"/>
              </a:rPr>
              <a:t>Formalize Mentorship Programs:</a:t>
            </a:r>
            <a:r>
              <a:rPr lang="en-US" sz="1200" kern="1200" dirty="0">
                <a:solidFill>
                  <a:schemeClr val="tx1"/>
                </a:solidFill>
                <a:effectLst/>
                <a:latin typeface="+mn-lt"/>
                <a:ea typeface="+mn-ea"/>
                <a:cs typeface="+mn-cs"/>
              </a:rPr>
              <a:t> To address the "Sense of Starting Over" (Theme 2), formalize peer mentoring to accelerate new-hire integration and reduce the emotional and professional burden on veteran staff.</a:t>
            </a:r>
          </a:p>
          <a:p>
            <a:r>
              <a:rPr lang="en-US" sz="1200" b="1" kern="1200" dirty="0">
                <a:solidFill>
                  <a:schemeClr val="tx1"/>
                </a:solidFill>
                <a:effectLst/>
                <a:latin typeface="+mn-lt"/>
                <a:ea typeface="+mn-ea"/>
                <a:cs typeface="+mn-cs"/>
              </a:rPr>
              <a:t>Enhance Career Pathing:</a:t>
            </a:r>
            <a:r>
              <a:rPr lang="en-US" sz="1200" kern="1200" dirty="0">
                <a:solidFill>
                  <a:schemeClr val="tx1"/>
                </a:solidFill>
                <a:effectLst/>
                <a:latin typeface="+mn-lt"/>
                <a:ea typeface="+mn-ea"/>
                <a:cs typeface="+mn-cs"/>
              </a:rPr>
              <a:t> By providing clear professional development opportunities even during staffing shortages, organizations can satisfy the </a:t>
            </a:r>
            <a:r>
              <a:rPr lang="en-US" sz="1200" b="1" kern="1200" dirty="0">
                <a:solidFill>
                  <a:schemeClr val="tx1"/>
                </a:solidFill>
                <a:effectLst/>
                <a:latin typeface="+mn-lt"/>
                <a:ea typeface="+mn-ea"/>
                <a:cs typeface="+mn-cs"/>
              </a:rPr>
              <a:t>Self-Determination Theory</a:t>
            </a:r>
            <a:r>
              <a:rPr lang="en-US" sz="1200" kern="1200" dirty="0">
                <a:solidFill>
                  <a:schemeClr val="tx1"/>
                </a:solidFill>
                <a:effectLst/>
                <a:latin typeface="+mn-lt"/>
                <a:ea typeface="+mn-ea"/>
                <a:cs typeface="+mn-cs"/>
              </a:rPr>
              <a:t> need for "competence," which participants identified as a key driver of long-term engagement.</a:t>
            </a:r>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25</a:t>
            </a:fld>
            <a:endParaRPr lang="en-US"/>
          </a:p>
        </p:txBody>
      </p:sp>
    </p:spTree>
    <p:extLst>
      <p:ext uri="{BB962C8B-B14F-4D97-AF65-F5344CB8AC3E}">
        <p14:creationId xmlns:p14="http://schemas.microsoft.com/office/powerpoint/2010/main" val="35270859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69B5A3-149D-62F7-615D-31962FB239D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46C5EE-772E-61AF-232B-70AF654DE78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FD58F03-3D3F-1605-D98A-F1646D0FF8F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FB8E1EE-E401-F795-CD40-D114CDEDEC8F}"/>
              </a:ext>
            </a:extLst>
          </p:cNvPr>
          <p:cNvSpPr>
            <a:spLocks noGrp="1"/>
          </p:cNvSpPr>
          <p:nvPr>
            <p:ph type="sldNum" sz="quarter" idx="5"/>
          </p:nvPr>
        </p:nvSpPr>
        <p:spPr/>
        <p:txBody>
          <a:bodyPr/>
          <a:lstStyle/>
          <a:p>
            <a:fld id="{2E3DDFAF-7DD9-8E40-9CC4-B7911C011FBD}" type="slidenum">
              <a:rPr lang="en-US" smtClean="0"/>
              <a:t>26</a:t>
            </a:fld>
            <a:endParaRPr lang="en-US"/>
          </a:p>
        </p:txBody>
      </p:sp>
    </p:spTree>
    <p:extLst>
      <p:ext uri="{BB962C8B-B14F-4D97-AF65-F5344CB8AC3E}">
        <p14:creationId xmlns:p14="http://schemas.microsoft.com/office/powerpoint/2010/main" val="31446125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a:solidFill>
                  <a:schemeClr val="tx1">
                    <a:lumMod val="95000"/>
                    <a:lumOff val="5000"/>
                  </a:schemeClr>
                </a:solidFill>
              </a:rPr>
              <a:t>    The central focus of this research is the "lived experiences" of healthcare professionals, including nurses, physicians, and administrators, regarding their professional engagement during periods of high employee turnover	</a:t>
            </a:r>
          </a:p>
          <a:p>
            <a:r>
              <a:rPr lang="en-US" sz="1200" b="0" dirty="0">
                <a:solidFill>
                  <a:schemeClr val="tx1">
                    <a:lumMod val="95000"/>
                    <a:lumOff val="5000"/>
                  </a:schemeClr>
                </a:solidFill>
              </a:rPr>
              <a:t>     The study specifically explores how high turnover rates disrupt the "equilibrium" of an organization, impacting both staff morale and the clinical safety of patients. </a:t>
            </a:r>
          </a:p>
          <a:p>
            <a:r>
              <a:rPr lang="en-US" sz="1200" kern="1200" dirty="0">
                <a:solidFill>
                  <a:schemeClr val="tx1"/>
                </a:solidFill>
                <a:effectLst/>
                <a:latin typeface="+mn-lt"/>
                <a:ea typeface="+mn-ea"/>
                <a:cs typeface="+mn-cs"/>
              </a:rPr>
              <a:t>     The problem exists within a modern healthcare environment characterized by </a:t>
            </a:r>
            <a:r>
              <a:rPr lang="en-US" sz="1200" b="1" kern="1200" dirty="0">
                <a:solidFill>
                  <a:schemeClr val="tx1"/>
                </a:solidFill>
                <a:effectLst/>
                <a:latin typeface="+mn-lt"/>
                <a:ea typeface="+mn-ea"/>
                <a:cs typeface="+mn-cs"/>
              </a:rPr>
              <a:t>extreme competitiveness and dynamic instability</a:t>
            </a:r>
            <a:r>
              <a:rPr lang="en-US" sz="1200" kern="1200" dirty="0">
                <a:solidFill>
                  <a:schemeClr val="tx1"/>
                </a:solidFill>
                <a:effectLst/>
                <a:latin typeface="+mn-lt"/>
                <a:ea typeface="+mn-ea"/>
                <a:cs typeface="+mn-cs"/>
              </a:rPr>
              <a:t>.</a:t>
            </a:r>
          </a:p>
          <a:p>
            <a:pPr lvl="0"/>
            <a:r>
              <a:rPr lang="en-US" sz="1200" b="1" kern="1200" dirty="0">
                <a:solidFill>
                  <a:schemeClr val="tx1"/>
                </a:solidFill>
                <a:effectLst/>
                <a:latin typeface="+mn-lt"/>
                <a:ea typeface="+mn-ea"/>
                <a:cs typeface="+mn-cs"/>
              </a:rPr>
              <a:t>Systemic Instability:</a:t>
            </a:r>
            <a:r>
              <a:rPr lang="en-US" sz="1200" kern="1200" dirty="0">
                <a:solidFill>
                  <a:schemeClr val="tx1"/>
                </a:solidFill>
                <a:effectLst/>
                <a:latin typeface="+mn-lt"/>
                <a:ea typeface="+mn-ea"/>
                <a:cs typeface="+mn-cs"/>
              </a:rPr>
              <a:t> Turnover is a significant concern across industries, but in healthcare, it creates a unique </a:t>
            </a:r>
            <a:r>
              <a:rPr lang="en-US" sz="1200" b="1" kern="1200" dirty="0">
                <a:solidFill>
                  <a:schemeClr val="tx1"/>
                </a:solidFill>
                <a:effectLst/>
                <a:latin typeface="+mn-lt"/>
                <a:ea typeface="+mn-ea"/>
                <a:cs typeface="+mn-cs"/>
              </a:rPr>
              <a:t>"resource-loss spiral"</a:t>
            </a:r>
            <a:r>
              <a:rPr lang="en-US" sz="1200" kern="1200" dirty="0">
                <a:solidFill>
                  <a:schemeClr val="tx1"/>
                </a:solidFill>
                <a:effectLst/>
                <a:latin typeface="+mn-lt"/>
                <a:ea typeface="+mn-ea"/>
                <a:cs typeface="+mn-cs"/>
              </a:rPr>
              <a:t>.</a:t>
            </a:r>
          </a:p>
          <a:p>
            <a:pPr lvl="0"/>
            <a:r>
              <a:rPr lang="en-US" sz="1200" b="1" kern="1200" dirty="0">
                <a:solidFill>
                  <a:schemeClr val="tx1"/>
                </a:solidFill>
                <a:effectLst/>
                <a:latin typeface="+mn-lt"/>
                <a:ea typeface="+mn-ea"/>
                <a:cs typeface="+mn-cs"/>
              </a:rPr>
              <a:t>Workforce Challenges:</a:t>
            </a:r>
            <a:r>
              <a:rPr lang="en-US" sz="1200" kern="1200" dirty="0">
                <a:solidFill>
                  <a:schemeClr val="tx1"/>
                </a:solidFill>
                <a:effectLst/>
                <a:latin typeface="+mn-lt"/>
                <a:ea typeface="+mn-ea"/>
                <a:cs typeface="+mn-cs"/>
              </a:rPr>
              <a:t> As seasoned professionals leave, the remaining staff face </a:t>
            </a:r>
            <a:r>
              <a:rPr lang="en-US" sz="1200" b="1" kern="1200" dirty="0">
                <a:solidFill>
                  <a:schemeClr val="tx1"/>
                </a:solidFill>
                <a:effectLst/>
                <a:latin typeface="+mn-lt"/>
                <a:ea typeface="+mn-ea"/>
                <a:cs typeface="+mn-cs"/>
              </a:rPr>
              <a:t>increased workloads and emotional exhaustion</a:t>
            </a:r>
            <a:r>
              <a:rPr lang="en-US" sz="1200" kern="1200" dirty="0">
                <a:solidFill>
                  <a:schemeClr val="tx1"/>
                </a:solidFill>
                <a:effectLst/>
                <a:latin typeface="+mn-lt"/>
                <a:ea typeface="+mn-ea"/>
                <a:cs typeface="+mn-cs"/>
              </a:rPr>
              <a:t>, which often leads to a "decision to exit," further fueling the turnover cycle.</a:t>
            </a:r>
          </a:p>
          <a:p>
            <a:pPr lvl="0"/>
            <a:r>
              <a:rPr lang="en-US" sz="1200" b="1" kern="1200" dirty="0">
                <a:solidFill>
                  <a:schemeClr val="tx1"/>
                </a:solidFill>
                <a:effectLst/>
                <a:latin typeface="+mn-lt"/>
                <a:ea typeface="+mn-ea"/>
                <a:cs typeface="+mn-cs"/>
              </a:rPr>
              <a:t>The Engagement Gap:</a:t>
            </a:r>
            <a:r>
              <a:rPr lang="en-US" sz="1200" kern="1200" dirty="0">
                <a:solidFill>
                  <a:schemeClr val="tx1"/>
                </a:solidFill>
                <a:effectLst/>
                <a:latin typeface="+mn-lt"/>
                <a:ea typeface="+mn-ea"/>
                <a:cs typeface="+mn-cs"/>
              </a:rPr>
              <a:t> A critical issue identified in your research is that </a:t>
            </a:r>
            <a:r>
              <a:rPr lang="en-US" sz="1200" b="1" kern="1200" dirty="0">
                <a:solidFill>
                  <a:schemeClr val="tx1"/>
                </a:solidFill>
                <a:effectLst/>
                <a:latin typeface="+mn-lt"/>
                <a:ea typeface="+mn-ea"/>
                <a:cs typeface="+mn-cs"/>
              </a:rPr>
              <a:t>low employee engagement</a:t>
            </a:r>
            <a:r>
              <a:rPr lang="en-US" sz="1200" kern="1200" dirty="0">
                <a:solidFill>
                  <a:schemeClr val="tx1"/>
                </a:solidFill>
                <a:effectLst/>
                <a:latin typeface="+mn-lt"/>
                <a:ea typeface="+mn-ea"/>
                <a:cs typeface="+mn-cs"/>
              </a:rPr>
              <a:t> is prevalent in high-turnover settings, directly threatening </a:t>
            </a:r>
            <a:r>
              <a:rPr lang="en-US" sz="1200" b="1" kern="1200" dirty="0">
                <a:solidFill>
                  <a:schemeClr val="tx1"/>
                </a:solidFill>
                <a:effectLst/>
                <a:latin typeface="+mn-lt"/>
                <a:ea typeface="+mn-ea"/>
                <a:cs typeface="+mn-cs"/>
              </a:rPr>
              <a:t>treatment effectiveness</a:t>
            </a:r>
            <a:r>
              <a:rPr lang="en-US" sz="1200" kern="1200" dirty="0">
                <a:solidFill>
                  <a:schemeClr val="tx1"/>
                </a:solidFill>
                <a:effectLst/>
                <a:latin typeface="+mn-lt"/>
                <a:ea typeface="+mn-ea"/>
                <a:cs typeface="+mn-cs"/>
              </a:rPr>
              <a:t> and patient outcomes.</a:t>
            </a:r>
          </a:p>
          <a:p>
            <a:pPr lvl="0"/>
            <a:r>
              <a:rPr lang="en-US" sz="1200" b="1" kern="1200" dirty="0">
                <a:solidFill>
                  <a:schemeClr val="tx1"/>
                </a:solidFill>
                <a:effectLst/>
                <a:latin typeface="+mn-lt"/>
                <a:ea typeface="+mn-ea"/>
                <a:cs typeface="+mn-cs"/>
              </a:rPr>
              <a:t>Clinical Risk:</a:t>
            </a:r>
            <a:r>
              <a:rPr lang="en-US" sz="1200" kern="1200" dirty="0">
                <a:solidFill>
                  <a:schemeClr val="tx1"/>
                </a:solidFill>
                <a:effectLst/>
                <a:latin typeface="+mn-lt"/>
                <a:ea typeface="+mn-ea"/>
                <a:cs typeface="+mn-cs"/>
              </a:rPr>
              <a:t> High turnover rates are associated with medical errors, treatment delays, and reduced</a:t>
            </a:r>
            <a:r>
              <a:rPr lang="en-US" sz="1200" b="1" kern="1200" dirty="0">
                <a:solidFill>
                  <a:schemeClr val="tx1"/>
                </a:solidFill>
                <a:effectLst/>
                <a:latin typeface="+mn-lt"/>
                <a:ea typeface="+mn-ea"/>
                <a:cs typeface="+mn-cs"/>
              </a:rPr>
              <a:t> patient satisfaction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Giallouros</a:t>
            </a:r>
            <a:r>
              <a:rPr lang="en-US" sz="1200" kern="1200" dirty="0">
                <a:solidFill>
                  <a:schemeClr val="tx1"/>
                </a:solidFill>
                <a:effectLst/>
                <a:latin typeface="+mn-lt"/>
                <a:ea typeface="+mn-ea"/>
                <a:cs typeface="+mn-cs"/>
              </a:rPr>
              <a:t> et al., 2023).</a:t>
            </a:r>
          </a:p>
          <a:p>
            <a:pPr lvl="0"/>
            <a:r>
              <a:rPr lang="en-US" sz="1200" b="1" kern="1200" dirty="0">
                <a:solidFill>
                  <a:schemeClr val="tx1"/>
                </a:solidFill>
                <a:effectLst/>
                <a:latin typeface="+mn-lt"/>
                <a:ea typeface="+mn-ea"/>
                <a:cs typeface="+mn-cs"/>
              </a:rPr>
              <a:t>Economic Impact:</a:t>
            </a:r>
            <a:r>
              <a:rPr lang="en-US" sz="1200" kern="1200" dirty="0">
                <a:solidFill>
                  <a:schemeClr val="tx1"/>
                </a:solidFill>
                <a:effectLst/>
                <a:latin typeface="+mn-lt"/>
                <a:ea typeface="+mn-ea"/>
                <a:cs typeface="+mn-cs"/>
              </a:rPr>
              <a:t> Beyond safety, turnover incurs substantial costs for </a:t>
            </a:r>
            <a:r>
              <a:rPr lang="en-US" sz="1200" b="1" kern="1200" dirty="0">
                <a:solidFill>
                  <a:schemeClr val="tx1"/>
                </a:solidFill>
                <a:effectLst/>
                <a:latin typeface="+mn-lt"/>
                <a:ea typeface="+mn-ea"/>
                <a:cs typeface="+mn-cs"/>
              </a:rPr>
              <a:t>hiring, training, and lost productivity</a:t>
            </a:r>
            <a:r>
              <a:rPr lang="en-US" sz="1200" kern="1200" dirty="0">
                <a:solidFill>
                  <a:schemeClr val="tx1"/>
                </a:solidFill>
                <a:effectLst/>
                <a:latin typeface="+mn-lt"/>
                <a:ea typeface="+mn-ea"/>
                <a:cs typeface="+mn-cs"/>
              </a:rPr>
              <a:t> (Jose et al., 2022).</a:t>
            </a:r>
          </a:p>
          <a:p>
            <a:pPr lvl="0"/>
            <a:r>
              <a:rPr lang="en-US" sz="1200" b="1" kern="1200" dirty="0">
                <a:solidFill>
                  <a:schemeClr val="tx1"/>
                </a:solidFill>
                <a:effectLst/>
                <a:latin typeface="+mn-lt"/>
                <a:ea typeface="+mn-ea"/>
                <a:cs typeface="+mn-cs"/>
              </a:rPr>
              <a:t>Human Element:</a:t>
            </a:r>
            <a:r>
              <a:rPr lang="en-US" sz="1200" kern="1200" dirty="0">
                <a:solidFill>
                  <a:schemeClr val="tx1"/>
                </a:solidFill>
                <a:effectLst/>
                <a:latin typeface="+mn-lt"/>
                <a:ea typeface="+mn-ea"/>
                <a:cs typeface="+mn-cs"/>
              </a:rPr>
              <a:t> Understanding the </a:t>
            </a:r>
            <a:r>
              <a:rPr lang="en-US" sz="1200" b="1" kern="1200" dirty="0">
                <a:solidFill>
                  <a:schemeClr val="tx1"/>
                </a:solidFill>
                <a:effectLst/>
                <a:latin typeface="+mn-lt"/>
                <a:ea typeface="+mn-ea"/>
                <a:cs typeface="+mn-cs"/>
              </a:rPr>
              <a:t>human factors</a:t>
            </a:r>
            <a:r>
              <a:rPr lang="en-US" sz="1200" kern="1200" dirty="0">
                <a:solidFill>
                  <a:schemeClr val="tx1"/>
                </a:solidFill>
                <a:effectLst/>
                <a:latin typeface="+mn-lt"/>
                <a:ea typeface="+mn-ea"/>
                <a:cs typeface="+mn-cs"/>
              </a:rPr>
              <a:t> behind retention is essential for healthcare leaders to develop evidence-based strategies to optimize care standards (Eliyana &amp; Fauzan, 2018).</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27</a:t>
            </a:fld>
            <a:endParaRPr lang="en-US"/>
          </a:p>
        </p:txBody>
      </p:sp>
    </p:spTree>
    <p:extLst>
      <p:ext uri="{BB962C8B-B14F-4D97-AF65-F5344CB8AC3E}">
        <p14:creationId xmlns:p14="http://schemas.microsoft.com/office/powerpoint/2010/main" val="39187338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28</a:t>
            </a:fld>
            <a:endParaRPr lang="en-US"/>
          </a:p>
        </p:txBody>
      </p:sp>
    </p:spTree>
    <p:extLst>
      <p:ext uri="{BB962C8B-B14F-4D97-AF65-F5344CB8AC3E}">
        <p14:creationId xmlns:p14="http://schemas.microsoft.com/office/powerpoint/2010/main" val="11795418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D414FC-9D10-B6D1-0E5D-C95E17A642C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D50459A-2C4A-BB5A-403C-761ECA57861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8AA1348-5E98-943A-A7D6-D636912D72C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BE0B23B-D481-70B9-7877-3824F4B12EEA}"/>
              </a:ext>
            </a:extLst>
          </p:cNvPr>
          <p:cNvSpPr>
            <a:spLocks noGrp="1"/>
          </p:cNvSpPr>
          <p:nvPr>
            <p:ph type="sldNum" sz="quarter" idx="5"/>
          </p:nvPr>
        </p:nvSpPr>
        <p:spPr/>
        <p:txBody>
          <a:bodyPr/>
          <a:lstStyle/>
          <a:p>
            <a:fld id="{2E3DDFAF-7DD9-8E40-9CC4-B7911C011FBD}" type="slidenum">
              <a:rPr lang="en-US" smtClean="0"/>
              <a:t>29</a:t>
            </a:fld>
            <a:endParaRPr lang="en-US"/>
          </a:p>
        </p:txBody>
      </p:sp>
    </p:spTree>
    <p:extLst>
      <p:ext uri="{BB962C8B-B14F-4D97-AF65-F5344CB8AC3E}">
        <p14:creationId xmlns:p14="http://schemas.microsoft.com/office/powerpoint/2010/main" val="18101279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694D09-6B90-0D1E-03A2-BFA5D50440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90C68BC-635A-ECA3-4A82-43DBD120C6B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723AB57-DAC5-40F9-6CF1-31FA18522379}"/>
              </a:ext>
            </a:extLst>
          </p:cNvPr>
          <p:cNvSpPr>
            <a:spLocks noGrp="1"/>
          </p:cNvSpPr>
          <p:nvPr>
            <p:ph type="body" idx="1"/>
          </p:nvPr>
        </p:nvSpPr>
        <p:spPr/>
        <p:txBody>
          <a:bodyPr/>
          <a:lstStyle/>
          <a:p>
            <a:r>
              <a:rPr lang="en-US" sz="1200" kern="1200" dirty="0">
                <a:solidFill>
                  <a:schemeClr val="tx1"/>
                </a:solidFill>
                <a:effectLst/>
                <a:latin typeface="+mn-lt"/>
                <a:ea typeface="+mn-ea"/>
                <a:cs typeface="+mn-cs"/>
              </a:rPr>
              <a:t>The problem exists within a modern healthcare environment characterized by </a:t>
            </a:r>
            <a:r>
              <a:rPr lang="en-US" sz="1200" b="1" kern="1200" dirty="0">
                <a:solidFill>
                  <a:schemeClr val="tx1"/>
                </a:solidFill>
                <a:effectLst/>
                <a:latin typeface="+mn-lt"/>
                <a:ea typeface="+mn-ea"/>
                <a:cs typeface="+mn-cs"/>
              </a:rPr>
              <a:t>extreme competitiveness and dynamic instability</a:t>
            </a:r>
            <a:r>
              <a:rPr lang="en-US" sz="1200" kern="1200" dirty="0">
                <a:solidFill>
                  <a:schemeClr val="tx1"/>
                </a:solidFill>
                <a:effectLst/>
                <a:latin typeface="+mn-lt"/>
                <a:ea typeface="+mn-ea"/>
                <a:cs typeface="+mn-cs"/>
              </a:rPr>
              <a:t>.</a:t>
            </a:r>
          </a:p>
          <a:p>
            <a:pPr lvl="0"/>
            <a:r>
              <a:rPr lang="en-US" sz="1200" b="1" kern="1200" dirty="0">
                <a:solidFill>
                  <a:schemeClr val="tx1"/>
                </a:solidFill>
                <a:effectLst/>
                <a:latin typeface="+mn-lt"/>
                <a:ea typeface="+mn-ea"/>
                <a:cs typeface="+mn-cs"/>
              </a:rPr>
              <a:t>Systemic Instability:</a:t>
            </a:r>
            <a:r>
              <a:rPr lang="en-US" sz="1200" kern="1200" dirty="0">
                <a:solidFill>
                  <a:schemeClr val="tx1"/>
                </a:solidFill>
                <a:effectLst/>
                <a:latin typeface="+mn-lt"/>
                <a:ea typeface="+mn-ea"/>
                <a:cs typeface="+mn-cs"/>
              </a:rPr>
              <a:t> Turnover is a significant concern across industries, but in healthcare, it creates a unique </a:t>
            </a:r>
            <a:r>
              <a:rPr lang="en-US" sz="1200" b="1" kern="1200" dirty="0">
                <a:solidFill>
                  <a:schemeClr val="tx1"/>
                </a:solidFill>
                <a:effectLst/>
                <a:latin typeface="+mn-lt"/>
                <a:ea typeface="+mn-ea"/>
                <a:cs typeface="+mn-cs"/>
              </a:rPr>
              <a:t>"resource-loss spiral"</a:t>
            </a:r>
            <a:r>
              <a:rPr lang="en-US" sz="1200" kern="1200" dirty="0">
                <a:solidFill>
                  <a:schemeClr val="tx1"/>
                </a:solidFill>
                <a:effectLst/>
                <a:latin typeface="+mn-lt"/>
                <a:ea typeface="+mn-ea"/>
                <a:cs typeface="+mn-cs"/>
              </a:rPr>
              <a:t>.</a:t>
            </a:r>
          </a:p>
          <a:p>
            <a:pPr lvl="0"/>
            <a:r>
              <a:rPr lang="en-US" sz="1200" b="1" kern="1200" dirty="0">
                <a:solidFill>
                  <a:schemeClr val="tx1"/>
                </a:solidFill>
                <a:effectLst/>
                <a:latin typeface="+mn-lt"/>
                <a:ea typeface="+mn-ea"/>
                <a:cs typeface="+mn-cs"/>
              </a:rPr>
              <a:t>Workforce Challenges:</a:t>
            </a:r>
            <a:r>
              <a:rPr lang="en-US" sz="1200" kern="1200" dirty="0">
                <a:solidFill>
                  <a:schemeClr val="tx1"/>
                </a:solidFill>
                <a:effectLst/>
                <a:latin typeface="+mn-lt"/>
                <a:ea typeface="+mn-ea"/>
                <a:cs typeface="+mn-cs"/>
              </a:rPr>
              <a:t> As seasoned professionals leave, the remaining staff face </a:t>
            </a:r>
            <a:r>
              <a:rPr lang="en-US" sz="1200" b="1" kern="1200" dirty="0">
                <a:solidFill>
                  <a:schemeClr val="tx1"/>
                </a:solidFill>
                <a:effectLst/>
                <a:latin typeface="+mn-lt"/>
                <a:ea typeface="+mn-ea"/>
                <a:cs typeface="+mn-cs"/>
              </a:rPr>
              <a:t>increased workloads and emotional exhaustion</a:t>
            </a:r>
            <a:r>
              <a:rPr lang="en-US" sz="1200" kern="1200" dirty="0">
                <a:solidFill>
                  <a:schemeClr val="tx1"/>
                </a:solidFill>
                <a:effectLst/>
                <a:latin typeface="+mn-lt"/>
                <a:ea typeface="+mn-ea"/>
                <a:cs typeface="+mn-cs"/>
              </a:rPr>
              <a:t>, which often leads to a "decision to exit," further fueling the turnover cycle.</a:t>
            </a:r>
          </a:p>
          <a:p>
            <a:pPr lvl="0"/>
            <a:r>
              <a:rPr lang="en-US" sz="1200" b="1" kern="1200" dirty="0">
                <a:solidFill>
                  <a:schemeClr val="tx1"/>
                </a:solidFill>
                <a:effectLst/>
                <a:latin typeface="+mn-lt"/>
                <a:ea typeface="+mn-ea"/>
                <a:cs typeface="+mn-cs"/>
              </a:rPr>
              <a:t>The Engagement Gap:</a:t>
            </a:r>
            <a:r>
              <a:rPr lang="en-US" sz="1200" kern="1200" dirty="0">
                <a:solidFill>
                  <a:schemeClr val="tx1"/>
                </a:solidFill>
                <a:effectLst/>
                <a:latin typeface="+mn-lt"/>
                <a:ea typeface="+mn-ea"/>
                <a:cs typeface="+mn-cs"/>
              </a:rPr>
              <a:t> A critical issue identified in your research is that </a:t>
            </a:r>
            <a:r>
              <a:rPr lang="en-US" sz="1200" b="1" kern="1200" dirty="0">
                <a:solidFill>
                  <a:schemeClr val="tx1"/>
                </a:solidFill>
                <a:effectLst/>
                <a:latin typeface="+mn-lt"/>
                <a:ea typeface="+mn-ea"/>
                <a:cs typeface="+mn-cs"/>
              </a:rPr>
              <a:t>low employee engagement</a:t>
            </a:r>
            <a:r>
              <a:rPr lang="en-US" sz="1200" kern="1200" dirty="0">
                <a:solidFill>
                  <a:schemeClr val="tx1"/>
                </a:solidFill>
                <a:effectLst/>
                <a:latin typeface="+mn-lt"/>
                <a:ea typeface="+mn-ea"/>
                <a:cs typeface="+mn-cs"/>
              </a:rPr>
              <a:t> is prevalent in high-turnover settings, directly threatening </a:t>
            </a:r>
            <a:r>
              <a:rPr lang="en-US" sz="1200" b="1" kern="1200" dirty="0">
                <a:solidFill>
                  <a:schemeClr val="tx1"/>
                </a:solidFill>
                <a:effectLst/>
                <a:latin typeface="+mn-lt"/>
                <a:ea typeface="+mn-ea"/>
                <a:cs typeface="+mn-cs"/>
              </a:rPr>
              <a:t>treatment effectiveness</a:t>
            </a:r>
            <a:r>
              <a:rPr lang="en-US" sz="1200" kern="1200" dirty="0">
                <a:solidFill>
                  <a:schemeClr val="tx1"/>
                </a:solidFill>
                <a:effectLst/>
                <a:latin typeface="+mn-lt"/>
                <a:ea typeface="+mn-ea"/>
                <a:cs typeface="+mn-cs"/>
              </a:rPr>
              <a:t> and patient outcomes.</a:t>
            </a:r>
          </a:p>
          <a:p>
            <a:pPr lvl="0"/>
            <a:r>
              <a:rPr lang="en-US" sz="1200" b="1" kern="1200" dirty="0">
                <a:solidFill>
                  <a:schemeClr val="tx1"/>
                </a:solidFill>
                <a:effectLst/>
                <a:latin typeface="+mn-lt"/>
                <a:ea typeface="+mn-ea"/>
                <a:cs typeface="+mn-cs"/>
              </a:rPr>
              <a:t>Clinical Risk:</a:t>
            </a:r>
            <a:r>
              <a:rPr lang="en-US" sz="1200" kern="1200" dirty="0">
                <a:solidFill>
                  <a:schemeClr val="tx1"/>
                </a:solidFill>
                <a:effectLst/>
                <a:latin typeface="+mn-lt"/>
                <a:ea typeface="+mn-ea"/>
                <a:cs typeface="+mn-cs"/>
              </a:rPr>
              <a:t> High turnover rates are associated with medical errors, treatment delays, and reduced</a:t>
            </a:r>
            <a:r>
              <a:rPr lang="en-US" sz="1200" b="1" kern="1200" dirty="0">
                <a:solidFill>
                  <a:schemeClr val="tx1"/>
                </a:solidFill>
                <a:effectLst/>
                <a:latin typeface="+mn-lt"/>
                <a:ea typeface="+mn-ea"/>
                <a:cs typeface="+mn-cs"/>
              </a:rPr>
              <a:t> patient satisfaction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Giallouros</a:t>
            </a:r>
            <a:r>
              <a:rPr lang="en-US" sz="1200" kern="1200" dirty="0">
                <a:solidFill>
                  <a:schemeClr val="tx1"/>
                </a:solidFill>
                <a:effectLst/>
                <a:latin typeface="+mn-lt"/>
                <a:ea typeface="+mn-ea"/>
                <a:cs typeface="+mn-cs"/>
              </a:rPr>
              <a:t> et al., 2023).</a:t>
            </a:r>
          </a:p>
          <a:p>
            <a:pPr lvl="0"/>
            <a:r>
              <a:rPr lang="en-US" sz="1200" b="1" kern="1200" dirty="0">
                <a:solidFill>
                  <a:schemeClr val="tx1"/>
                </a:solidFill>
                <a:effectLst/>
                <a:latin typeface="+mn-lt"/>
                <a:ea typeface="+mn-ea"/>
                <a:cs typeface="+mn-cs"/>
              </a:rPr>
              <a:t>Economic Impact:</a:t>
            </a:r>
            <a:r>
              <a:rPr lang="en-US" sz="1200" kern="1200" dirty="0">
                <a:solidFill>
                  <a:schemeClr val="tx1"/>
                </a:solidFill>
                <a:effectLst/>
                <a:latin typeface="+mn-lt"/>
                <a:ea typeface="+mn-ea"/>
                <a:cs typeface="+mn-cs"/>
              </a:rPr>
              <a:t> Beyond safety, turnover incurs massive costs related to </a:t>
            </a:r>
            <a:r>
              <a:rPr lang="en-US" sz="1200" b="1" kern="1200" dirty="0">
                <a:solidFill>
                  <a:schemeClr val="tx1"/>
                </a:solidFill>
                <a:effectLst/>
                <a:latin typeface="+mn-lt"/>
                <a:ea typeface="+mn-ea"/>
                <a:cs typeface="+mn-cs"/>
              </a:rPr>
              <a:t>hiring, training, and lost productivity</a:t>
            </a:r>
            <a:r>
              <a:rPr lang="en-US" sz="1200" kern="1200" dirty="0">
                <a:solidFill>
                  <a:schemeClr val="tx1"/>
                </a:solidFill>
                <a:effectLst/>
                <a:latin typeface="+mn-lt"/>
                <a:ea typeface="+mn-ea"/>
                <a:cs typeface="+mn-cs"/>
              </a:rPr>
              <a:t> (Jose et al., 2022).</a:t>
            </a:r>
          </a:p>
          <a:p>
            <a:pPr lvl="0"/>
            <a:r>
              <a:rPr lang="en-US" sz="1200" b="1" kern="1200" dirty="0">
                <a:solidFill>
                  <a:schemeClr val="tx1"/>
                </a:solidFill>
                <a:effectLst/>
                <a:latin typeface="+mn-lt"/>
                <a:ea typeface="+mn-ea"/>
                <a:cs typeface="+mn-cs"/>
              </a:rPr>
              <a:t>Human Element:</a:t>
            </a:r>
            <a:r>
              <a:rPr lang="en-US" sz="1200" kern="1200" dirty="0">
                <a:solidFill>
                  <a:schemeClr val="tx1"/>
                </a:solidFill>
                <a:effectLst/>
                <a:latin typeface="+mn-lt"/>
                <a:ea typeface="+mn-ea"/>
                <a:cs typeface="+mn-cs"/>
              </a:rPr>
              <a:t> Understanding the </a:t>
            </a:r>
            <a:r>
              <a:rPr lang="en-US" sz="1200" b="1" kern="1200" dirty="0">
                <a:solidFill>
                  <a:schemeClr val="tx1"/>
                </a:solidFill>
                <a:effectLst/>
                <a:latin typeface="+mn-lt"/>
                <a:ea typeface="+mn-ea"/>
                <a:cs typeface="+mn-cs"/>
              </a:rPr>
              <a:t>human factors</a:t>
            </a:r>
            <a:r>
              <a:rPr lang="en-US" sz="1200" kern="1200" dirty="0">
                <a:solidFill>
                  <a:schemeClr val="tx1"/>
                </a:solidFill>
                <a:effectLst/>
                <a:latin typeface="+mn-lt"/>
                <a:ea typeface="+mn-ea"/>
                <a:cs typeface="+mn-cs"/>
              </a:rPr>
              <a:t> behind retention is essential for healthcare leaders to develop evidence-based strategies to optimize care standards (Eliyana &amp; Fauzan, 2018).</a:t>
            </a:r>
          </a:p>
          <a:p>
            <a:br>
              <a:rPr lang="en-US" sz="1200" kern="1200" dirty="0">
                <a:solidFill>
                  <a:schemeClr val="tx1"/>
                </a:solidFill>
                <a:effectLst/>
                <a:latin typeface="+mn-lt"/>
                <a:ea typeface="+mn-ea"/>
                <a:cs typeface="+mn-cs"/>
              </a:rPr>
            </a:b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Previous Research on the Topic</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Extensive research has already established several key foundations regarding this topic:</a:t>
            </a:r>
          </a:p>
          <a:p>
            <a:pPr lvl="0"/>
            <a:r>
              <a:rPr lang="en-US" sz="1200" b="1" kern="1200" dirty="0">
                <a:solidFill>
                  <a:schemeClr val="tx1"/>
                </a:solidFill>
                <a:effectLst/>
                <a:latin typeface="+mn-lt"/>
                <a:ea typeface="+mn-ea"/>
                <a:cs typeface="+mn-cs"/>
              </a:rPr>
              <a:t>Impact on Performance:</a:t>
            </a:r>
            <a:r>
              <a:rPr lang="en-US" sz="1200" kern="1200" dirty="0">
                <a:solidFill>
                  <a:schemeClr val="tx1"/>
                </a:solidFill>
                <a:effectLst/>
                <a:latin typeface="+mn-lt"/>
                <a:ea typeface="+mn-ea"/>
                <a:cs typeface="+mn-cs"/>
              </a:rPr>
              <a:t> Studies have repeatedly shown that turnover negatively affects corporate performance and service quality (Hom et al., 2017).</a:t>
            </a:r>
          </a:p>
          <a:p>
            <a:pPr lvl="0"/>
            <a:r>
              <a:rPr lang="en-US" sz="1200" b="1" kern="1200" dirty="0">
                <a:solidFill>
                  <a:schemeClr val="tx1"/>
                </a:solidFill>
                <a:effectLst/>
                <a:latin typeface="+mn-lt"/>
                <a:ea typeface="+mn-ea"/>
                <a:cs typeface="+mn-cs"/>
              </a:rPr>
              <a:t>Safety Outcomes:</a:t>
            </a:r>
            <a:r>
              <a:rPr lang="en-US" sz="1200" kern="1200" dirty="0">
                <a:solidFill>
                  <a:schemeClr val="tx1"/>
                </a:solidFill>
                <a:effectLst/>
                <a:latin typeface="+mn-lt"/>
                <a:ea typeface="+mn-ea"/>
                <a:cs typeface="+mn-cs"/>
              </a:rPr>
              <a:t> Empirical data confirms that inadequate communication and lack of continuity resulting from turnover compromise </a:t>
            </a:r>
            <a:r>
              <a:rPr lang="en-US" sz="1200" b="1" kern="1200" dirty="0">
                <a:solidFill>
                  <a:schemeClr val="tx1"/>
                </a:solidFill>
                <a:effectLst/>
                <a:latin typeface="+mn-lt"/>
                <a:ea typeface="+mn-ea"/>
                <a:cs typeface="+mn-cs"/>
              </a:rPr>
              <a:t>patient safety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Alkhraishi</a:t>
            </a:r>
            <a:r>
              <a:rPr lang="en-US" sz="1200" kern="1200" dirty="0">
                <a:solidFill>
                  <a:schemeClr val="tx1"/>
                </a:solidFill>
                <a:effectLst/>
                <a:latin typeface="+mn-lt"/>
                <a:ea typeface="+mn-ea"/>
                <a:cs typeface="+mn-cs"/>
              </a:rPr>
              <a:t> et al., 2023; Poon et al., 2022).</a:t>
            </a:r>
          </a:p>
          <a:p>
            <a:pPr lvl="0"/>
            <a:r>
              <a:rPr lang="en-US" sz="1200" b="1" kern="1200" dirty="0">
                <a:solidFill>
                  <a:schemeClr val="tx1"/>
                </a:solidFill>
                <a:effectLst/>
                <a:latin typeface="+mn-lt"/>
                <a:ea typeface="+mn-ea"/>
                <a:cs typeface="+mn-cs"/>
              </a:rPr>
              <a:t>The Motivation Factor:</a:t>
            </a:r>
            <a:r>
              <a:rPr lang="en-US" sz="1200" kern="1200" dirty="0">
                <a:solidFill>
                  <a:schemeClr val="tx1"/>
                </a:solidFill>
                <a:effectLst/>
                <a:latin typeface="+mn-lt"/>
                <a:ea typeface="+mn-ea"/>
                <a:cs typeface="+mn-cs"/>
              </a:rPr>
              <a:t> Research has defined engagement as the emotional dedication and involvement an employee has toward their business (Turner &amp; Turner, 2020).</a:t>
            </a:r>
          </a:p>
          <a:p>
            <a:pPr lvl="0"/>
            <a:r>
              <a:rPr lang="en-US" sz="1200" b="1" kern="1200" dirty="0">
                <a:solidFill>
                  <a:schemeClr val="tx1"/>
                </a:solidFill>
                <a:effectLst/>
                <a:latin typeface="+mn-lt"/>
                <a:ea typeface="+mn-ea"/>
                <a:cs typeface="+mn-cs"/>
              </a:rPr>
              <a:t>The Literature Gap:</a:t>
            </a:r>
            <a:r>
              <a:rPr lang="en-US" sz="1200" kern="1200" dirty="0">
                <a:solidFill>
                  <a:schemeClr val="tx1"/>
                </a:solidFill>
                <a:effectLst/>
                <a:latin typeface="+mn-lt"/>
                <a:ea typeface="+mn-ea"/>
                <a:cs typeface="+mn-cs"/>
              </a:rPr>
              <a:t> While quantitative impacts are well-documented, a </a:t>
            </a:r>
            <a:r>
              <a:rPr lang="en-US" sz="1200" b="1" kern="1200" dirty="0">
                <a:solidFill>
                  <a:schemeClr val="tx1"/>
                </a:solidFill>
                <a:effectLst/>
                <a:latin typeface="+mn-lt"/>
                <a:ea typeface="+mn-ea"/>
                <a:cs typeface="+mn-cs"/>
              </a:rPr>
              <a:t>gap remains</a:t>
            </a:r>
            <a:r>
              <a:rPr lang="en-US" sz="1200" kern="1200" dirty="0">
                <a:solidFill>
                  <a:schemeClr val="tx1"/>
                </a:solidFill>
                <a:effectLst/>
                <a:latin typeface="+mn-lt"/>
                <a:ea typeface="+mn-ea"/>
                <a:cs typeface="+mn-cs"/>
              </a:rPr>
              <a:t> in understanding the </a:t>
            </a:r>
            <a:r>
              <a:rPr lang="en-US" sz="1200" b="1" kern="1200" dirty="0">
                <a:solidFill>
                  <a:schemeClr val="tx1"/>
                </a:solidFill>
                <a:effectLst/>
                <a:latin typeface="+mn-lt"/>
                <a:ea typeface="+mn-ea"/>
                <a:cs typeface="+mn-cs"/>
              </a:rPr>
              <a:t>qualitative "lived experiences"</a:t>
            </a:r>
            <a:r>
              <a:rPr lang="en-US" sz="1200" kern="1200" dirty="0">
                <a:solidFill>
                  <a:schemeClr val="tx1"/>
                </a:solidFill>
                <a:effectLst/>
                <a:latin typeface="+mn-lt"/>
                <a:ea typeface="+mn-ea"/>
                <a:cs typeface="+mn-cs"/>
              </a:rPr>
              <a:t> of professionals in high-turnover situations, which your study aims to fill.</a:t>
            </a:r>
          </a:p>
          <a:p>
            <a:r>
              <a:rPr lang="en-US" sz="1200" kern="1200" dirty="0">
                <a:solidFill>
                  <a:schemeClr val="tx1"/>
                </a:solidFill>
                <a:effectLst/>
                <a:latin typeface="+mn-lt"/>
                <a:ea typeface="+mn-ea"/>
                <a:cs typeface="+mn-cs"/>
              </a:rPr>
              <a:t> </a:t>
            </a:r>
          </a:p>
          <a:p>
            <a:endParaRPr lang="en-US" dirty="0"/>
          </a:p>
        </p:txBody>
      </p:sp>
      <p:sp>
        <p:nvSpPr>
          <p:cNvPr id="4" name="Slide Number Placeholder 3">
            <a:extLst>
              <a:ext uri="{FF2B5EF4-FFF2-40B4-BE49-F238E27FC236}">
                <a16:creationId xmlns:a16="http://schemas.microsoft.com/office/drawing/2014/main" id="{C8EB67EA-F579-160F-F98C-97D0C41E9610}"/>
              </a:ext>
            </a:extLst>
          </p:cNvPr>
          <p:cNvSpPr>
            <a:spLocks noGrp="1"/>
          </p:cNvSpPr>
          <p:nvPr>
            <p:ph type="sldNum" sz="quarter" idx="5"/>
          </p:nvPr>
        </p:nvSpPr>
        <p:spPr/>
        <p:txBody>
          <a:bodyPr/>
          <a:lstStyle/>
          <a:p>
            <a:fld id="{2E3DDFAF-7DD9-8E40-9CC4-B7911C011FBD}" type="slidenum">
              <a:rPr lang="en-US" smtClean="0"/>
              <a:t>3</a:t>
            </a:fld>
            <a:endParaRPr lang="en-US"/>
          </a:p>
        </p:txBody>
      </p:sp>
    </p:spTree>
    <p:extLst>
      <p:ext uri="{BB962C8B-B14F-4D97-AF65-F5344CB8AC3E}">
        <p14:creationId xmlns:p14="http://schemas.microsoft.com/office/powerpoint/2010/main" val="16135455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30</a:t>
            </a:fld>
            <a:endParaRPr lang="en-US"/>
          </a:p>
        </p:txBody>
      </p:sp>
    </p:spTree>
    <p:extLst>
      <p:ext uri="{BB962C8B-B14F-4D97-AF65-F5344CB8AC3E}">
        <p14:creationId xmlns:p14="http://schemas.microsoft.com/office/powerpoint/2010/main" val="21050882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a:solidFill>
                  <a:schemeClr val="tx1"/>
                </a:solidFill>
                <a:effectLst/>
                <a:latin typeface="+mn-lt"/>
                <a:ea typeface="+mn-ea"/>
                <a:cs typeface="+mn-cs"/>
              </a:rPr>
              <a:t>Statement of the Problem</a:t>
            </a:r>
            <a:endParaRPr lang="en-US" sz="1200" kern="1200" dirty="0">
              <a:solidFill>
                <a:schemeClr val="tx1"/>
              </a:solidFill>
              <a:effectLst/>
              <a:latin typeface="+mn-lt"/>
              <a:ea typeface="+mn-ea"/>
              <a:cs typeface="+mn-cs"/>
            </a:endParaRPr>
          </a:p>
          <a:p>
            <a:pPr lvl="0"/>
            <a:r>
              <a:rPr lang="en-US" sz="1200" b="0" kern="1200" dirty="0">
                <a:solidFill>
                  <a:schemeClr val="tx1"/>
                </a:solidFill>
                <a:effectLst/>
                <a:latin typeface="+mn-lt"/>
                <a:ea typeface="+mn-ea"/>
                <a:cs typeface="+mn-cs"/>
              </a:rPr>
              <a:t>The primary problem addressed in this study is maintaining employees' professional engagement amid high turnover rates in healthcare settings.</a:t>
            </a:r>
          </a:p>
          <a:p>
            <a:pPr lvl="0"/>
            <a:r>
              <a:rPr lang="en-US" sz="1200" b="0" kern="1200" dirty="0">
                <a:solidFill>
                  <a:schemeClr val="tx1"/>
                </a:solidFill>
                <a:effectLst/>
                <a:latin typeface="+mn-lt"/>
                <a:ea typeface="+mn-ea"/>
                <a:cs typeface="+mn-cs"/>
              </a:rPr>
              <a:t>Disruption of Care: High turnover among nurses, doctors, and technicians disrupts continuity of patient care and care coordination.</a:t>
            </a:r>
          </a:p>
          <a:p>
            <a:pPr>
              <a:lnSpc>
                <a:spcPct val="120000"/>
              </a:lnSpc>
            </a:pPr>
            <a:r>
              <a:rPr lang="en-US" sz="1200" dirty="0">
                <a:solidFill>
                  <a:srgbClr val="0B25AE"/>
                </a:solidFill>
              </a:rPr>
              <a:t>The problem addressed in this study was employee professional engagement amid high employee turnover in contexts where quality patient care is crucial. </a:t>
            </a:r>
          </a:p>
          <a:p>
            <a:pPr>
              <a:lnSpc>
                <a:spcPct val="120000"/>
              </a:lnSpc>
            </a:pPr>
            <a:r>
              <a:rPr lang="en-US" sz="1200" dirty="0">
                <a:solidFill>
                  <a:srgbClr val="0B25AE"/>
                </a:solidFill>
              </a:rPr>
              <a:t>Healthcare organizations often face the practical challenge of retaining talented and dedicated staff to maintain high standards of patient care (</a:t>
            </a:r>
            <a:r>
              <a:rPr lang="en-US" sz="1200" dirty="0" err="1">
                <a:solidFill>
                  <a:srgbClr val="0B25AE"/>
                </a:solidFill>
              </a:rPr>
              <a:t>Sabety</a:t>
            </a:r>
            <a:r>
              <a:rPr lang="en-US" sz="1200" dirty="0">
                <a:solidFill>
                  <a:srgbClr val="0B25AE"/>
                </a:solidFill>
              </a:rPr>
              <a:t> et al., 2021). </a:t>
            </a:r>
          </a:p>
          <a:p>
            <a:pPr>
              <a:lnSpc>
                <a:spcPct val="120000"/>
              </a:lnSpc>
            </a:pPr>
            <a:endParaRPr lang="en-US" sz="1200" dirty="0">
              <a:solidFill>
                <a:srgbClr val="0B25AE"/>
              </a:solidFill>
            </a:endParaRPr>
          </a:p>
          <a:p>
            <a:r>
              <a:rPr lang="en-US" sz="1200" dirty="0">
                <a:solidFill>
                  <a:srgbClr val="0B25AE"/>
                </a:solidFill>
              </a:rPr>
              <a:t>The purpose of this qualitative phenomenological study was to explore the lived experiences of healthcare professionals and their perceptions of their professional engagement amid high employee</a:t>
            </a:r>
            <a:r>
              <a:rPr lang="en-US" sz="1200" dirty="0">
                <a:solidFill>
                  <a:schemeClr val="tx1"/>
                </a:solidFill>
              </a:rPr>
              <a:t> turnover in healthcare organizations.</a:t>
            </a:r>
          </a:p>
          <a:p>
            <a:pPr lvl="0"/>
            <a:endParaRPr lang="en-US" sz="1200" b="0" kern="1200" dirty="0">
              <a:solidFill>
                <a:schemeClr val="tx1"/>
              </a:solidFill>
              <a:effectLst/>
              <a:latin typeface="+mn-lt"/>
              <a:ea typeface="+mn-ea"/>
              <a:cs typeface="+mn-cs"/>
            </a:endParaRPr>
          </a:p>
          <a:p>
            <a:pPr lvl="0"/>
            <a:r>
              <a:rPr lang="en-US" sz="1200" b="0" kern="1200" dirty="0">
                <a:solidFill>
                  <a:schemeClr val="tx1"/>
                </a:solidFill>
                <a:effectLst/>
                <a:latin typeface="+mn-lt"/>
                <a:ea typeface="+mn-ea"/>
                <a:cs typeface="+mn-cs"/>
              </a:rPr>
              <a:t>Engagement Gap: Research indicates that low employee engagement is prevalent during periods of high turnover, directly threatening patient safety and the effectiveness of medical treatments.</a:t>
            </a:r>
          </a:p>
          <a:p>
            <a:pPr lvl="0"/>
            <a:r>
              <a:rPr lang="en-US" sz="1200" b="0" kern="1200" dirty="0">
                <a:solidFill>
                  <a:schemeClr val="tx1"/>
                </a:solidFill>
                <a:effectLst/>
                <a:latin typeface="+mn-lt"/>
                <a:ea typeface="+mn-ea"/>
                <a:cs typeface="+mn-cs"/>
              </a:rPr>
              <a:t>Impact on Staff: Turnover forces remaining employees to contend with increased stress, burnout, and reduced job satisfaction, creating a self-reinforcing cycle of disengagement.</a:t>
            </a:r>
          </a:p>
          <a:p>
            <a:pPr lvl="0"/>
            <a:r>
              <a:rPr lang="en-US" sz="1200" b="0" kern="1200" dirty="0">
                <a:solidFill>
                  <a:schemeClr val="tx1"/>
                </a:solidFill>
                <a:effectLst/>
                <a:latin typeface="+mn-lt"/>
                <a:ea typeface="+mn-ea"/>
                <a:cs typeface="+mn-cs"/>
              </a:rPr>
              <a:t>Impact on Patients: Ultimately, patients receive unequal and subpar care, increasing the risk of medical errors and reducing satisfaction.</a:t>
            </a:r>
          </a:p>
          <a:p>
            <a:pPr lvl="0"/>
            <a:br>
              <a:rPr lang="en-US" sz="1200" b="1" kern="1200" dirty="0">
                <a:solidFill>
                  <a:schemeClr val="tx1"/>
                </a:solidFill>
                <a:effectLst/>
                <a:latin typeface="+mn-lt"/>
                <a:ea typeface="+mn-ea"/>
                <a:cs typeface="+mn-cs"/>
              </a:rPr>
            </a:b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Purpose of the Study</a:t>
            </a:r>
            <a:endParaRPr lang="en-US" sz="1200" kern="1200" dirty="0">
              <a:solidFill>
                <a:schemeClr val="tx1"/>
              </a:solidFill>
              <a:effectLst/>
              <a:latin typeface="+mn-lt"/>
              <a:ea typeface="+mn-ea"/>
              <a:cs typeface="+mn-cs"/>
            </a:endParaRPr>
          </a:p>
          <a:p>
            <a:pPr lvl="0"/>
            <a:r>
              <a:rPr lang="en-US" sz="1200" b="0" kern="1200" dirty="0">
                <a:solidFill>
                  <a:schemeClr val="tx1"/>
                </a:solidFill>
                <a:effectLst/>
                <a:latin typeface="+mn-lt"/>
                <a:ea typeface="+mn-ea"/>
                <a:cs typeface="+mn-cs"/>
              </a:rPr>
              <a:t>The purpose of this qualitative phenomenological inquiry was to explore the lived experiences of healthcare professionals regarding their professional engagement during periods of high employee turnover.</a:t>
            </a:r>
          </a:p>
          <a:p>
            <a:pPr lvl="0"/>
            <a:r>
              <a:rPr lang="en-US" sz="1200" b="0" kern="1200" dirty="0">
                <a:solidFill>
                  <a:schemeClr val="tx1"/>
                </a:solidFill>
                <a:effectLst/>
                <a:latin typeface="+mn-lt"/>
                <a:ea typeface="+mn-ea"/>
                <a:cs typeface="+mn-cs"/>
              </a:rPr>
              <a:t>Participants: The study focused on a diverse group of 21 healthcare professionals, including nurses, doctors, administrative staff, and allied health personnel.</a:t>
            </a:r>
          </a:p>
          <a:p>
            <a:pPr lvl="0"/>
            <a:r>
              <a:rPr lang="en-US" sz="1200" b="0" kern="1200" dirty="0">
                <a:solidFill>
                  <a:schemeClr val="tx1"/>
                </a:solidFill>
                <a:effectLst/>
                <a:latin typeface="+mn-lt"/>
                <a:ea typeface="+mn-ea"/>
                <a:cs typeface="+mn-cs"/>
              </a:rPr>
              <a:t>Core Inquiry: You aimed to understand how turnover shapes their perceptions of engagement, which includes the quality of patient care, communication, and collaboration with colleagues.</a:t>
            </a:r>
          </a:p>
          <a:p>
            <a:pPr lvl="0"/>
            <a:r>
              <a:rPr lang="en-US" sz="1200" b="0" kern="1200" dirty="0">
                <a:solidFill>
                  <a:schemeClr val="tx1"/>
                </a:solidFill>
                <a:effectLst/>
                <a:latin typeface="+mn-lt"/>
                <a:ea typeface="+mn-ea"/>
                <a:cs typeface="+mn-cs"/>
              </a:rPr>
              <a:t>Methodological Goal: By utilizing purposive criterion sampling and semi-structured questionnaires, the study sought to uncover the "essence" of these experiences to help healthcare leaders develop evidence-based strategies for retention and quality care.</a:t>
            </a:r>
          </a:p>
          <a:p>
            <a:pPr lvl="0"/>
            <a:endParaRPr lang="en-US" sz="1400" b="0" i="1" kern="1200" dirty="0">
              <a:solidFill>
                <a:schemeClr val="tx1"/>
              </a:solidFill>
              <a:effectLst/>
              <a:latin typeface="+mn-lt"/>
              <a:ea typeface="+mn-ea"/>
              <a:cs typeface="+mn-cs"/>
            </a:endParaRPr>
          </a:p>
          <a:p>
            <a:r>
              <a:rPr lang="en-US" sz="1400" b="0" i="1" kern="1200" dirty="0">
                <a:solidFill>
                  <a:schemeClr val="tx1"/>
                </a:solidFill>
                <a:effectLst/>
                <a:latin typeface="+mn-lt"/>
                <a:ea typeface="+mn-ea"/>
                <a:cs typeface="+mn-cs"/>
              </a:rPr>
              <a:t>“Because high turnover rates directly affect patient treatment quality and safety, the healthcare industry is particularly vulnerable. The loss of seasoned healthcare workers strains resources and jeopardizes the efficient provision of medical care, potentially leading to medical errors and decreased patient satisfaction”(</a:t>
            </a:r>
            <a:r>
              <a:rPr lang="en-US" sz="1400" b="0" i="1" kern="1200" dirty="0" err="1">
                <a:solidFill>
                  <a:schemeClr val="tx1"/>
                </a:solidFill>
                <a:effectLst/>
                <a:latin typeface="+mn-lt"/>
                <a:ea typeface="+mn-ea"/>
                <a:cs typeface="+mn-cs"/>
              </a:rPr>
              <a:t>Giallouros</a:t>
            </a:r>
            <a:r>
              <a:rPr lang="en-US" sz="1400" b="0" i="1" kern="1200" dirty="0">
                <a:solidFill>
                  <a:schemeClr val="tx1"/>
                </a:solidFill>
                <a:effectLst/>
                <a:latin typeface="+mn-lt"/>
                <a:ea typeface="+mn-ea"/>
                <a:cs typeface="+mn-cs"/>
              </a:rPr>
              <a:t> et al., 2023).</a:t>
            </a:r>
            <a:endParaRPr lang="en-US" sz="1400" b="0" dirty="0"/>
          </a:p>
        </p:txBody>
      </p:sp>
      <p:sp>
        <p:nvSpPr>
          <p:cNvPr id="4" name="Slide Number Placeholder 3"/>
          <p:cNvSpPr>
            <a:spLocks noGrp="1"/>
          </p:cNvSpPr>
          <p:nvPr>
            <p:ph type="sldNum" sz="quarter" idx="5"/>
          </p:nvPr>
        </p:nvSpPr>
        <p:spPr/>
        <p:txBody>
          <a:bodyPr/>
          <a:lstStyle/>
          <a:p>
            <a:fld id="{2E3DDFAF-7DD9-8E40-9CC4-B7911C011FBD}" type="slidenum">
              <a:rPr lang="en-US" smtClean="0"/>
              <a:t>4</a:t>
            </a:fld>
            <a:endParaRPr lang="en-US"/>
          </a:p>
        </p:txBody>
      </p:sp>
    </p:spTree>
    <p:extLst>
      <p:ext uri="{BB962C8B-B14F-4D97-AF65-F5344CB8AC3E}">
        <p14:creationId xmlns:p14="http://schemas.microsoft.com/office/powerpoint/2010/main" val="32717294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Questions:</a:t>
            </a:r>
          </a:p>
          <a:p>
            <a:pPr lvl="0"/>
            <a:r>
              <a:rPr lang="en-US" sz="1400" b="1" dirty="0">
                <a:solidFill>
                  <a:srgbClr val="0B25AE"/>
                </a:solidFill>
              </a:rPr>
              <a:t>  </a:t>
            </a:r>
            <a:r>
              <a:rPr lang="en-US" sz="1200" b="1" dirty="0">
                <a:solidFill>
                  <a:srgbClr val="0B25AE"/>
                </a:solidFill>
              </a:rPr>
              <a:t>RQ1:</a:t>
            </a:r>
            <a:r>
              <a:rPr lang="en-US" sz="1200" dirty="0">
                <a:solidFill>
                  <a:srgbClr val="0B25AE"/>
                </a:solidFill>
              </a:rPr>
              <a:t> What are healthcare professionals' </a:t>
            </a:r>
            <a:r>
              <a:rPr lang="en-US" sz="1200" b="1" dirty="0">
                <a:solidFill>
                  <a:srgbClr val="0B25AE"/>
                </a:solidFill>
              </a:rPr>
              <a:t>lived experiences of professional engagement amid employee turnover and the pursuit of </a:t>
            </a:r>
            <a:r>
              <a:rPr lang="en-US" sz="1200" dirty="0">
                <a:solidFill>
                  <a:srgbClr val="0B25AE"/>
                </a:solidFill>
              </a:rPr>
              <a:t>quality patient care in healthcare organizations?</a:t>
            </a:r>
          </a:p>
          <a:p>
            <a:pPr lvl="0"/>
            <a:endParaRPr lang="en-US" sz="1200" dirty="0">
              <a:solidFill>
                <a:srgbClr val="0B25AE"/>
              </a:solidFill>
            </a:endParaRPr>
          </a:p>
          <a:p>
            <a:pPr lvl="0"/>
            <a:r>
              <a:rPr lang="en-US" sz="1200" dirty="0">
                <a:solidFill>
                  <a:srgbClr val="0B25AE"/>
                </a:solidFill>
              </a:rPr>
              <a:t>· </a:t>
            </a:r>
            <a:r>
              <a:rPr lang="en-US" sz="1200" b="1" dirty="0">
                <a:solidFill>
                  <a:srgbClr val="0B25AE"/>
                </a:solidFill>
              </a:rPr>
              <a:t>RQ2:</a:t>
            </a:r>
            <a:r>
              <a:rPr lang="en-US" sz="1200" dirty="0">
                <a:solidFill>
                  <a:srgbClr val="0B25AE"/>
                </a:solidFill>
              </a:rPr>
              <a:t> How do healthcare professionals </a:t>
            </a:r>
            <a:r>
              <a:rPr lang="en-US" sz="1200" b="1" dirty="0">
                <a:solidFill>
                  <a:srgbClr val="0B25AE"/>
                </a:solidFill>
              </a:rPr>
              <a:t>make sense of how turnover shapes</a:t>
            </a:r>
            <a:r>
              <a:rPr lang="en-US" sz="1200" dirty="0">
                <a:solidFill>
                  <a:srgbClr val="0B25AE"/>
                </a:solidFill>
              </a:rPr>
              <a:t> their professional engagement?</a:t>
            </a:r>
          </a:p>
          <a:p>
            <a:pPr lvl="0"/>
            <a:endParaRPr lang="en-US" sz="1200" dirty="0">
              <a:solidFill>
                <a:srgbClr val="0B25AE"/>
              </a:solidFill>
            </a:endParaRPr>
          </a:p>
          <a:p>
            <a:r>
              <a:rPr lang="en-US" sz="1200" dirty="0">
                <a:solidFill>
                  <a:srgbClr val="0B25AE"/>
                </a:solidFill>
              </a:rPr>
              <a:t>· </a:t>
            </a:r>
            <a:r>
              <a:rPr lang="en-US" sz="1200" b="1" dirty="0">
                <a:solidFill>
                  <a:srgbClr val="0B25AE"/>
                </a:solidFill>
              </a:rPr>
              <a:t>RQ3:</a:t>
            </a:r>
            <a:r>
              <a:rPr lang="en-US" sz="1200" dirty="0">
                <a:solidFill>
                  <a:srgbClr val="0B25AE"/>
                </a:solidFill>
              </a:rPr>
              <a:t> How do healthcare professionals </a:t>
            </a:r>
            <a:r>
              <a:rPr lang="en-US" sz="1200" b="1" dirty="0">
                <a:solidFill>
                  <a:srgbClr val="0B25AE"/>
                </a:solidFill>
              </a:rPr>
              <a:t>make sense of how their professional engagement contributes</a:t>
            </a:r>
            <a:r>
              <a:rPr lang="en-US" sz="1200" dirty="0">
                <a:solidFill>
                  <a:srgbClr val="0B25AE"/>
                </a:solidFill>
              </a:rPr>
              <a:t> to the quality of care they provide to patients?</a:t>
            </a:r>
            <a:endParaRPr lang="en-US" sz="1200" b="1" dirty="0">
              <a:solidFill>
                <a:srgbClr val="0B25AE"/>
              </a:solidFill>
              <a:latin typeface="Times" pitchFamily="2" charset="0"/>
              <a:ea typeface="Charter Roman" charset="0"/>
              <a:cs typeface="Charter Roman" charset="0"/>
            </a:endParaRPr>
          </a:p>
          <a:p>
            <a:endParaRPr lang="en-US" b="1" dirty="0"/>
          </a:p>
          <a:p>
            <a:endParaRPr lang="en-US" b="1" dirty="0"/>
          </a:p>
          <a:p>
            <a:r>
              <a:rPr lang="en-US" b="1" dirty="0"/>
              <a:t>•  Impact of Turnover (RQ1): </a:t>
            </a:r>
            <a:r>
              <a:rPr lang="en-US" b="0" dirty="0"/>
              <a:t>Participants reported a self-reinforcing cycle of resource depletion. High turnover led to increased workload, burnout, and decreased morale, which ultimately compromised patient care (e.g., delayed medications, missed clinical changes).   </a:t>
            </a:r>
          </a:p>
          <a:p>
            <a:r>
              <a:rPr lang="en-US" b="1" dirty="0"/>
              <a:t>•  Shaping Engagement (RQ2): </a:t>
            </a:r>
            <a:r>
              <a:rPr lang="en-US" b="0" dirty="0"/>
              <a:t>Staff felt devalued and unappreciated when leadership failed to acknowledge the extra burden. They also noted stagnant growth as mentorship and training time were cut due to staffing shortages.   </a:t>
            </a:r>
          </a:p>
          <a:p>
            <a:r>
              <a:rPr lang="en-US" b="1" dirty="0"/>
              <a:t>•  Contribution to Quality (RQ3): </a:t>
            </a:r>
            <a:r>
              <a:rPr lang="en-US" b="0" dirty="0"/>
              <a:t>Despite the chaos, professionals stayed engaged through teamwork, empathy, and a personal investment in patient outcomes—often citing their commitment to patients as the reason they stay. </a:t>
            </a:r>
          </a:p>
        </p:txBody>
      </p:sp>
      <p:sp>
        <p:nvSpPr>
          <p:cNvPr id="4" name="Slide Number Placeholder 3"/>
          <p:cNvSpPr>
            <a:spLocks noGrp="1"/>
          </p:cNvSpPr>
          <p:nvPr>
            <p:ph type="sldNum" sz="quarter" idx="5"/>
          </p:nvPr>
        </p:nvSpPr>
        <p:spPr/>
        <p:txBody>
          <a:bodyPr/>
          <a:lstStyle/>
          <a:p>
            <a:fld id="{2E3DDFAF-7DD9-8E40-9CC4-B7911C011FBD}" type="slidenum">
              <a:rPr lang="en-US" smtClean="0"/>
              <a:t>5</a:t>
            </a:fld>
            <a:endParaRPr lang="en-US"/>
          </a:p>
        </p:txBody>
      </p:sp>
    </p:spTree>
    <p:extLst>
      <p:ext uri="{BB962C8B-B14F-4D97-AF65-F5344CB8AC3E}">
        <p14:creationId xmlns:p14="http://schemas.microsoft.com/office/powerpoint/2010/main" val="1447732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dirty="0">
                <a:solidFill>
                  <a:srgbClr val="0B25AE"/>
                </a:solidFill>
              </a:rPr>
              <a:t>The theoretical framework</a:t>
            </a:r>
            <a:r>
              <a:rPr lang="en-US" sz="1200" dirty="0">
                <a:solidFill>
                  <a:srgbClr val="0B25AE"/>
                </a:solidFill>
              </a:rPr>
              <a:t> for this study is an integrated, multi-theoretical lens that explores the psychological, relational, and structural dimensions of the healthcare professional's experience.</a:t>
            </a:r>
          </a:p>
          <a:p>
            <a:pPr lvl="0"/>
            <a:endParaRPr lang="en-US" sz="1200" dirty="0">
              <a:solidFill>
                <a:srgbClr val="0B25AE"/>
              </a:solidFill>
            </a:endParaRPr>
          </a:p>
          <a:p>
            <a:r>
              <a:rPr lang="en-US" sz="1200" b="1" dirty="0">
                <a:solidFill>
                  <a:srgbClr val="0B25AE"/>
                </a:solidFill>
              </a:rPr>
              <a:t>The study is primarily anchored in the Job Demands-Resources (JD-R) model</a:t>
            </a:r>
            <a:r>
              <a:rPr lang="en-US" sz="1200" dirty="0">
                <a:solidFill>
                  <a:srgbClr val="0B25AE"/>
                </a:solidFill>
              </a:rPr>
              <a:t>, which is supplemented by three supporting theories:</a:t>
            </a:r>
          </a:p>
          <a:p>
            <a:r>
              <a:rPr lang="en-US" b="1" dirty="0"/>
              <a:t>Theoretical Framework</a:t>
            </a:r>
          </a:p>
          <a:p>
            <a:r>
              <a:rPr lang="en-US" b="1" dirty="0"/>
              <a:t>Primary Theory: Job Demands-Resources (JD-R) Theory</a:t>
            </a:r>
            <a:endParaRPr lang="en-US" dirty="0"/>
          </a:p>
          <a:p>
            <a:pPr lvl="1"/>
            <a:r>
              <a:rPr lang="en-US" dirty="0"/>
              <a:t>Developed by </a:t>
            </a:r>
            <a:r>
              <a:rPr lang="en-US" b="1" dirty="0"/>
              <a:t>Bakker and Demerouti (2017)</a:t>
            </a:r>
            <a:r>
              <a:rPr lang="en-US" dirty="0"/>
              <a:t> to explain the relationship between work environments and employee well-being.</a:t>
            </a:r>
          </a:p>
          <a:p>
            <a:r>
              <a:rPr lang="en-US" b="1" dirty="0"/>
              <a:t>The Dual Processes</a:t>
            </a:r>
            <a:endParaRPr lang="en-US" dirty="0"/>
          </a:p>
          <a:p>
            <a:pPr lvl="1"/>
            <a:r>
              <a:rPr lang="en-US" b="1" dirty="0"/>
              <a:t>Health Impairment Process:</a:t>
            </a:r>
            <a:r>
              <a:rPr lang="en-US" dirty="0"/>
              <a:t> High demands (turnover/workload) lead to burnout and decreased care quality (</a:t>
            </a:r>
            <a:r>
              <a:rPr lang="en-US" dirty="0">
                <a:hlinkClick r:id="rId3"/>
              </a:rPr>
              <a:t>Bae, 2022</a:t>
            </a:r>
            <a:r>
              <a:rPr lang="en-US" dirty="0"/>
              <a:t>).</a:t>
            </a:r>
          </a:p>
          <a:p>
            <a:pPr lvl="1"/>
            <a:r>
              <a:rPr lang="en-US" b="1" dirty="0"/>
              <a:t>Motivational Process:</a:t>
            </a:r>
            <a:r>
              <a:rPr lang="en-US" dirty="0"/>
              <a:t> Job resources (engagement/support) foster dedication and organizational commitment (</a:t>
            </a:r>
            <a:r>
              <a:rPr lang="en-US" dirty="0">
                <a:hlinkClick r:id="rId3"/>
              </a:rPr>
              <a:t>Bakker &amp; Demerouti, 2017</a:t>
            </a:r>
            <a:r>
              <a:rPr lang="en-US" dirty="0"/>
              <a:t>).</a:t>
            </a:r>
          </a:p>
          <a:p>
            <a:r>
              <a:rPr lang="en-US" b="1" dirty="0"/>
              <a:t>Application to Research</a:t>
            </a:r>
            <a:endParaRPr lang="en-US" dirty="0"/>
          </a:p>
          <a:p>
            <a:pPr lvl="1"/>
            <a:r>
              <a:rPr lang="en-US" dirty="0"/>
              <a:t>Provides a lens to examine how medical workers maintain </a:t>
            </a:r>
            <a:r>
              <a:rPr lang="en-US" b="1" dirty="0"/>
              <a:t>professional engagement</a:t>
            </a:r>
            <a:r>
              <a:rPr lang="en-US" dirty="0"/>
              <a:t> as a protective resource against the "demands" of high turnover (</a:t>
            </a:r>
            <a:r>
              <a:rPr lang="en-US" dirty="0">
                <a:hlinkClick r:id="rId3"/>
              </a:rPr>
              <a:t>Poon et al., 2022</a:t>
            </a:r>
            <a:r>
              <a:rPr lang="en-US" dirty="0"/>
              <a:t>).</a:t>
            </a:r>
          </a:p>
          <a:p>
            <a:r>
              <a:rPr lang="en-US" b="1" dirty="0"/>
              <a:t>Significance</a:t>
            </a:r>
            <a:endParaRPr lang="en-US" dirty="0"/>
          </a:p>
          <a:p>
            <a:pPr lvl="1"/>
            <a:r>
              <a:rPr lang="en-US" dirty="0"/>
              <a:t>Explains the mechanism through which turnover undermines </a:t>
            </a:r>
            <a:r>
              <a:rPr lang="en-US" b="1" dirty="0"/>
              <a:t>patient care quality</a:t>
            </a:r>
            <a:r>
              <a:rPr lang="en-US" dirty="0"/>
              <a:t> by depleting the psychological resources of the remaining staff (</a:t>
            </a:r>
            <a:r>
              <a:rPr lang="en-US" dirty="0">
                <a:hlinkClick r:id="rId3"/>
              </a:rPr>
              <a:t>Zucco, 2023</a:t>
            </a:r>
            <a:r>
              <a:rPr lang="en-US" dirty="0"/>
              <a:t>).</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6</a:t>
            </a:fld>
            <a:endParaRPr lang="en-US"/>
          </a:p>
        </p:txBody>
      </p:sp>
    </p:spTree>
    <p:extLst>
      <p:ext uri="{BB962C8B-B14F-4D97-AF65-F5344CB8AC3E}">
        <p14:creationId xmlns:p14="http://schemas.microsoft.com/office/powerpoint/2010/main" val="11834425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F073EB-2567-9E5F-BA35-7EB575DED52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5FD2C78-2C91-9E1B-4855-176C3F85B81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B514AB3-18A1-3AE1-AF88-C5BAA77632F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M</a:t>
            </a:r>
            <a:r>
              <a:rPr lang="en-US" sz="1200" b="1" kern="1200" dirty="0">
                <a:solidFill>
                  <a:schemeClr val="tx1"/>
                </a:solidFill>
                <a:effectLst/>
                <a:latin typeface="+mn-lt"/>
                <a:ea typeface="+mn-ea"/>
                <a:cs typeface="+mn-cs"/>
              </a:rPr>
              <a:t>y study is grounded in four key theories that explain the "how" and "why" of turnover: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job demands-resources (JD-R) Model: </a:t>
            </a:r>
            <a:r>
              <a:rPr lang="en-US" sz="1200" kern="1200" dirty="0">
                <a:solidFill>
                  <a:schemeClr val="tx1"/>
                </a:solidFill>
                <a:effectLst/>
                <a:latin typeface="+mn-lt"/>
                <a:ea typeface="+mn-ea"/>
                <a:cs typeface="+mn-cs"/>
              </a:rPr>
              <a:t>Shows how high demands (workload) without enough resources (support) lead to burnout.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Social Exchange Theory (SET): </a:t>
            </a:r>
            <a:r>
              <a:rPr lang="en-US" sz="1200" kern="1200" dirty="0">
                <a:solidFill>
                  <a:schemeClr val="tx1"/>
                </a:solidFill>
                <a:effectLst/>
                <a:latin typeface="+mn-lt"/>
                <a:ea typeface="+mn-ea"/>
                <a:cs typeface="+mn-cs"/>
              </a:rPr>
              <a:t>Explains that employees stay when they feel the organization treats them fairly and invests in them.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Conservation of Resources (COR):  </a:t>
            </a:r>
            <a:r>
              <a:rPr lang="en-US" sz="1200" kern="1200" dirty="0">
                <a:solidFill>
                  <a:schemeClr val="tx1"/>
                </a:solidFill>
                <a:effectLst/>
                <a:latin typeface="+mn-lt"/>
                <a:ea typeface="+mn-ea"/>
                <a:cs typeface="+mn-cs"/>
              </a:rPr>
              <a:t>Theory: Describes a "loss spiral" where losing a colleague depletes the remaining team's psychological energy.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Self-Determination Theory (SDT): </a:t>
            </a:r>
            <a:r>
              <a:rPr lang="en-US" sz="1200" kern="1200" dirty="0">
                <a:solidFill>
                  <a:schemeClr val="tx1"/>
                </a:solidFill>
                <a:effectLst/>
                <a:latin typeface="+mn-lt"/>
                <a:ea typeface="+mn-ea"/>
                <a:cs typeface="+mn-cs"/>
              </a:rPr>
              <a:t>Focuses on the need for autonomy, competence, and relatedness to stay motivated. </a:t>
            </a:r>
            <a:endParaRPr lang="en-US" dirty="0"/>
          </a:p>
        </p:txBody>
      </p:sp>
      <p:sp>
        <p:nvSpPr>
          <p:cNvPr id="4" name="Slide Number Placeholder 3">
            <a:extLst>
              <a:ext uri="{FF2B5EF4-FFF2-40B4-BE49-F238E27FC236}">
                <a16:creationId xmlns:a16="http://schemas.microsoft.com/office/drawing/2014/main" id="{77AD075E-E5FC-CBB0-FACF-206B1EC56D8D}"/>
              </a:ext>
            </a:extLst>
          </p:cNvPr>
          <p:cNvSpPr>
            <a:spLocks noGrp="1"/>
          </p:cNvSpPr>
          <p:nvPr>
            <p:ph type="sldNum" sz="quarter" idx="5"/>
          </p:nvPr>
        </p:nvSpPr>
        <p:spPr/>
        <p:txBody>
          <a:bodyPr/>
          <a:lstStyle/>
          <a:p>
            <a:fld id="{2E3DDFAF-7DD9-8E40-9CC4-B7911C011FBD}" type="slidenum">
              <a:rPr lang="en-US" smtClean="0"/>
              <a:t>7</a:t>
            </a:fld>
            <a:endParaRPr lang="en-US"/>
          </a:p>
        </p:txBody>
      </p:sp>
    </p:spTree>
    <p:extLst>
      <p:ext uri="{BB962C8B-B14F-4D97-AF65-F5344CB8AC3E}">
        <p14:creationId xmlns:p14="http://schemas.microsoft.com/office/powerpoint/2010/main" val="3249185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CF75E2-1A88-C7B7-0698-C5C5A1A7257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79EBA6A-527F-AE8A-37F4-42267AF0918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A574E58-874B-8CB8-0118-C0EDE18B4A8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893F546-7602-7A5E-BC97-2CB2999E15CB}"/>
              </a:ext>
            </a:extLst>
          </p:cNvPr>
          <p:cNvSpPr>
            <a:spLocks noGrp="1"/>
          </p:cNvSpPr>
          <p:nvPr>
            <p:ph type="sldNum" sz="quarter" idx="5"/>
          </p:nvPr>
        </p:nvSpPr>
        <p:spPr/>
        <p:txBody>
          <a:bodyPr/>
          <a:lstStyle/>
          <a:p>
            <a:fld id="{2E3DDFAF-7DD9-8E40-9CC4-B7911C011FBD}" type="slidenum">
              <a:rPr lang="en-US" smtClean="0"/>
              <a:t>8</a:t>
            </a:fld>
            <a:endParaRPr lang="en-US"/>
          </a:p>
        </p:txBody>
      </p:sp>
    </p:spTree>
    <p:extLst>
      <p:ext uri="{BB962C8B-B14F-4D97-AF65-F5344CB8AC3E}">
        <p14:creationId xmlns:p14="http://schemas.microsoft.com/office/powerpoint/2010/main" val="32615799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0" kern="1200" dirty="0">
                <a:solidFill>
                  <a:schemeClr val="tx1"/>
                </a:solidFill>
                <a:effectLst/>
                <a:latin typeface="+mn-lt"/>
                <a:ea typeface="+mn-ea"/>
                <a:cs typeface="+mn-cs"/>
              </a:rPr>
              <a:t>The Cost of "The Revolving Door" (</a:t>
            </a:r>
            <a:r>
              <a:rPr lang="en-US" sz="1200" b="0" u="sng" kern="1200" dirty="0">
                <a:solidFill>
                  <a:schemeClr val="tx1"/>
                </a:solidFill>
                <a:effectLst/>
                <a:latin typeface="+mn-lt"/>
                <a:ea typeface="+mn-ea"/>
                <a:cs typeface="+mn-cs"/>
                <a:hlinkClick r:id="rId3"/>
              </a:rPr>
              <a:t>Hom et al., 2017</a:t>
            </a:r>
            <a:r>
              <a:rPr lang="en-US" sz="1200" b="0" kern="1200" dirty="0">
                <a:solidFill>
                  <a:schemeClr val="tx1"/>
                </a:solidFill>
                <a:effectLst/>
                <a:latin typeface="+mn-lt"/>
                <a:ea typeface="+mn-ea"/>
                <a:cs typeface="+mn-cs"/>
              </a:rPr>
              <a:t>)</a:t>
            </a:r>
          </a:p>
          <a:p>
            <a:pPr lvl="1"/>
            <a:r>
              <a:rPr lang="en-US" sz="1200" b="0" kern="1200" dirty="0">
                <a:solidFill>
                  <a:schemeClr val="tx1"/>
                </a:solidFill>
                <a:effectLst/>
                <a:latin typeface="+mn-lt"/>
                <a:ea typeface="+mn-ea"/>
                <a:cs typeface="+mn-cs"/>
              </a:rPr>
              <a:t>Core Idea: Turnover is not just a human resources metric but a massive financial and operational burden.</a:t>
            </a:r>
          </a:p>
          <a:p>
            <a:pPr lvl="1"/>
            <a:r>
              <a:rPr lang="en-US" sz="1200" b="0" kern="1200" dirty="0">
                <a:solidFill>
                  <a:schemeClr val="tx1"/>
                </a:solidFill>
                <a:effectLst/>
                <a:latin typeface="+mn-lt"/>
                <a:ea typeface="+mn-ea"/>
                <a:cs typeface="+mn-cs"/>
              </a:rPr>
              <a:t>Significance: Hom’s work establishes the "why" of the study—turnover creates a cycle of high replacement costs and productivity loss that destabilizes healthcare organizations.</a:t>
            </a:r>
          </a:p>
          <a:p>
            <a:pPr lvl="0"/>
            <a:r>
              <a:rPr lang="en-US" sz="1200" b="0" kern="1200" dirty="0">
                <a:solidFill>
                  <a:schemeClr val="tx1"/>
                </a:solidFill>
                <a:effectLst/>
                <a:latin typeface="+mn-lt"/>
                <a:ea typeface="+mn-ea"/>
                <a:cs typeface="+mn-cs"/>
              </a:rPr>
              <a:t>The Impact on Clinical Outcomes (</a:t>
            </a:r>
            <a:r>
              <a:rPr lang="en-US" sz="1200" b="0" u="sng" kern="1200" dirty="0">
                <a:solidFill>
                  <a:schemeClr val="tx1"/>
                </a:solidFill>
                <a:effectLst/>
                <a:latin typeface="+mn-lt"/>
                <a:ea typeface="+mn-ea"/>
                <a:cs typeface="+mn-cs"/>
                <a:hlinkClick r:id="rId3"/>
              </a:rPr>
              <a:t>Bae, 2022</a:t>
            </a:r>
            <a:r>
              <a:rPr lang="en-US" sz="1200" b="0" kern="1200" dirty="0">
                <a:solidFill>
                  <a:schemeClr val="tx1"/>
                </a:solidFill>
                <a:effectLst/>
                <a:latin typeface="+mn-lt"/>
                <a:ea typeface="+mn-ea"/>
                <a:cs typeface="+mn-cs"/>
              </a:rPr>
              <a:t>)</a:t>
            </a:r>
          </a:p>
          <a:p>
            <a:pPr lvl="1"/>
            <a:r>
              <a:rPr lang="en-US" sz="1200" b="0" kern="1200" dirty="0">
                <a:solidFill>
                  <a:schemeClr val="tx1"/>
                </a:solidFill>
                <a:effectLst/>
                <a:latin typeface="+mn-lt"/>
                <a:ea typeface="+mn-ea"/>
                <a:cs typeface="+mn-cs"/>
              </a:rPr>
              <a:t>Core Idea: There is a direct, negative correlation between high nurse turnover and patient safety.</a:t>
            </a:r>
          </a:p>
          <a:p>
            <a:pPr lvl="1"/>
            <a:r>
              <a:rPr lang="en-US" sz="1200" b="0" kern="1200" dirty="0">
                <a:solidFill>
                  <a:schemeClr val="tx1"/>
                </a:solidFill>
                <a:effectLst/>
                <a:latin typeface="+mn-lt"/>
                <a:ea typeface="+mn-ea"/>
                <a:cs typeface="+mn-cs"/>
              </a:rPr>
              <a:t>Significance: Bae’s research provides the empirical evidence that staffing instability leads to increased medical errors and lower quality of care, framing your study’s focus on patient care consequences.</a:t>
            </a:r>
          </a:p>
          <a:p>
            <a:pPr lvl="0"/>
            <a:r>
              <a:rPr lang="en-US" sz="1200" b="0" kern="1200" dirty="0">
                <a:solidFill>
                  <a:schemeClr val="tx1"/>
                </a:solidFill>
                <a:effectLst/>
                <a:latin typeface="+mn-lt"/>
                <a:ea typeface="+mn-ea"/>
                <a:cs typeface="+mn-cs"/>
              </a:rPr>
              <a:t>Engagement as a Buffer (</a:t>
            </a:r>
            <a:r>
              <a:rPr lang="en-US" sz="1200" b="0" u="sng" kern="1200" dirty="0" err="1">
                <a:solidFill>
                  <a:schemeClr val="tx1"/>
                </a:solidFill>
                <a:effectLst/>
                <a:latin typeface="+mn-lt"/>
                <a:ea typeface="+mn-ea"/>
                <a:cs typeface="+mn-cs"/>
                <a:hlinkClick r:id="rId3"/>
              </a:rPr>
              <a:t>Alenezi</a:t>
            </a:r>
            <a:r>
              <a:rPr lang="en-US" sz="1200" b="0" u="sng" kern="1200" dirty="0">
                <a:solidFill>
                  <a:schemeClr val="tx1"/>
                </a:solidFill>
                <a:effectLst/>
                <a:latin typeface="+mn-lt"/>
                <a:ea typeface="+mn-ea"/>
                <a:cs typeface="+mn-cs"/>
                <a:hlinkClick r:id="rId3"/>
              </a:rPr>
              <a:t> et al., 2019</a:t>
            </a:r>
            <a:r>
              <a:rPr lang="en-US" sz="1200" b="0" kern="1200" dirty="0">
                <a:solidFill>
                  <a:schemeClr val="tx1"/>
                </a:solidFill>
                <a:effectLst/>
                <a:latin typeface="+mn-lt"/>
                <a:ea typeface="+mn-ea"/>
                <a:cs typeface="+mn-cs"/>
              </a:rPr>
              <a:t>)</a:t>
            </a:r>
          </a:p>
          <a:p>
            <a:pPr lvl="1"/>
            <a:r>
              <a:rPr lang="en-US" sz="1200" b="0" kern="1200" dirty="0">
                <a:solidFill>
                  <a:schemeClr val="tx1"/>
                </a:solidFill>
                <a:effectLst/>
                <a:latin typeface="+mn-lt"/>
                <a:ea typeface="+mn-ea"/>
                <a:cs typeface="+mn-cs"/>
              </a:rPr>
              <a:t>Core Idea: Professional engagement is the "internal engine" of the healthcare worker.</a:t>
            </a:r>
          </a:p>
          <a:p>
            <a:pPr lvl="1"/>
            <a:r>
              <a:rPr lang="en-US" sz="1200" b="0" kern="1200" dirty="0">
                <a:solidFill>
                  <a:schemeClr val="tx1"/>
                </a:solidFill>
                <a:effectLst/>
                <a:latin typeface="+mn-lt"/>
                <a:ea typeface="+mn-ea"/>
                <a:cs typeface="+mn-cs"/>
              </a:rPr>
              <a:t>Significance: This study suggests that even in stressful environments, high levels of engagement can protect patient outcomes. This serves as the foundation for your inquiry into the lived experiences of those who stay.</a:t>
            </a:r>
          </a:p>
          <a:p>
            <a:pPr lvl="0"/>
            <a:r>
              <a:rPr lang="en-US" sz="1200" b="0" kern="1200" dirty="0">
                <a:solidFill>
                  <a:schemeClr val="tx1"/>
                </a:solidFill>
                <a:effectLst/>
                <a:latin typeface="+mn-lt"/>
                <a:ea typeface="+mn-ea"/>
                <a:cs typeface="+mn-cs"/>
              </a:rPr>
              <a:t>Workforce Stability and Morale (</a:t>
            </a:r>
            <a:r>
              <a:rPr lang="en-US" sz="1200" b="0" u="sng" kern="1200" dirty="0" err="1">
                <a:solidFill>
                  <a:schemeClr val="tx1"/>
                </a:solidFill>
                <a:effectLst/>
                <a:latin typeface="+mn-lt"/>
                <a:ea typeface="+mn-ea"/>
                <a:cs typeface="+mn-cs"/>
                <a:hlinkClick r:id="rId3"/>
              </a:rPr>
              <a:t>Giallouros</a:t>
            </a:r>
            <a:r>
              <a:rPr lang="en-US" sz="1200" b="0" u="sng" kern="1200" dirty="0">
                <a:solidFill>
                  <a:schemeClr val="tx1"/>
                </a:solidFill>
                <a:effectLst/>
                <a:latin typeface="+mn-lt"/>
                <a:ea typeface="+mn-ea"/>
                <a:cs typeface="+mn-cs"/>
                <a:hlinkClick r:id="rId3"/>
              </a:rPr>
              <a:t> et al., 2023</a:t>
            </a:r>
            <a:r>
              <a:rPr lang="en-US" sz="1200" b="0" kern="1200" dirty="0">
                <a:solidFill>
                  <a:schemeClr val="tx1"/>
                </a:solidFill>
                <a:effectLst/>
                <a:latin typeface="+mn-lt"/>
                <a:ea typeface="+mn-ea"/>
                <a:cs typeface="+mn-cs"/>
              </a:rPr>
              <a:t>)</a:t>
            </a:r>
          </a:p>
          <a:p>
            <a:pPr lvl="1"/>
            <a:r>
              <a:rPr lang="en-US" sz="1200" b="0" kern="1200" dirty="0">
                <a:solidFill>
                  <a:schemeClr val="tx1"/>
                </a:solidFill>
                <a:effectLst/>
                <a:latin typeface="+mn-lt"/>
                <a:ea typeface="+mn-ea"/>
                <a:cs typeface="+mn-cs"/>
              </a:rPr>
              <a:t>Core Idea: Turnover creates a "contagion effect" where the departure of one staff member lowers the morale and stability of the entire team.</a:t>
            </a:r>
          </a:p>
          <a:p>
            <a:pPr lvl="1"/>
            <a:r>
              <a:rPr lang="en-US" sz="1200" b="0" kern="1200" dirty="0">
                <a:solidFill>
                  <a:schemeClr val="tx1"/>
                </a:solidFill>
                <a:effectLst/>
                <a:latin typeface="+mn-lt"/>
                <a:ea typeface="+mn-ea"/>
                <a:cs typeface="+mn-cs"/>
              </a:rPr>
              <a:t>Significance: This highlights the modern workforce stability issues you mentioned in your introduction, proving that the problem is systemic rather than individual.</a:t>
            </a:r>
          </a:p>
          <a:p>
            <a:r>
              <a:rPr lang="en-US" sz="1200" b="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9</a:t>
            </a:fld>
            <a:endParaRPr lang="en-US"/>
          </a:p>
        </p:txBody>
      </p:sp>
    </p:spTree>
    <p:extLst>
      <p:ext uri="{BB962C8B-B14F-4D97-AF65-F5344CB8AC3E}">
        <p14:creationId xmlns:p14="http://schemas.microsoft.com/office/powerpoint/2010/main" val="16058687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1" name="Text Placeholder 4">
            <a:extLst>
              <a:ext uri="{FF2B5EF4-FFF2-40B4-BE49-F238E27FC236}">
                <a16:creationId xmlns:a16="http://schemas.microsoft.com/office/drawing/2014/main" id="{A6F561BD-66CC-1E4B-81C1-055DEFC834E3}"/>
              </a:ext>
            </a:extLst>
          </p:cNvPr>
          <p:cNvSpPr>
            <a:spLocks noGrp="1"/>
          </p:cNvSpPr>
          <p:nvPr>
            <p:ph type="body" sz="quarter" idx="10" hasCustomPrompt="1"/>
          </p:nvPr>
        </p:nvSpPr>
        <p:spPr>
          <a:xfrm>
            <a:off x="4431445" y="2952400"/>
            <a:ext cx="7090687" cy="510327"/>
          </a:xfrm>
          <a:prstGeom prst="rect">
            <a:avLst/>
          </a:prstGeom>
        </p:spPr>
        <p:txBody>
          <a:bodyPr/>
          <a:lstStyle>
            <a:lvl1pPr marL="0" indent="0">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2" name="Text Placeholder 4">
            <a:extLst>
              <a:ext uri="{FF2B5EF4-FFF2-40B4-BE49-F238E27FC236}">
                <a16:creationId xmlns:a16="http://schemas.microsoft.com/office/drawing/2014/main" id="{5D04E882-8A4A-2146-9EA0-F6E17AF1E7AB}"/>
              </a:ext>
            </a:extLst>
          </p:cNvPr>
          <p:cNvSpPr>
            <a:spLocks noGrp="1"/>
          </p:cNvSpPr>
          <p:nvPr>
            <p:ph type="body" sz="quarter" idx="11" hasCustomPrompt="1"/>
          </p:nvPr>
        </p:nvSpPr>
        <p:spPr>
          <a:xfrm>
            <a:off x="4431445" y="3462727"/>
            <a:ext cx="7090679" cy="451445"/>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cxnSp>
        <p:nvCxnSpPr>
          <p:cNvPr id="3" name="Straight Connector 2">
            <a:extLst>
              <a:ext uri="{FF2B5EF4-FFF2-40B4-BE49-F238E27FC236}">
                <a16:creationId xmlns:a16="http://schemas.microsoft.com/office/drawing/2014/main" id="{6B686245-579A-384D-B4F3-54028CD8C2C3}"/>
              </a:ext>
            </a:extLst>
          </p:cNvPr>
          <p:cNvCxnSpPr/>
          <p:nvPr userDrawn="1"/>
        </p:nvCxnSpPr>
        <p:spPr>
          <a:xfrm>
            <a:off x="3997843" y="2721935"/>
            <a:ext cx="0" cy="141413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descr="Text, logo&#10;&#10;Description automatically generated with medium confidence">
            <a:extLst>
              <a:ext uri="{FF2B5EF4-FFF2-40B4-BE49-F238E27FC236}">
                <a16:creationId xmlns:a16="http://schemas.microsoft.com/office/drawing/2014/main" id="{332770AC-1EC2-4D57-01D3-EB103EB9E36C}"/>
              </a:ext>
            </a:extLst>
          </p:cNvPr>
          <p:cNvPicPr>
            <a:picLocks noChangeAspect="1"/>
          </p:cNvPicPr>
          <p:nvPr userDrawn="1"/>
        </p:nvPicPr>
        <p:blipFill>
          <a:blip r:embed="rId2"/>
          <a:stretch>
            <a:fillRect/>
          </a:stretch>
        </p:blipFill>
        <p:spPr>
          <a:xfrm>
            <a:off x="333579" y="2764718"/>
            <a:ext cx="3579990" cy="1328564"/>
          </a:xfrm>
          <a:prstGeom prst="rect">
            <a:avLst/>
          </a:prstGeom>
        </p:spPr>
      </p:pic>
    </p:spTree>
    <p:extLst>
      <p:ext uri="{BB962C8B-B14F-4D97-AF65-F5344CB8AC3E}">
        <p14:creationId xmlns:p14="http://schemas.microsoft.com/office/powerpoint/2010/main" val="12883494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34E9F87B-916F-C84A-BAA3-66B0FA036B8F}"/>
              </a:ext>
            </a:extLst>
          </p:cNvPr>
          <p:cNvCxnSpPr>
            <a:cxnSpLocks/>
          </p:cNvCxnSpPr>
          <p:nvPr userDrawn="1"/>
        </p:nvCxnSpPr>
        <p:spPr>
          <a:xfrm>
            <a:off x="6326377" y="2314478"/>
            <a:ext cx="0" cy="22596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 Placeholder 4">
            <a:extLst>
              <a:ext uri="{FF2B5EF4-FFF2-40B4-BE49-F238E27FC236}">
                <a16:creationId xmlns:a16="http://schemas.microsoft.com/office/drawing/2014/main" id="{8D272A65-5E8D-9E4F-B01B-E2B4B581CA5E}"/>
              </a:ext>
            </a:extLst>
          </p:cNvPr>
          <p:cNvSpPr>
            <a:spLocks noGrp="1"/>
          </p:cNvSpPr>
          <p:nvPr>
            <p:ph type="body" sz="quarter" idx="13" hasCustomPrompt="1"/>
          </p:nvPr>
        </p:nvSpPr>
        <p:spPr>
          <a:xfrm>
            <a:off x="1482295" y="2743642"/>
            <a:ext cx="4489660" cy="1830514"/>
          </a:xfrm>
          <a:prstGeom prst="rect">
            <a:avLst/>
          </a:prstGeom>
        </p:spPr>
        <p:txBody>
          <a:bodyPr anchor="t"/>
          <a:lstStyle>
            <a:lvl1pPr marL="0" indent="0">
              <a:lnSpc>
                <a:spcPct val="150000"/>
              </a:lnSpc>
              <a:buNone/>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p:txBody>
      </p:sp>
      <p:sp>
        <p:nvSpPr>
          <p:cNvPr id="23" name="Text Placeholder 4">
            <a:extLst>
              <a:ext uri="{FF2B5EF4-FFF2-40B4-BE49-F238E27FC236}">
                <a16:creationId xmlns:a16="http://schemas.microsoft.com/office/drawing/2014/main" id="{976561D9-84EF-F640-911A-48E5A5825EC9}"/>
              </a:ext>
            </a:extLst>
          </p:cNvPr>
          <p:cNvSpPr>
            <a:spLocks noGrp="1"/>
          </p:cNvSpPr>
          <p:nvPr>
            <p:ph type="body" sz="quarter" idx="14" hasCustomPrompt="1"/>
          </p:nvPr>
        </p:nvSpPr>
        <p:spPr>
          <a:xfrm>
            <a:off x="6677249" y="2314477"/>
            <a:ext cx="4245114" cy="2259677"/>
          </a:xfrm>
          <a:prstGeom prst="rect">
            <a:avLst/>
          </a:prstGeom>
        </p:spPr>
        <p:txBody>
          <a:bodyPr/>
          <a:lstStyle>
            <a:lvl1pPr marL="285750" marR="0" indent="-28575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marL="285750" marR="0" lvl="0" indent="-28575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dirty="0"/>
              <a:t>Bullet font &amp; style</a:t>
            </a:r>
          </a:p>
          <a:p>
            <a:pPr lvl="0"/>
            <a:endParaRPr lang="en-US" dirty="0"/>
          </a:p>
        </p:txBody>
      </p:sp>
      <p:sp>
        <p:nvSpPr>
          <p:cNvPr id="24" name="Text Placeholder 4">
            <a:extLst>
              <a:ext uri="{FF2B5EF4-FFF2-40B4-BE49-F238E27FC236}">
                <a16:creationId xmlns:a16="http://schemas.microsoft.com/office/drawing/2014/main" id="{B81FE41B-EBBD-6041-9A4C-F9A9B7F3BEE5}"/>
              </a:ext>
            </a:extLst>
          </p:cNvPr>
          <p:cNvSpPr>
            <a:spLocks noGrp="1"/>
          </p:cNvSpPr>
          <p:nvPr>
            <p:ph type="body" sz="quarter" idx="12" hasCustomPrompt="1"/>
          </p:nvPr>
        </p:nvSpPr>
        <p:spPr>
          <a:xfrm>
            <a:off x="1482295" y="2314478"/>
            <a:ext cx="4489660"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5" name="Text Placeholder 4">
            <a:extLst>
              <a:ext uri="{FF2B5EF4-FFF2-40B4-BE49-F238E27FC236}">
                <a16:creationId xmlns:a16="http://schemas.microsoft.com/office/drawing/2014/main" id="{A1D62A33-FB6C-D743-A9CC-BE967541A576}"/>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6" name="Text Placeholder 4">
            <a:extLst>
              <a:ext uri="{FF2B5EF4-FFF2-40B4-BE49-F238E27FC236}">
                <a16:creationId xmlns:a16="http://schemas.microsoft.com/office/drawing/2014/main" id="{724D97CF-DB1F-6B4F-A197-B37FD3B9085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11" name="Rectangle 10">
            <a:extLst>
              <a:ext uri="{FF2B5EF4-FFF2-40B4-BE49-F238E27FC236}">
                <a16:creationId xmlns:a16="http://schemas.microsoft.com/office/drawing/2014/main" id="{070EE1B7-D461-EF44-CDFE-AD435E0CE69F}"/>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9CC92C76-90ED-9584-0DA9-217CD4F241C4}"/>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3" name="Picture 12" descr="Text, logo&#10;&#10;Description automatically generated with medium confidence">
            <a:extLst>
              <a:ext uri="{FF2B5EF4-FFF2-40B4-BE49-F238E27FC236}">
                <a16:creationId xmlns:a16="http://schemas.microsoft.com/office/drawing/2014/main" id="{4EBB3FB3-6F68-B815-C404-B1E6E95B3E66}"/>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002356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1E8A1558-176E-2E42-AE01-B08F9313D8B2}"/>
              </a:ext>
            </a:extLst>
          </p:cNvPr>
          <p:cNvPicPr>
            <a:picLocks noChangeAspect="1"/>
          </p:cNvPicPr>
          <p:nvPr userDrawn="1"/>
        </p:nvPicPr>
        <p:blipFill rotWithShape="1">
          <a:blip r:embed="rId2"/>
          <a:srcRect b="17209"/>
          <a:stretch/>
        </p:blipFill>
        <p:spPr>
          <a:xfrm>
            <a:off x="200215" y="6464476"/>
            <a:ext cx="1071993" cy="312345"/>
          </a:xfrm>
          <a:prstGeom prst="rect">
            <a:avLst/>
          </a:prstGeom>
        </p:spPr>
      </p:pic>
      <p:sp>
        <p:nvSpPr>
          <p:cNvPr id="5" name="Rectangle 4">
            <a:extLst>
              <a:ext uri="{FF2B5EF4-FFF2-40B4-BE49-F238E27FC236}">
                <a16:creationId xmlns:a16="http://schemas.microsoft.com/office/drawing/2014/main" id="{43A5B29B-4F8E-8386-47A1-B21CC1B1FB88}"/>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C2D5E85C-6D63-3FAC-EB1F-1CB7E90C7E53}"/>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7" name="Picture 6" descr="Text, logo&#10;&#10;Description automatically generated with medium confidence">
            <a:extLst>
              <a:ext uri="{FF2B5EF4-FFF2-40B4-BE49-F238E27FC236}">
                <a16:creationId xmlns:a16="http://schemas.microsoft.com/office/drawing/2014/main" id="{2F0AE2D1-FEB9-29BA-9BC1-7268C71AB389}"/>
              </a:ext>
            </a:extLst>
          </p:cNvPr>
          <p:cNvPicPr>
            <a:picLocks noChangeAspect="1"/>
          </p:cNvPicPr>
          <p:nvPr userDrawn="1"/>
        </p:nvPicPr>
        <p:blipFill>
          <a:blip r:embed="rId3"/>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680654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hank You ">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5F4EEC9-319B-2B48-ACCF-4D84031B8D47}"/>
              </a:ext>
            </a:extLst>
          </p:cNvPr>
          <p:cNvSpPr/>
          <p:nvPr userDrawn="1"/>
        </p:nvSpPr>
        <p:spPr>
          <a:xfrm>
            <a:off x="0" y="0"/>
            <a:ext cx="12192000" cy="6858000"/>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3019933"/>
            <a:ext cx="7090687" cy="60768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THANK  YOU.</a:t>
            </a:r>
          </a:p>
        </p:txBody>
      </p:sp>
    </p:spTree>
    <p:extLst>
      <p:ext uri="{BB962C8B-B14F-4D97-AF65-F5344CB8AC3E}">
        <p14:creationId xmlns:p14="http://schemas.microsoft.com/office/powerpoint/2010/main" val="16594425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35491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003A92"/>
        </a:solidFill>
        <a:effectLst/>
      </p:bgPr>
    </p:bg>
    <p:spTree>
      <p:nvGrpSpPr>
        <p:cNvPr id="1" name=""/>
        <p:cNvGrpSpPr/>
        <p:nvPr/>
      </p:nvGrpSpPr>
      <p:grpSpPr>
        <a:xfrm>
          <a:off x="0" y="0"/>
          <a:ext cx="0" cy="0"/>
          <a:chOff x="0" y="0"/>
          <a:chExt cx="0" cy="0"/>
        </a:xfrm>
      </p:grpSpPr>
      <p:sp>
        <p:nvSpPr>
          <p:cNvPr id="11" name="Text Placeholder 4">
            <a:extLst>
              <a:ext uri="{FF2B5EF4-FFF2-40B4-BE49-F238E27FC236}">
                <a16:creationId xmlns:a16="http://schemas.microsoft.com/office/drawing/2014/main" id="{A6F561BD-66CC-1E4B-81C1-055DEFC834E3}"/>
              </a:ext>
            </a:extLst>
          </p:cNvPr>
          <p:cNvSpPr>
            <a:spLocks noGrp="1"/>
          </p:cNvSpPr>
          <p:nvPr>
            <p:ph type="body" sz="quarter" idx="10" hasCustomPrompt="1"/>
          </p:nvPr>
        </p:nvSpPr>
        <p:spPr>
          <a:xfrm>
            <a:off x="4431445" y="2952400"/>
            <a:ext cx="7090687" cy="510327"/>
          </a:xfrm>
          <a:prstGeom prst="rect">
            <a:avLst/>
          </a:prstGeom>
        </p:spPr>
        <p:txBody>
          <a:bodyPr/>
          <a:lstStyle>
            <a:lvl1pPr marL="0" indent="0">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2" name="Text Placeholder 4">
            <a:extLst>
              <a:ext uri="{FF2B5EF4-FFF2-40B4-BE49-F238E27FC236}">
                <a16:creationId xmlns:a16="http://schemas.microsoft.com/office/drawing/2014/main" id="{5D04E882-8A4A-2146-9EA0-F6E17AF1E7AB}"/>
              </a:ext>
            </a:extLst>
          </p:cNvPr>
          <p:cNvSpPr>
            <a:spLocks noGrp="1"/>
          </p:cNvSpPr>
          <p:nvPr>
            <p:ph type="body" sz="quarter" idx="11" hasCustomPrompt="1"/>
          </p:nvPr>
        </p:nvSpPr>
        <p:spPr>
          <a:xfrm>
            <a:off x="4431445" y="3462727"/>
            <a:ext cx="7090679" cy="451445"/>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cxnSp>
        <p:nvCxnSpPr>
          <p:cNvPr id="3" name="Straight Connector 2">
            <a:extLst>
              <a:ext uri="{FF2B5EF4-FFF2-40B4-BE49-F238E27FC236}">
                <a16:creationId xmlns:a16="http://schemas.microsoft.com/office/drawing/2014/main" id="{6B686245-579A-384D-B4F3-54028CD8C2C3}"/>
              </a:ext>
            </a:extLst>
          </p:cNvPr>
          <p:cNvCxnSpPr/>
          <p:nvPr userDrawn="1"/>
        </p:nvCxnSpPr>
        <p:spPr>
          <a:xfrm>
            <a:off x="3997843" y="2721935"/>
            <a:ext cx="0" cy="141413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descr="Text, logo&#10;&#10;Description automatically generated with medium confidence">
            <a:extLst>
              <a:ext uri="{FF2B5EF4-FFF2-40B4-BE49-F238E27FC236}">
                <a16:creationId xmlns:a16="http://schemas.microsoft.com/office/drawing/2014/main" id="{332770AC-1EC2-4D57-01D3-EB103EB9E36C}"/>
              </a:ext>
            </a:extLst>
          </p:cNvPr>
          <p:cNvPicPr>
            <a:picLocks noChangeAspect="1"/>
          </p:cNvPicPr>
          <p:nvPr userDrawn="1"/>
        </p:nvPicPr>
        <p:blipFill>
          <a:blip r:embed="rId2"/>
          <a:stretch>
            <a:fillRect/>
          </a:stretch>
        </p:blipFill>
        <p:spPr>
          <a:xfrm>
            <a:off x="333579" y="2764718"/>
            <a:ext cx="3579990" cy="1328564"/>
          </a:xfrm>
          <a:prstGeom prst="rect">
            <a:avLst/>
          </a:prstGeom>
        </p:spPr>
      </p:pic>
    </p:spTree>
    <p:extLst>
      <p:ext uri="{BB962C8B-B14F-4D97-AF65-F5344CB8AC3E}">
        <p14:creationId xmlns:p14="http://schemas.microsoft.com/office/powerpoint/2010/main" val="18691581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6B686245-579A-384D-B4F3-54028CD8C2C3}"/>
              </a:ext>
            </a:extLst>
          </p:cNvPr>
          <p:cNvCxnSpPr/>
          <p:nvPr userDrawn="1"/>
        </p:nvCxnSpPr>
        <p:spPr>
          <a:xfrm>
            <a:off x="3997843" y="2721935"/>
            <a:ext cx="0" cy="141413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4">
            <a:extLst>
              <a:ext uri="{FF2B5EF4-FFF2-40B4-BE49-F238E27FC236}">
                <a16:creationId xmlns:a16="http://schemas.microsoft.com/office/drawing/2014/main" id="{BA9845DE-E731-6340-9992-8BB901DA69ED}"/>
              </a:ext>
            </a:extLst>
          </p:cNvPr>
          <p:cNvSpPr>
            <a:spLocks noGrp="1"/>
          </p:cNvSpPr>
          <p:nvPr>
            <p:ph type="body" sz="quarter" idx="10" hasCustomPrompt="1"/>
          </p:nvPr>
        </p:nvSpPr>
        <p:spPr>
          <a:xfrm>
            <a:off x="4431445" y="2944905"/>
            <a:ext cx="7090687" cy="510327"/>
          </a:xfrm>
          <a:prstGeom prst="rect">
            <a:avLst/>
          </a:prstGeom>
        </p:spPr>
        <p:txBody>
          <a:bodyPr/>
          <a:lstStyle>
            <a:lvl1pPr marL="0" indent="0">
              <a:lnSpc>
                <a:spcPct val="100000"/>
              </a:lnSpc>
              <a:buNone/>
              <a:defRPr sz="35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9" name="Text Placeholder 4">
            <a:extLst>
              <a:ext uri="{FF2B5EF4-FFF2-40B4-BE49-F238E27FC236}">
                <a16:creationId xmlns:a16="http://schemas.microsoft.com/office/drawing/2014/main" id="{96BCAB1D-A078-3B44-8209-D10AAB1B4ECE}"/>
              </a:ext>
            </a:extLst>
          </p:cNvPr>
          <p:cNvSpPr>
            <a:spLocks noGrp="1"/>
          </p:cNvSpPr>
          <p:nvPr>
            <p:ph type="body" sz="quarter" idx="11" hasCustomPrompt="1"/>
          </p:nvPr>
        </p:nvSpPr>
        <p:spPr>
          <a:xfrm>
            <a:off x="4431445" y="3455232"/>
            <a:ext cx="7090679" cy="451445"/>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pic>
        <p:nvPicPr>
          <p:cNvPr id="10" name="Picture 9" descr="Logo&#10;&#10;Description automatically generated">
            <a:extLst>
              <a:ext uri="{FF2B5EF4-FFF2-40B4-BE49-F238E27FC236}">
                <a16:creationId xmlns:a16="http://schemas.microsoft.com/office/drawing/2014/main" id="{E0B177BC-29FF-52FA-7227-E8605AA7787D}"/>
              </a:ext>
            </a:extLst>
          </p:cNvPr>
          <p:cNvPicPr>
            <a:picLocks noChangeAspect="1"/>
          </p:cNvPicPr>
          <p:nvPr userDrawn="1"/>
        </p:nvPicPr>
        <p:blipFill>
          <a:blip r:embed="rId2"/>
          <a:stretch>
            <a:fillRect/>
          </a:stretch>
        </p:blipFill>
        <p:spPr>
          <a:xfrm>
            <a:off x="332073" y="2761691"/>
            <a:ext cx="3579992" cy="1328565"/>
          </a:xfrm>
          <a:prstGeom prst="rect">
            <a:avLst/>
          </a:prstGeom>
        </p:spPr>
      </p:pic>
    </p:spTree>
    <p:extLst>
      <p:ext uri="{BB962C8B-B14F-4D97-AF65-F5344CB8AC3E}">
        <p14:creationId xmlns:p14="http://schemas.microsoft.com/office/powerpoint/2010/main" val="456493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967F320-5AE5-D042-86D8-CE794E5A0F25}"/>
              </a:ext>
            </a:extLst>
          </p:cNvPr>
          <p:cNvSpPr/>
          <p:nvPr userDrawn="1"/>
        </p:nvSpPr>
        <p:spPr>
          <a:xfrm>
            <a:off x="0" y="0"/>
            <a:ext cx="12192000" cy="6858000"/>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3333"/>
              </a:solidFill>
            </a:endParaRP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2817566"/>
            <a:ext cx="7090687" cy="48776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CHAPTER SLIDE</a:t>
            </a:r>
          </a:p>
        </p:txBody>
      </p:sp>
      <p:sp>
        <p:nvSpPr>
          <p:cNvPr id="20" name="TextBox 19">
            <a:extLst>
              <a:ext uri="{FF2B5EF4-FFF2-40B4-BE49-F238E27FC236}">
                <a16:creationId xmlns:a16="http://schemas.microsoft.com/office/drawing/2014/main" id="{4784ECD9-B61F-784F-9770-D4B175D9C6CB}"/>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CFA4392F-FF99-3544-85FD-8E529929B35B}"/>
              </a:ext>
            </a:extLst>
          </p:cNvPr>
          <p:cNvCxnSpPr>
            <a:cxnSpLocks/>
          </p:cNvCxnSpPr>
          <p:nvPr userDrawn="1"/>
        </p:nvCxnSpPr>
        <p:spPr>
          <a:xfrm flipH="1">
            <a:off x="5789167" y="3480245"/>
            <a:ext cx="604138" cy="0"/>
          </a:xfrm>
          <a:prstGeom prst="line">
            <a:avLst/>
          </a:prstGeom>
          <a:ln w="57150">
            <a:solidFill>
              <a:srgbClr val="23BDC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56011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967F320-5AE5-D042-86D8-CE794E5A0F25}"/>
              </a:ext>
            </a:extLst>
          </p:cNvPr>
          <p:cNvSpPr/>
          <p:nvPr userDrawn="1"/>
        </p:nvSpPr>
        <p:spPr>
          <a:xfrm>
            <a:off x="0" y="0"/>
            <a:ext cx="12192000" cy="6858000"/>
          </a:xfrm>
          <a:prstGeom prst="rect">
            <a:avLst/>
          </a:prstGeom>
          <a:solidFill>
            <a:srgbClr val="827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2817566"/>
            <a:ext cx="7090687" cy="48776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CHAPTER SLIDE</a:t>
            </a:r>
          </a:p>
        </p:txBody>
      </p:sp>
      <p:sp>
        <p:nvSpPr>
          <p:cNvPr id="20" name="TextBox 19">
            <a:extLst>
              <a:ext uri="{FF2B5EF4-FFF2-40B4-BE49-F238E27FC236}">
                <a16:creationId xmlns:a16="http://schemas.microsoft.com/office/drawing/2014/main" id="{4784ECD9-B61F-784F-9770-D4B175D9C6CB}"/>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CFA4392F-FF99-3544-85FD-8E529929B35B}"/>
              </a:ext>
            </a:extLst>
          </p:cNvPr>
          <p:cNvCxnSpPr>
            <a:cxnSpLocks/>
          </p:cNvCxnSpPr>
          <p:nvPr userDrawn="1"/>
        </p:nvCxnSpPr>
        <p:spPr>
          <a:xfrm flipH="1">
            <a:off x="5789167" y="3480245"/>
            <a:ext cx="604138" cy="0"/>
          </a:xfrm>
          <a:prstGeom prst="line">
            <a:avLst/>
          </a:prstGeom>
          <a:ln w="57150">
            <a:solidFill>
              <a:srgbClr val="23BDC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14962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55642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5F4EEC9-319B-2B48-ACCF-4D84031B8D47}"/>
              </a:ext>
            </a:extLst>
          </p:cNvPr>
          <p:cNvSpPr/>
          <p:nvPr userDrawn="1"/>
        </p:nvSpPr>
        <p:spPr>
          <a:xfrm>
            <a:off x="0" y="0"/>
            <a:ext cx="5044190" cy="6865949"/>
          </a:xfrm>
          <a:prstGeom prst="rect">
            <a:avLst/>
          </a:prstGeom>
          <a:solidFill>
            <a:srgbClr val="F2ED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99803" y="2883831"/>
            <a:ext cx="4527030" cy="607686"/>
          </a:xfrm>
          <a:prstGeom prst="rect">
            <a:avLst/>
          </a:prstGeom>
        </p:spPr>
        <p:txBody>
          <a:bodyPr/>
          <a:lstStyle>
            <a:lvl1pPr marL="0" indent="0" algn="l">
              <a:lnSpc>
                <a:spcPct val="100000"/>
              </a:lnSpc>
              <a:buNone/>
              <a:defRPr sz="35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5" name="TextBox 4">
            <a:extLst>
              <a:ext uri="{FF2B5EF4-FFF2-40B4-BE49-F238E27FC236}">
                <a16:creationId xmlns:a16="http://schemas.microsoft.com/office/drawing/2014/main" id="{F448D0B5-4181-D043-A806-CC2429EDDAFF}"/>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a:extLst>
              <a:ext uri="{FF2B5EF4-FFF2-40B4-BE49-F238E27FC236}">
                <a16:creationId xmlns:a16="http://schemas.microsoft.com/office/drawing/2014/main" id="{C9150272-1CCA-8449-9227-24DEC0FAB4B7}"/>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28FB7E7-D90F-2348-A4AE-5B0C5AFD2BA6}"/>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 Placeholder 2">
            <a:extLst>
              <a:ext uri="{FF2B5EF4-FFF2-40B4-BE49-F238E27FC236}">
                <a16:creationId xmlns:a16="http://schemas.microsoft.com/office/drawing/2014/main" id="{5BA10B5C-1A60-854F-A2BC-1DE16973237A}"/>
              </a:ext>
            </a:extLst>
          </p:cNvPr>
          <p:cNvSpPr>
            <a:spLocks noGrp="1"/>
          </p:cNvSpPr>
          <p:nvPr>
            <p:ph type="body" sz="quarter" idx="11"/>
          </p:nvPr>
        </p:nvSpPr>
        <p:spPr>
          <a:xfrm>
            <a:off x="5659438" y="958850"/>
            <a:ext cx="6048375" cy="4618038"/>
          </a:xfrm>
          <a:prstGeom prst="rect">
            <a:avLst/>
          </a:prstGeom>
        </p:spPr>
        <p:txBody>
          <a:bodyPr/>
          <a:lstStyle>
            <a:lvl1pPr>
              <a:defRPr sz="1400">
                <a:solidFill>
                  <a:srgbClr val="333333"/>
                </a:solidFill>
              </a:defRPr>
            </a:lvl1pPr>
            <a:lvl2pPr>
              <a:defRPr sz="1400">
                <a:solidFill>
                  <a:srgbClr val="333333"/>
                </a:solidFill>
              </a:defRPr>
            </a:lvl2pPr>
            <a:lvl3pPr>
              <a:defRPr sz="1400">
                <a:solidFill>
                  <a:srgbClr val="333333"/>
                </a:solidFill>
              </a:defRPr>
            </a:lvl3pPr>
            <a:lvl4pPr>
              <a:defRPr sz="1400">
                <a:solidFill>
                  <a:srgbClr val="333333"/>
                </a:solidFill>
              </a:defRPr>
            </a:lvl4pPr>
            <a:lvl5pPr>
              <a:defRPr sz="1400">
                <a:solidFill>
                  <a:srgbClr val="33333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descr="Text, logo&#10;&#10;Description automatically generated with medium confidence">
            <a:extLst>
              <a:ext uri="{FF2B5EF4-FFF2-40B4-BE49-F238E27FC236}">
                <a16:creationId xmlns:a16="http://schemas.microsoft.com/office/drawing/2014/main" id="{7D161221-D47B-B4B2-CF3F-A4ED4C56F533}"/>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6914027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6B686245-579A-384D-B4F3-54028CD8C2C3}"/>
              </a:ext>
            </a:extLst>
          </p:cNvPr>
          <p:cNvCxnSpPr/>
          <p:nvPr userDrawn="1"/>
        </p:nvCxnSpPr>
        <p:spPr>
          <a:xfrm>
            <a:off x="3997843" y="2721935"/>
            <a:ext cx="0" cy="141413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4">
            <a:extLst>
              <a:ext uri="{FF2B5EF4-FFF2-40B4-BE49-F238E27FC236}">
                <a16:creationId xmlns:a16="http://schemas.microsoft.com/office/drawing/2014/main" id="{BA9845DE-E731-6340-9992-8BB901DA69ED}"/>
              </a:ext>
            </a:extLst>
          </p:cNvPr>
          <p:cNvSpPr>
            <a:spLocks noGrp="1"/>
          </p:cNvSpPr>
          <p:nvPr>
            <p:ph type="body" sz="quarter" idx="10" hasCustomPrompt="1"/>
          </p:nvPr>
        </p:nvSpPr>
        <p:spPr>
          <a:xfrm>
            <a:off x="4431445" y="2944905"/>
            <a:ext cx="7090687" cy="510327"/>
          </a:xfrm>
          <a:prstGeom prst="rect">
            <a:avLst/>
          </a:prstGeom>
        </p:spPr>
        <p:txBody>
          <a:bodyPr/>
          <a:lstStyle>
            <a:lvl1pPr marL="0" indent="0">
              <a:lnSpc>
                <a:spcPct val="100000"/>
              </a:lnSpc>
              <a:buNone/>
              <a:defRPr sz="35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9" name="Text Placeholder 4">
            <a:extLst>
              <a:ext uri="{FF2B5EF4-FFF2-40B4-BE49-F238E27FC236}">
                <a16:creationId xmlns:a16="http://schemas.microsoft.com/office/drawing/2014/main" id="{96BCAB1D-A078-3B44-8209-D10AAB1B4ECE}"/>
              </a:ext>
            </a:extLst>
          </p:cNvPr>
          <p:cNvSpPr>
            <a:spLocks noGrp="1"/>
          </p:cNvSpPr>
          <p:nvPr>
            <p:ph type="body" sz="quarter" idx="11" hasCustomPrompt="1"/>
          </p:nvPr>
        </p:nvSpPr>
        <p:spPr>
          <a:xfrm>
            <a:off x="4431445" y="3455232"/>
            <a:ext cx="7090679" cy="451445"/>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pic>
        <p:nvPicPr>
          <p:cNvPr id="10" name="Picture 9" descr="Logo&#10;&#10;Description automatically generated">
            <a:extLst>
              <a:ext uri="{FF2B5EF4-FFF2-40B4-BE49-F238E27FC236}">
                <a16:creationId xmlns:a16="http://schemas.microsoft.com/office/drawing/2014/main" id="{E0B177BC-29FF-52FA-7227-E8605AA7787D}"/>
              </a:ext>
            </a:extLst>
          </p:cNvPr>
          <p:cNvPicPr>
            <a:picLocks noChangeAspect="1"/>
          </p:cNvPicPr>
          <p:nvPr userDrawn="1"/>
        </p:nvPicPr>
        <p:blipFill>
          <a:blip r:embed="rId2"/>
          <a:stretch>
            <a:fillRect/>
          </a:stretch>
        </p:blipFill>
        <p:spPr>
          <a:xfrm>
            <a:off x="332073" y="2761691"/>
            <a:ext cx="3579992" cy="1328565"/>
          </a:xfrm>
          <a:prstGeom prst="rect">
            <a:avLst/>
          </a:prstGeom>
        </p:spPr>
      </p:pic>
    </p:spTree>
    <p:extLst>
      <p:ext uri="{BB962C8B-B14F-4D97-AF65-F5344CB8AC3E}">
        <p14:creationId xmlns:p14="http://schemas.microsoft.com/office/powerpoint/2010/main" val="35678548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13" name="Text Placeholder 4">
            <a:extLst>
              <a:ext uri="{FF2B5EF4-FFF2-40B4-BE49-F238E27FC236}">
                <a16:creationId xmlns:a16="http://schemas.microsoft.com/office/drawing/2014/main" id="{4C23AD14-46E2-1D4B-8A4B-409625035B3A}"/>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6" name="Text Placeholder 4">
            <a:extLst>
              <a:ext uri="{FF2B5EF4-FFF2-40B4-BE49-F238E27FC236}">
                <a16:creationId xmlns:a16="http://schemas.microsoft.com/office/drawing/2014/main" id="{529DEE64-287E-6645-B445-4B56A0B3EB9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19" name="Text Placeholder 4">
            <a:extLst>
              <a:ext uri="{FF2B5EF4-FFF2-40B4-BE49-F238E27FC236}">
                <a16:creationId xmlns:a16="http://schemas.microsoft.com/office/drawing/2014/main" id="{F4C3A522-6210-904D-83F1-7D21B01E8B13}"/>
              </a:ext>
            </a:extLst>
          </p:cNvPr>
          <p:cNvSpPr>
            <a:spLocks noGrp="1"/>
          </p:cNvSpPr>
          <p:nvPr>
            <p:ph type="body" sz="quarter" idx="13" hasCustomPrompt="1"/>
          </p:nvPr>
        </p:nvSpPr>
        <p:spPr>
          <a:xfrm>
            <a:off x="1482294" y="1787345"/>
            <a:ext cx="9440069" cy="1235091"/>
          </a:xfrm>
          <a:prstGeom prst="rect">
            <a:avLst/>
          </a:prstGeom>
        </p:spPr>
        <p:txBody>
          <a:bodyPr/>
          <a:lstStyle>
            <a:lvl1pPr marL="0" indent="0">
              <a:lnSpc>
                <a:spcPct val="150000"/>
              </a:lnSpc>
              <a:buNone/>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p:txBody>
      </p:sp>
      <p:sp>
        <p:nvSpPr>
          <p:cNvPr id="12" name="Text Placeholder 4">
            <a:extLst>
              <a:ext uri="{FF2B5EF4-FFF2-40B4-BE49-F238E27FC236}">
                <a16:creationId xmlns:a16="http://schemas.microsoft.com/office/drawing/2014/main" id="{E9DB1872-B742-DB47-8D54-1CAE471D6158}"/>
              </a:ext>
            </a:extLst>
          </p:cNvPr>
          <p:cNvSpPr>
            <a:spLocks noGrp="1"/>
          </p:cNvSpPr>
          <p:nvPr>
            <p:ph type="body" sz="quarter" idx="14" hasCustomPrompt="1"/>
          </p:nvPr>
        </p:nvSpPr>
        <p:spPr>
          <a:xfrm>
            <a:off x="1954661" y="3194155"/>
            <a:ext cx="8855277" cy="1830514"/>
          </a:xfrm>
          <a:prstGeom prst="rect">
            <a:avLst/>
          </a:prstGeom>
        </p:spPr>
        <p:txBody>
          <a:bodyPr/>
          <a:lstStyle>
            <a:lvl1pPr marL="285750" indent="-285750">
              <a:lnSpc>
                <a:spcPct val="100000"/>
              </a:lnSpc>
              <a:buClr>
                <a:schemeClr val="bg1">
                  <a:lumMod val="65000"/>
                </a:schemeClr>
              </a:buClr>
              <a:buFont typeface="Arial" panose="020B0604020202020204" pitchFamily="34" charset="0"/>
              <a:buChar char="•"/>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p:txBody>
      </p:sp>
      <p:sp>
        <p:nvSpPr>
          <p:cNvPr id="9" name="Rectangle 8">
            <a:extLst>
              <a:ext uri="{FF2B5EF4-FFF2-40B4-BE49-F238E27FC236}">
                <a16:creationId xmlns:a16="http://schemas.microsoft.com/office/drawing/2014/main" id="{3D0A4229-FF8F-9046-994A-DF523BB38772}"/>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6A5B753B-3717-97EA-9FBC-46F61CA647C6}"/>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FA25CD65-AEA4-4A70-EEE6-1024C217C17A}"/>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3673279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18" name="Text Placeholder 4">
            <a:extLst>
              <a:ext uri="{FF2B5EF4-FFF2-40B4-BE49-F238E27FC236}">
                <a16:creationId xmlns:a16="http://schemas.microsoft.com/office/drawing/2014/main" id="{B7199545-5A00-9E47-B070-8E3B44DC8F57}"/>
              </a:ext>
            </a:extLst>
          </p:cNvPr>
          <p:cNvSpPr>
            <a:spLocks noGrp="1"/>
          </p:cNvSpPr>
          <p:nvPr>
            <p:ph type="body" sz="quarter" idx="12" hasCustomPrompt="1"/>
          </p:nvPr>
        </p:nvSpPr>
        <p:spPr>
          <a:xfrm>
            <a:off x="1482295" y="1920541"/>
            <a:ext cx="9227410"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9" name="Text Placeholder 4">
            <a:extLst>
              <a:ext uri="{FF2B5EF4-FFF2-40B4-BE49-F238E27FC236}">
                <a16:creationId xmlns:a16="http://schemas.microsoft.com/office/drawing/2014/main" id="{F4C3A522-6210-904D-83F1-7D21B01E8B13}"/>
              </a:ext>
            </a:extLst>
          </p:cNvPr>
          <p:cNvSpPr>
            <a:spLocks noGrp="1"/>
          </p:cNvSpPr>
          <p:nvPr>
            <p:ph type="body" sz="quarter" idx="13" hasCustomPrompt="1"/>
          </p:nvPr>
        </p:nvSpPr>
        <p:spPr>
          <a:xfrm>
            <a:off x="1482295" y="2358704"/>
            <a:ext cx="9227410" cy="2373542"/>
          </a:xfrm>
          <a:prstGeom prst="rect">
            <a:avLst/>
          </a:prstGeom>
        </p:spPr>
        <p:txBody>
          <a:bodyPr/>
          <a:lstStyle>
            <a:lvl1pPr marL="0" marR="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lang="en-US" dirty="0"/>
              <a:t> </a:t>
            </a:r>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a:p>
            <a:pPr lvl="0"/>
            <a:endParaRPr lang="en-US" dirty="0"/>
          </a:p>
        </p:txBody>
      </p:sp>
      <p:sp>
        <p:nvSpPr>
          <p:cNvPr id="13" name="Text Placeholder 4">
            <a:extLst>
              <a:ext uri="{FF2B5EF4-FFF2-40B4-BE49-F238E27FC236}">
                <a16:creationId xmlns:a16="http://schemas.microsoft.com/office/drawing/2014/main" id="{E67B1BB2-660D-E148-A6EE-55FD142ABF71}"/>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20" name="Text Placeholder 4">
            <a:extLst>
              <a:ext uri="{FF2B5EF4-FFF2-40B4-BE49-F238E27FC236}">
                <a16:creationId xmlns:a16="http://schemas.microsoft.com/office/drawing/2014/main" id="{2739A6D5-0DEE-DA49-9CB1-48D3360FC306}"/>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9" name="Rectangle 8">
            <a:extLst>
              <a:ext uri="{FF2B5EF4-FFF2-40B4-BE49-F238E27FC236}">
                <a16:creationId xmlns:a16="http://schemas.microsoft.com/office/drawing/2014/main" id="{D35D78C4-7EE3-B7E2-0E2B-67CA9980C975}"/>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D8BDB6E-E454-6585-DB7B-846C32CA6225}"/>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4C008AC3-6217-FA54-905D-3F94AE47611C}"/>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37506953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7" name="Text Placeholder 4">
            <a:extLst>
              <a:ext uri="{FF2B5EF4-FFF2-40B4-BE49-F238E27FC236}">
                <a16:creationId xmlns:a16="http://schemas.microsoft.com/office/drawing/2014/main" id="{ED238C3E-378B-9A4D-BC39-006D2B017B8E}"/>
              </a:ext>
            </a:extLst>
          </p:cNvPr>
          <p:cNvSpPr>
            <a:spLocks noGrp="1"/>
          </p:cNvSpPr>
          <p:nvPr>
            <p:ph type="body" sz="quarter" idx="14" hasCustomPrompt="1"/>
          </p:nvPr>
        </p:nvSpPr>
        <p:spPr>
          <a:xfrm>
            <a:off x="1482295" y="2513743"/>
            <a:ext cx="9440069" cy="1830514"/>
          </a:xfrm>
          <a:prstGeom prst="rect">
            <a:avLst/>
          </a:prstGeom>
        </p:spPr>
        <p:txBody>
          <a:bodyPr/>
          <a:lstStyle>
            <a:lvl1pPr marL="285750" indent="-285750">
              <a:lnSpc>
                <a:spcPct val="100000"/>
              </a:lnSpc>
              <a:buClr>
                <a:schemeClr val="bg1">
                  <a:lumMod val="65000"/>
                </a:schemeClr>
              </a:buClr>
              <a:buFont typeface="Arial" panose="020B0604020202020204" pitchFamily="34" charset="0"/>
              <a:buChar char="•"/>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p:txBody>
      </p:sp>
      <p:sp>
        <p:nvSpPr>
          <p:cNvPr id="22" name="Text Placeholder 4">
            <a:extLst>
              <a:ext uri="{FF2B5EF4-FFF2-40B4-BE49-F238E27FC236}">
                <a16:creationId xmlns:a16="http://schemas.microsoft.com/office/drawing/2014/main" id="{4DFCCEE5-FDE9-6343-AD3D-69929C473F32}"/>
              </a:ext>
            </a:extLst>
          </p:cNvPr>
          <p:cNvSpPr>
            <a:spLocks noGrp="1"/>
          </p:cNvSpPr>
          <p:nvPr>
            <p:ph type="body" sz="quarter" idx="12" hasCustomPrompt="1"/>
          </p:nvPr>
        </p:nvSpPr>
        <p:spPr>
          <a:xfrm>
            <a:off x="1482294" y="2095131"/>
            <a:ext cx="9440069"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9" name="Text Placeholder 4">
            <a:extLst>
              <a:ext uri="{FF2B5EF4-FFF2-40B4-BE49-F238E27FC236}">
                <a16:creationId xmlns:a16="http://schemas.microsoft.com/office/drawing/2014/main" id="{3BA43D8B-7DAF-B848-8B71-944C89C1F0F6}"/>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23" name="Text Placeholder 4">
            <a:extLst>
              <a:ext uri="{FF2B5EF4-FFF2-40B4-BE49-F238E27FC236}">
                <a16:creationId xmlns:a16="http://schemas.microsoft.com/office/drawing/2014/main" id="{BBD1B11C-9EF3-864D-A5AD-5E531D2EF37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9" name="Rectangle 8">
            <a:extLst>
              <a:ext uri="{FF2B5EF4-FFF2-40B4-BE49-F238E27FC236}">
                <a16:creationId xmlns:a16="http://schemas.microsoft.com/office/drawing/2014/main" id="{5FFB9C9F-CA81-F85E-CC19-D6BA73ECADE1}"/>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C9BD1351-CB47-C714-9B0E-D2BF4D506BDD}"/>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97CEAAFD-21A6-58FE-BF67-563183020A7C}"/>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2163820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34E9F87B-916F-C84A-BAA3-66B0FA036B8F}"/>
              </a:ext>
            </a:extLst>
          </p:cNvPr>
          <p:cNvCxnSpPr>
            <a:cxnSpLocks/>
          </p:cNvCxnSpPr>
          <p:nvPr userDrawn="1"/>
        </p:nvCxnSpPr>
        <p:spPr>
          <a:xfrm>
            <a:off x="6326377" y="2314478"/>
            <a:ext cx="0" cy="22596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 Placeholder 4">
            <a:extLst>
              <a:ext uri="{FF2B5EF4-FFF2-40B4-BE49-F238E27FC236}">
                <a16:creationId xmlns:a16="http://schemas.microsoft.com/office/drawing/2014/main" id="{8D272A65-5E8D-9E4F-B01B-E2B4B581CA5E}"/>
              </a:ext>
            </a:extLst>
          </p:cNvPr>
          <p:cNvSpPr>
            <a:spLocks noGrp="1"/>
          </p:cNvSpPr>
          <p:nvPr>
            <p:ph type="body" sz="quarter" idx="13" hasCustomPrompt="1"/>
          </p:nvPr>
        </p:nvSpPr>
        <p:spPr>
          <a:xfrm>
            <a:off x="1482295" y="2743642"/>
            <a:ext cx="4489660" cy="1830514"/>
          </a:xfrm>
          <a:prstGeom prst="rect">
            <a:avLst/>
          </a:prstGeom>
        </p:spPr>
        <p:txBody>
          <a:bodyPr anchor="t"/>
          <a:lstStyle>
            <a:lvl1pPr marL="0" indent="0">
              <a:lnSpc>
                <a:spcPct val="150000"/>
              </a:lnSpc>
              <a:buNone/>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p:txBody>
      </p:sp>
      <p:sp>
        <p:nvSpPr>
          <p:cNvPr id="23" name="Text Placeholder 4">
            <a:extLst>
              <a:ext uri="{FF2B5EF4-FFF2-40B4-BE49-F238E27FC236}">
                <a16:creationId xmlns:a16="http://schemas.microsoft.com/office/drawing/2014/main" id="{976561D9-84EF-F640-911A-48E5A5825EC9}"/>
              </a:ext>
            </a:extLst>
          </p:cNvPr>
          <p:cNvSpPr>
            <a:spLocks noGrp="1"/>
          </p:cNvSpPr>
          <p:nvPr>
            <p:ph type="body" sz="quarter" idx="14" hasCustomPrompt="1"/>
          </p:nvPr>
        </p:nvSpPr>
        <p:spPr>
          <a:xfrm>
            <a:off x="6677249" y="2314477"/>
            <a:ext cx="4245114" cy="2259677"/>
          </a:xfrm>
          <a:prstGeom prst="rect">
            <a:avLst/>
          </a:prstGeom>
        </p:spPr>
        <p:txBody>
          <a:bodyPr/>
          <a:lstStyle>
            <a:lvl1pPr marL="285750" marR="0" indent="-28575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marL="285750" marR="0" lvl="0" indent="-28575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dirty="0"/>
              <a:t>Bullet font &amp; style</a:t>
            </a:r>
          </a:p>
          <a:p>
            <a:pPr lvl="0"/>
            <a:endParaRPr lang="en-US" dirty="0"/>
          </a:p>
        </p:txBody>
      </p:sp>
      <p:sp>
        <p:nvSpPr>
          <p:cNvPr id="24" name="Text Placeholder 4">
            <a:extLst>
              <a:ext uri="{FF2B5EF4-FFF2-40B4-BE49-F238E27FC236}">
                <a16:creationId xmlns:a16="http://schemas.microsoft.com/office/drawing/2014/main" id="{B81FE41B-EBBD-6041-9A4C-F9A9B7F3BEE5}"/>
              </a:ext>
            </a:extLst>
          </p:cNvPr>
          <p:cNvSpPr>
            <a:spLocks noGrp="1"/>
          </p:cNvSpPr>
          <p:nvPr>
            <p:ph type="body" sz="quarter" idx="12" hasCustomPrompt="1"/>
          </p:nvPr>
        </p:nvSpPr>
        <p:spPr>
          <a:xfrm>
            <a:off x="1482295" y="2314478"/>
            <a:ext cx="4489660"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5" name="Text Placeholder 4">
            <a:extLst>
              <a:ext uri="{FF2B5EF4-FFF2-40B4-BE49-F238E27FC236}">
                <a16:creationId xmlns:a16="http://schemas.microsoft.com/office/drawing/2014/main" id="{A1D62A33-FB6C-D743-A9CC-BE967541A576}"/>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6" name="Text Placeholder 4">
            <a:extLst>
              <a:ext uri="{FF2B5EF4-FFF2-40B4-BE49-F238E27FC236}">
                <a16:creationId xmlns:a16="http://schemas.microsoft.com/office/drawing/2014/main" id="{724D97CF-DB1F-6B4F-A197-B37FD3B9085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11" name="Rectangle 10">
            <a:extLst>
              <a:ext uri="{FF2B5EF4-FFF2-40B4-BE49-F238E27FC236}">
                <a16:creationId xmlns:a16="http://schemas.microsoft.com/office/drawing/2014/main" id="{070EE1B7-D461-EF44-CDFE-AD435E0CE69F}"/>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9CC92C76-90ED-9584-0DA9-217CD4F241C4}"/>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3" name="Picture 12" descr="Text, logo&#10;&#10;Description automatically generated with medium confidence">
            <a:extLst>
              <a:ext uri="{FF2B5EF4-FFF2-40B4-BE49-F238E27FC236}">
                <a16:creationId xmlns:a16="http://schemas.microsoft.com/office/drawing/2014/main" id="{4EBB3FB3-6F68-B815-C404-B1E6E95B3E66}"/>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94978231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1E8A1558-176E-2E42-AE01-B08F9313D8B2}"/>
              </a:ext>
            </a:extLst>
          </p:cNvPr>
          <p:cNvPicPr>
            <a:picLocks noChangeAspect="1"/>
          </p:cNvPicPr>
          <p:nvPr userDrawn="1"/>
        </p:nvPicPr>
        <p:blipFill rotWithShape="1">
          <a:blip r:embed="rId2"/>
          <a:srcRect b="17209"/>
          <a:stretch/>
        </p:blipFill>
        <p:spPr>
          <a:xfrm>
            <a:off x="200215" y="6464476"/>
            <a:ext cx="1071993" cy="312345"/>
          </a:xfrm>
          <a:prstGeom prst="rect">
            <a:avLst/>
          </a:prstGeom>
        </p:spPr>
      </p:pic>
      <p:sp>
        <p:nvSpPr>
          <p:cNvPr id="5" name="Rectangle 4">
            <a:extLst>
              <a:ext uri="{FF2B5EF4-FFF2-40B4-BE49-F238E27FC236}">
                <a16:creationId xmlns:a16="http://schemas.microsoft.com/office/drawing/2014/main" id="{43A5B29B-4F8E-8386-47A1-B21CC1B1FB88}"/>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C2D5E85C-6D63-3FAC-EB1F-1CB7E90C7E53}"/>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7" name="Picture 6" descr="Text, logo&#10;&#10;Description automatically generated with medium confidence">
            <a:extLst>
              <a:ext uri="{FF2B5EF4-FFF2-40B4-BE49-F238E27FC236}">
                <a16:creationId xmlns:a16="http://schemas.microsoft.com/office/drawing/2014/main" id="{2F0AE2D1-FEB9-29BA-9BC1-7268C71AB389}"/>
              </a:ext>
            </a:extLst>
          </p:cNvPr>
          <p:cNvPicPr>
            <a:picLocks noChangeAspect="1"/>
          </p:cNvPicPr>
          <p:nvPr userDrawn="1"/>
        </p:nvPicPr>
        <p:blipFill>
          <a:blip r:embed="rId3"/>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7795852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ank You ">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5F4EEC9-319B-2B48-ACCF-4D84031B8D47}"/>
              </a:ext>
            </a:extLst>
          </p:cNvPr>
          <p:cNvSpPr/>
          <p:nvPr userDrawn="1"/>
        </p:nvSpPr>
        <p:spPr>
          <a:xfrm>
            <a:off x="0" y="0"/>
            <a:ext cx="12192000" cy="6858000"/>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3019933"/>
            <a:ext cx="7090687" cy="60768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THANK  YOU.</a:t>
            </a:r>
          </a:p>
        </p:txBody>
      </p:sp>
    </p:spTree>
    <p:extLst>
      <p:ext uri="{BB962C8B-B14F-4D97-AF65-F5344CB8AC3E}">
        <p14:creationId xmlns:p14="http://schemas.microsoft.com/office/powerpoint/2010/main" val="25234353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445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967F320-5AE5-D042-86D8-CE794E5A0F25}"/>
              </a:ext>
            </a:extLst>
          </p:cNvPr>
          <p:cNvSpPr/>
          <p:nvPr userDrawn="1"/>
        </p:nvSpPr>
        <p:spPr>
          <a:xfrm>
            <a:off x="0" y="0"/>
            <a:ext cx="12192000" cy="6858000"/>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3333"/>
              </a:solidFill>
            </a:endParaRP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2817566"/>
            <a:ext cx="7090687" cy="48776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CHAPTER SLIDE</a:t>
            </a:r>
          </a:p>
        </p:txBody>
      </p:sp>
      <p:sp>
        <p:nvSpPr>
          <p:cNvPr id="20" name="TextBox 19">
            <a:extLst>
              <a:ext uri="{FF2B5EF4-FFF2-40B4-BE49-F238E27FC236}">
                <a16:creationId xmlns:a16="http://schemas.microsoft.com/office/drawing/2014/main" id="{4784ECD9-B61F-784F-9770-D4B175D9C6CB}"/>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CFA4392F-FF99-3544-85FD-8E529929B35B}"/>
              </a:ext>
            </a:extLst>
          </p:cNvPr>
          <p:cNvCxnSpPr>
            <a:cxnSpLocks/>
          </p:cNvCxnSpPr>
          <p:nvPr userDrawn="1"/>
        </p:nvCxnSpPr>
        <p:spPr>
          <a:xfrm flipH="1">
            <a:off x="5789167" y="3480245"/>
            <a:ext cx="604138" cy="0"/>
          </a:xfrm>
          <a:prstGeom prst="line">
            <a:avLst/>
          </a:prstGeom>
          <a:ln w="57150">
            <a:solidFill>
              <a:srgbClr val="23BDC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7932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967F320-5AE5-D042-86D8-CE794E5A0F25}"/>
              </a:ext>
            </a:extLst>
          </p:cNvPr>
          <p:cNvSpPr/>
          <p:nvPr userDrawn="1"/>
        </p:nvSpPr>
        <p:spPr>
          <a:xfrm>
            <a:off x="0" y="0"/>
            <a:ext cx="12192000" cy="6858000"/>
          </a:xfrm>
          <a:prstGeom prst="rect">
            <a:avLst/>
          </a:prstGeom>
          <a:solidFill>
            <a:srgbClr val="827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2817566"/>
            <a:ext cx="7090687" cy="48776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CHAPTER SLIDE</a:t>
            </a:r>
          </a:p>
        </p:txBody>
      </p:sp>
      <p:sp>
        <p:nvSpPr>
          <p:cNvPr id="20" name="TextBox 19">
            <a:extLst>
              <a:ext uri="{FF2B5EF4-FFF2-40B4-BE49-F238E27FC236}">
                <a16:creationId xmlns:a16="http://schemas.microsoft.com/office/drawing/2014/main" id="{4784ECD9-B61F-784F-9770-D4B175D9C6CB}"/>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CFA4392F-FF99-3544-85FD-8E529929B35B}"/>
              </a:ext>
            </a:extLst>
          </p:cNvPr>
          <p:cNvCxnSpPr>
            <a:cxnSpLocks/>
          </p:cNvCxnSpPr>
          <p:nvPr userDrawn="1"/>
        </p:nvCxnSpPr>
        <p:spPr>
          <a:xfrm flipH="1">
            <a:off x="5789167" y="3480245"/>
            <a:ext cx="604138" cy="0"/>
          </a:xfrm>
          <a:prstGeom prst="line">
            <a:avLst/>
          </a:prstGeom>
          <a:ln w="57150">
            <a:solidFill>
              <a:srgbClr val="23BDC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8169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9071131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5F4EEC9-319B-2B48-ACCF-4D84031B8D47}"/>
              </a:ext>
            </a:extLst>
          </p:cNvPr>
          <p:cNvSpPr/>
          <p:nvPr userDrawn="1"/>
        </p:nvSpPr>
        <p:spPr>
          <a:xfrm>
            <a:off x="0" y="0"/>
            <a:ext cx="5044190" cy="6865949"/>
          </a:xfrm>
          <a:prstGeom prst="rect">
            <a:avLst/>
          </a:prstGeom>
          <a:solidFill>
            <a:srgbClr val="F2ED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99803" y="2883831"/>
            <a:ext cx="4527030" cy="607686"/>
          </a:xfrm>
          <a:prstGeom prst="rect">
            <a:avLst/>
          </a:prstGeom>
        </p:spPr>
        <p:txBody>
          <a:bodyPr/>
          <a:lstStyle>
            <a:lvl1pPr marL="0" indent="0" algn="l">
              <a:lnSpc>
                <a:spcPct val="100000"/>
              </a:lnSpc>
              <a:buNone/>
              <a:defRPr sz="35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5" name="TextBox 4">
            <a:extLst>
              <a:ext uri="{FF2B5EF4-FFF2-40B4-BE49-F238E27FC236}">
                <a16:creationId xmlns:a16="http://schemas.microsoft.com/office/drawing/2014/main" id="{F448D0B5-4181-D043-A806-CC2429EDDAFF}"/>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a:extLst>
              <a:ext uri="{FF2B5EF4-FFF2-40B4-BE49-F238E27FC236}">
                <a16:creationId xmlns:a16="http://schemas.microsoft.com/office/drawing/2014/main" id="{C9150272-1CCA-8449-9227-24DEC0FAB4B7}"/>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28FB7E7-D90F-2348-A4AE-5B0C5AFD2BA6}"/>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 Placeholder 2">
            <a:extLst>
              <a:ext uri="{FF2B5EF4-FFF2-40B4-BE49-F238E27FC236}">
                <a16:creationId xmlns:a16="http://schemas.microsoft.com/office/drawing/2014/main" id="{5BA10B5C-1A60-854F-A2BC-1DE16973237A}"/>
              </a:ext>
            </a:extLst>
          </p:cNvPr>
          <p:cNvSpPr>
            <a:spLocks noGrp="1"/>
          </p:cNvSpPr>
          <p:nvPr>
            <p:ph type="body" sz="quarter" idx="11"/>
          </p:nvPr>
        </p:nvSpPr>
        <p:spPr>
          <a:xfrm>
            <a:off x="5659438" y="958850"/>
            <a:ext cx="6048375" cy="4618038"/>
          </a:xfrm>
          <a:prstGeom prst="rect">
            <a:avLst/>
          </a:prstGeom>
        </p:spPr>
        <p:txBody>
          <a:bodyPr/>
          <a:lstStyle>
            <a:lvl1pPr>
              <a:defRPr sz="1400">
                <a:solidFill>
                  <a:srgbClr val="333333"/>
                </a:solidFill>
              </a:defRPr>
            </a:lvl1pPr>
            <a:lvl2pPr>
              <a:defRPr sz="1400">
                <a:solidFill>
                  <a:srgbClr val="333333"/>
                </a:solidFill>
              </a:defRPr>
            </a:lvl2pPr>
            <a:lvl3pPr>
              <a:defRPr sz="1400">
                <a:solidFill>
                  <a:srgbClr val="333333"/>
                </a:solidFill>
              </a:defRPr>
            </a:lvl3pPr>
            <a:lvl4pPr>
              <a:defRPr sz="1400">
                <a:solidFill>
                  <a:srgbClr val="333333"/>
                </a:solidFill>
              </a:defRPr>
            </a:lvl4pPr>
            <a:lvl5pPr>
              <a:defRPr sz="1400">
                <a:solidFill>
                  <a:srgbClr val="33333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descr="Text, logo&#10;&#10;Description automatically generated with medium confidence">
            <a:extLst>
              <a:ext uri="{FF2B5EF4-FFF2-40B4-BE49-F238E27FC236}">
                <a16:creationId xmlns:a16="http://schemas.microsoft.com/office/drawing/2014/main" id="{7D161221-D47B-B4B2-CF3F-A4ED4C56F533}"/>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3784594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13" name="Text Placeholder 4">
            <a:extLst>
              <a:ext uri="{FF2B5EF4-FFF2-40B4-BE49-F238E27FC236}">
                <a16:creationId xmlns:a16="http://schemas.microsoft.com/office/drawing/2014/main" id="{4C23AD14-46E2-1D4B-8A4B-409625035B3A}"/>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6" name="Text Placeholder 4">
            <a:extLst>
              <a:ext uri="{FF2B5EF4-FFF2-40B4-BE49-F238E27FC236}">
                <a16:creationId xmlns:a16="http://schemas.microsoft.com/office/drawing/2014/main" id="{529DEE64-287E-6645-B445-4B56A0B3EB9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19" name="Text Placeholder 4">
            <a:extLst>
              <a:ext uri="{FF2B5EF4-FFF2-40B4-BE49-F238E27FC236}">
                <a16:creationId xmlns:a16="http://schemas.microsoft.com/office/drawing/2014/main" id="{F4C3A522-6210-904D-83F1-7D21B01E8B13}"/>
              </a:ext>
            </a:extLst>
          </p:cNvPr>
          <p:cNvSpPr>
            <a:spLocks noGrp="1"/>
          </p:cNvSpPr>
          <p:nvPr>
            <p:ph type="body" sz="quarter" idx="13" hasCustomPrompt="1"/>
          </p:nvPr>
        </p:nvSpPr>
        <p:spPr>
          <a:xfrm>
            <a:off x="1482294" y="1787345"/>
            <a:ext cx="9440069" cy="1235091"/>
          </a:xfrm>
          <a:prstGeom prst="rect">
            <a:avLst/>
          </a:prstGeom>
        </p:spPr>
        <p:txBody>
          <a:bodyPr/>
          <a:lstStyle>
            <a:lvl1pPr marL="0" indent="0">
              <a:lnSpc>
                <a:spcPct val="150000"/>
              </a:lnSpc>
              <a:buNone/>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p:txBody>
      </p:sp>
      <p:sp>
        <p:nvSpPr>
          <p:cNvPr id="12" name="Text Placeholder 4">
            <a:extLst>
              <a:ext uri="{FF2B5EF4-FFF2-40B4-BE49-F238E27FC236}">
                <a16:creationId xmlns:a16="http://schemas.microsoft.com/office/drawing/2014/main" id="{E9DB1872-B742-DB47-8D54-1CAE471D6158}"/>
              </a:ext>
            </a:extLst>
          </p:cNvPr>
          <p:cNvSpPr>
            <a:spLocks noGrp="1"/>
          </p:cNvSpPr>
          <p:nvPr>
            <p:ph type="body" sz="quarter" idx="14" hasCustomPrompt="1"/>
          </p:nvPr>
        </p:nvSpPr>
        <p:spPr>
          <a:xfrm>
            <a:off x="1954661" y="3194155"/>
            <a:ext cx="8855277" cy="1830514"/>
          </a:xfrm>
          <a:prstGeom prst="rect">
            <a:avLst/>
          </a:prstGeom>
        </p:spPr>
        <p:txBody>
          <a:bodyPr/>
          <a:lstStyle>
            <a:lvl1pPr marL="285750" indent="-285750">
              <a:lnSpc>
                <a:spcPct val="100000"/>
              </a:lnSpc>
              <a:buClr>
                <a:schemeClr val="bg1">
                  <a:lumMod val="65000"/>
                </a:schemeClr>
              </a:buClr>
              <a:buFont typeface="Arial" panose="020B0604020202020204" pitchFamily="34" charset="0"/>
              <a:buChar char="•"/>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p:txBody>
      </p:sp>
      <p:sp>
        <p:nvSpPr>
          <p:cNvPr id="9" name="Rectangle 8">
            <a:extLst>
              <a:ext uri="{FF2B5EF4-FFF2-40B4-BE49-F238E27FC236}">
                <a16:creationId xmlns:a16="http://schemas.microsoft.com/office/drawing/2014/main" id="{3D0A4229-FF8F-9046-994A-DF523BB38772}"/>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6A5B753B-3717-97EA-9FBC-46F61CA647C6}"/>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FA25CD65-AEA4-4A70-EEE6-1024C217C17A}"/>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10930596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18" name="Text Placeholder 4">
            <a:extLst>
              <a:ext uri="{FF2B5EF4-FFF2-40B4-BE49-F238E27FC236}">
                <a16:creationId xmlns:a16="http://schemas.microsoft.com/office/drawing/2014/main" id="{B7199545-5A00-9E47-B070-8E3B44DC8F57}"/>
              </a:ext>
            </a:extLst>
          </p:cNvPr>
          <p:cNvSpPr>
            <a:spLocks noGrp="1"/>
          </p:cNvSpPr>
          <p:nvPr>
            <p:ph type="body" sz="quarter" idx="12" hasCustomPrompt="1"/>
          </p:nvPr>
        </p:nvSpPr>
        <p:spPr>
          <a:xfrm>
            <a:off x="1482295" y="1920541"/>
            <a:ext cx="9227410"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9" name="Text Placeholder 4">
            <a:extLst>
              <a:ext uri="{FF2B5EF4-FFF2-40B4-BE49-F238E27FC236}">
                <a16:creationId xmlns:a16="http://schemas.microsoft.com/office/drawing/2014/main" id="{F4C3A522-6210-904D-83F1-7D21B01E8B13}"/>
              </a:ext>
            </a:extLst>
          </p:cNvPr>
          <p:cNvSpPr>
            <a:spLocks noGrp="1"/>
          </p:cNvSpPr>
          <p:nvPr>
            <p:ph type="body" sz="quarter" idx="13" hasCustomPrompt="1"/>
          </p:nvPr>
        </p:nvSpPr>
        <p:spPr>
          <a:xfrm>
            <a:off x="1482295" y="2358704"/>
            <a:ext cx="9227410" cy="2373542"/>
          </a:xfrm>
          <a:prstGeom prst="rect">
            <a:avLst/>
          </a:prstGeom>
        </p:spPr>
        <p:txBody>
          <a:bodyPr/>
          <a:lstStyle>
            <a:lvl1pPr marL="0" marR="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lang="en-US" dirty="0"/>
              <a:t> </a:t>
            </a:r>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a:p>
            <a:pPr lvl="0"/>
            <a:endParaRPr lang="en-US" dirty="0"/>
          </a:p>
        </p:txBody>
      </p:sp>
      <p:sp>
        <p:nvSpPr>
          <p:cNvPr id="13" name="Text Placeholder 4">
            <a:extLst>
              <a:ext uri="{FF2B5EF4-FFF2-40B4-BE49-F238E27FC236}">
                <a16:creationId xmlns:a16="http://schemas.microsoft.com/office/drawing/2014/main" id="{E67B1BB2-660D-E148-A6EE-55FD142ABF71}"/>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20" name="Text Placeholder 4">
            <a:extLst>
              <a:ext uri="{FF2B5EF4-FFF2-40B4-BE49-F238E27FC236}">
                <a16:creationId xmlns:a16="http://schemas.microsoft.com/office/drawing/2014/main" id="{2739A6D5-0DEE-DA49-9CB1-48D3360FC306}"/>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9" name="Rectangle 8">
            <a:extLst>
              <a:ext uri="{FF2B5EF4-FFF2-40B4-BE49-F238E27FC236}">
                <a16:creationId xmlns:a16="http://schemas.microsoft.com/office/drawing/2014/main" id="{D35D78C4-7EE3-B7E2-0E2B-67CA9980C975}"/>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D8BDB6E-E454-6585-DB7B-846C32CA6225}"/>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4C008AC3-6217-FA54-905D-3F94AE47611C}"/>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40728205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7" name="Text Placeholder 4">
            <a:extLst>
              <a:ext uri="{FF2B5EF4-FFF2-40B4-BE49-F238E27FC236}">
                <a16:creationId xmlns:a16="http://schemas.microsoft.com/office/drawing/2014/main" id="{ED238C3E-378B-9A4D-BC39-006D2B017B8E}"/>
              </a:ext>
            </a:extLst>
          </p:cNvPr>
          <p:cNvSpPr>
            <a:spLocks noGrp="1"/>
          </p:cNvSpPr>
          <p:nvPr>
            <p:ph type="body" sz="quarter" idx="14" hasCustomPrompt="1"/>
          </p:nvPr>
        </p:nvSpPr>
        <p:spPr>
          <a:xfrm>
            <a:off x="1482295" y="2513743"/>
            <a:ext cx="9440069" cy="1830514"/>
          </a:xfrm>
          <a:prstGeom prst="rect">
            <a:avLst/>
          </a:prstGeom>
        </p:spPr>
        <p:txBody>
          <a:bodyPr/>
          <a:lstStyle>
            <a:lvl1pPr marL="285750" indent="-285750">
              <a:lnSpc>
                <a:spcPct val="100000"/>
              </a:lnSpc>
              <a:buClr>
                <a:schemeClr val="bg1">
                  <a:lumMod val="65000"/>
                </a:schemeClr>
              </a:buClr>
              <a:buFont typeface="Arial" panose="020B0604020202020204" pitchFamily="34" charset="0"/>
              <a:buChar char="•"/>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p:txBody>
      </p:sp>
      <p:sp>
        <p:nvSpPr>
          <p:cNvPr id="22" name="Text Placeholder 4">
            <a:extLst>
              <a:ext uri="{FF2B5EF4-FFF2-40B4-BE49-F238E27FC236}">
                <a16:creationId xmlns:a16="http://schemas.microsoft.com/office/drawing/2014/main" id="{4DFCCEE5-FDE9-6343-AD3D-69929C473F32}"/>
              </a:ext>
            </a:extLst>
          </p:cNvPr>
          <p:cNvSpPr>
            <a:spLocks noGrp="1"/>
          </p:cNvSpPr>
          <p:nvPr>
            <p:ph type="body" sz="quarter" idx="12" hasCustomPrompt="1"/>
          </p:nvPr>
        </p:nvSpPr>
        <p:spPr>
          <a:xfrm>
            <a:off x="1482294" y="2095131"/>
            <a:ext cx="9440069"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9" name="Text Placeholder 4">
            <a:extLst>
              <a:ext uri="{FF2B5EF4-FFF2-40B4-BE49-F238E27FC236}">
                <a16:creationId xmlns:a16="http://schemas.microsoft.com/office/drawing/2014/main" id="{3BA43D8B-7DAF-B848-8B71-944C89C1F0F6}"/>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23" name="Text Placeholder 4">
            <a:extLst>
              <a:ext uri="{FF2B5EF4-FFF2-40B4-BE49-F238E27FC236}">
                <a16:creationId xmlns:a16="http://schemas.microsoft.com/office/drawing/2014/main" id="{BBD1B11C-9EF3-864D-A5AD-5E531D2EF37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9" name="Rectangle 8">
            <a:extLst>
              <a:ext uri="{FF2B5EF4-FFF2-40B4-BE49-F238E27FC236}">
                <a16:creationId xmlns:a16="http://schemas.microsoft.com/office/drawing/2014/main" id="{5FFB9C9F-CA81-F85E-CC19-D6BA73ECADE1}"/>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C9BD1351-CB47-C714-9B0E-D2BF4D506BDD}"/>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97CEAAFD-21A6-58FE-BF67-563183020A7C}"/>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12536954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1275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3518223"/>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1.xml"/><Relationship Id="rId1" Type="http://schemas.openxmlformats.org/officeDocument/2006/relationships/slideLayout" Target="../slideLayouts/slideLayout11.xml"/><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hyperlink" Target="https://ijefm.co.in/v8i2/Doc/24.pdf" TargetMode="External"/><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hyperlink" Target="https://ijefm.co.in/v8i2/Doc/24.pdf" TargetMode="External"/><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customXml" Target="../ink/ink1.xml"/><Relationship Id="rId7" Type="http://schemas.openxmlformats.org/officeDocument/2006/relationships/customXml" Target="../ink/ink3.xml"/><Relationship Id="rId2" Type="http://schemas.openxmlformats.org/officeDocument/2006/relationships/notesSlide" Target="../notesSlides/notesSlide7.xml"/><Relationship Id="rId1" Type="http://schemas.openxmlformats.org/officeDocument/2006/relationships/slideLayout" Target="../slideLayouts/slideLayout11.xml"/><Relationship Id="rId6" Type="http://schemas.openxmlformats.org/officeDocument/2006/relationships/image" Target="../media/image7.png"/><Relationship Id="rId5" Type="http://schemas.openxmlformats.org/officeDocument/2006/relationships/customXml" Target="../ink/ink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55D0F34-5A8A-4237-9F79-75F6B4350D8D}"/>
              </a:ext>
            </a:extLst>
          </p:cNvPr>
          <p:cNvSpPr txBox="1">
            <a:spLocks noGrp="1"/>
          </p:cNvSpPr>
          <p:nvPr>
            <p:ph type="title" idx="4294967295"/>
          </p:nvPr>
        </p:nvSpPr>
        <p:spPr>
          <a:xfrm>
            <a:off x="365760" y="202131"/>
            <a:ext cx="10818796" cy="1809549"/>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schemeClr val="bg2"/>
                </a:solidFill>
                <a:effectLst/>
                <a:uLnTx/>
                <a:uFillTx/>
                <a:latin typeface="+mj-lt"/>
                <a:ea typeface="+mj-ea"/>
                <a:cs typeface="+mj-cs"/>
              </a:rPr>
              <a:t>Enhancing Employee Engagement in a Healthcare Organization: A Key Strategy to Reduce Turnover and Enhance Patient Care Quality</a:t>
            </a:r>
            <a:endParaRPr kumimoji="0" lang="en-US" sz="3200" b="1" i="0" u="none" strike="noStrike" kern="1200" cap="none" spc="0" normalizeH="0" baseline="0" noProof="0" dirty="0">
              <a:ln>
                <a:noFill/>
              </a:ln>
              <a:solidFill>
                <a:schemeClr val="bg2"/>
              </a:solidFill>
              <a:effectLst/>
              <a:uLnTx/>
              <a:uFillTx/>
              <a:latin typeface="+mn-lt"/>
              <a:ea typeface="Charter Roman" charset="0"/>
              <a:cs typeface="Charter Roman" charset="0"/>
            </a:endParaRPr>
          </a:p>
        </p:txBody>
      </p:sp>
      <p:sp>
        <p:nvSpPr>
          <p:cNvPr id="5" name="Subtitle 2">
            <a:extLst>
              <a:ext uri="{FF2B5EF4-FFF2-40B4-BE49-F238E27FC236}">
                <a16:creationId xmlns:a16="http://schemas.microsoft.com/office/drawing/2014/main" id="{7FA28609-0567-4BCD-B4B6-84863B70E0F6}"/>
              </a:ext>
            </a:extLst>
          </p:cNvPr>
          <p:cNvSpPr txBox="1">
            <a:spLocks/>
          </p:cNvSpPr>
          <p:nvPr/>
        </p:nvSpPr>
        <p:spPr>
          <a:xfrm>
            <a:off x="1600200" y="2118360"/>
            <a:ext cx="9144000" cy="4912894"/>
          </a:xfrm>
          <a:prstGeom prst="rect">
            <a:avLst/>
          </a:prstGeom>
          <a:noFill/>
        </p:spPr>
        <p:txBody>
          <a:bodyPr>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US" sz="3200" b="1" dirty="0">
              <a:solidFill>
                <a:schemeClr val="accent4"/>
              </a:solidFill>
            </a:endParaRPr>
          </a:p>
          <a:p>
            <a:pPr marL="0" indent="0" algn="ctr">
              <a:buNone/>
            </a:pPr>
            <a:r>
              <a:rPr lang="en-US" sz="3500" dirty="0">
                <a:solidFill>
                  <a:schemeClr val="bg1"/>
                </a:solidFill>
              </a:rPr>
              <a:t>Fesseha Mulugeta</a:t>
            </a:r>
          </a:p>
          <a:p>
            <a:pPr marL="0" indent="0" algn="ctr">
              <a:buNone/>
            </a:pPr>
            <a:r>
              <a:rPr lang="en-US" sz="3500" dirty="0">
                <a:solidFill>
                  <a:schemeClr val="bg1"/>
                </a:solidFill>
              </a:rPr>
              <a:t> National University</a:t>
            </a:r>
          </a:p>
          <a:p>
            <a:pPr marL="0" indent="0" algn="ctr">
              <a:buNone/>
            </a:pPr>
            <a:endParaRPr lang="en-US" sz="3000" b="1" dirty="0">
              <a:solidFill>
                <a:schemeClr val="accent4"/>
              </a:solidFill>
            </a:endParaRPr>
          </a:p>
          <a:p>
            <a:pPr marL="0" indent="0" algn="ctr">
              <a:buNone/>
            </a:pPr>
            <a:endParaRPr lang="en-US" sz="3200" b="1" dirty="0">
              <a:solidFill>
                <a:schemeClr val="accent4"/>
              </a:solidFill>
            </a:endParaRPr>
          </a:p>
          <a:p>
            <a:pPr marL="0" indent="0" algn="ctr">
              <a:buNone/>
            </a:pPr>
            <a:r>
              <a:rPr lang="en-US" sz="3500" dirty="0">
                <a:solidFill>
                  <a:schemeClr val="accent3">
                    <a:lumMod val="20000"/>
                    <a:lumOff val="80000"/>
                  </a:schemeClr>
                </a:solidFill>
              </a:rPr>
              <a:t>           Dissertation Chair:              Dr. Meger Chappell</a:t>
            </a:r>
          </a:p>
          <a:p>
            <a:pPr marL="0" indent="0" algn="ctr">
              <a:buNone/>
            </a:pPr>
            <a:r>
              <a:rPr lang="en-US" sz="3500" dirty="0">
                <a:solidFill>
                  <a:schemeClr val="accent3">
                    <a:lumMod val="20000"/>
                    <a:lumOff val="80000"/>
                  </a:schemeClr>
                </a:solidFill>
              </a:rPr>
              <a:t>        Subject Matter Expert:     Dr. Lori Demeter</a:t>
            </a:r>
          </a:p>
          <a:p>
            <a:pPr marL="0" indent="0" algn="ctr">
              <a:buNone/>
            </a:pPr>
            <a:r>
              <a:rPr lang="en-US" sz="3500" dirty="0">
                <a:solidFill>
                  <a:schemeClr val="accent3">
                    <a:lumMod val="20000"/>
                    <a:lumOff val="80000"/>
                  </a:schemeClr>
                </a:solidFill>
              </a:rPr>
              <a:t>            Academic reader:                 Dr. Jennifer Biddle</a:t>
            </a:r>
          </a:p>
        </p:txBody>
      </p:sp>
    </p:spTree>
    <p:extLst>
      <p:ext uri="{BB962C8B-B14F-4D97-AF65-F5344CB8AC3E}">
        <p14:creationId xmlns:p14="http://schemas.microsoft.com/office/powerpoint/2010/main" val="13645914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a:extLst>
            <a:ext uri="{FF2B5EF4-FFF2-40B4-BE49-F238E27FC236}">
              <a16:creationId xmlns:a16="http://schemas.microsoft.com/office/drawing/2014/main" id="{9A147322-6AA3-212A-01FA-58DCB8980F4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5CDADFE-0D63-1AB1-86C3-E042A217F07D}"/>
              </a:ext>
            </a:extLst>
          </p:cNvPr>
          <p:cNvSpPr txBox="1">
            <a:spLocks noGrp="1"/>
          </p:cNvSpPr>
          <p:nvPr>
            <p:ph type="title" idx="4294967295"/>
          </p:nvPr>
        </p:nvSpPr>
        <p:spPr>
          <a:xfrm>
            <a:off x="621614" y="494040"/>
            <a:ext cx="11166433"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REVIEW OF THE LITERATURE</a:t>
            </a:r>
          </a:p>
        </p:txBody>
      </p:sp>
      <p:sp>
        <p:nvSpPr>
          <p:cNvPr id="3" name="Content Placeholder 2" descr="Healthcare workforce crisis infographic">
            <a:extLst>
              <a:ext uri="{FF2B5EF4-FFF2-40B4-BE49-F238E27FC236}">
                <a16:creationId xmlns:a16="http://schemas.microsoft.com/office/drawing/2014/main" id="{6C126EBD-59E7-A11D-7A60-5D44B49886F8}"/>
              </a:ext>
            </a:extLst>
          </p:cNvPr>
          <p:cNvSpPr txBox="1">
            <a:spLocks/>
          </p:cNvSpPr>
          <p:nvPr/>
        </p:nvSpPr>
        <p:spPr>
          <a:xfrm>
            <a:off x="621615" y="1385332"/>
            <a:ext cx="11035229" cy="459636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3600" dirty="0"/>
          </a:p>
        </p:txBody>
      </p:sp>
      <p:sp>
        <p:nvSpPr>
          <p:cNvPr id="4" name="Text Placeholder 2">
            <a:extLst>
              <a:ext uri="{FF2B5EF4-FFF2-40B4-BE49-F238E27FC236}">
                <a16:creationId xmlns:a16="http://schemas.microsoft.com/office/drawing/2014/main" id="{26770557-1D4B-C5DC-E601-E6507F231629}"/>
              </a:ext>
            </a:extLst>
          </p:cNvPr>
          <p:cNvSpPr txBox="1">
            <a:spLocks/>
          </p:cNvSpPr>
          <p:nvPr/>
        </p:nvSpPr>
        <p:spPr>
          <a:xfrm>
            <a:off x="398302" y="1124982"/>
            <a:ext cx="11389745" cy="5088980"/>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buNone/>
              <a:defRPr/>
            </a:pPr>
            <a:r>
              <a:rPr lang="en-US" sz="2800" b="1" dirty="0"/>
              <a:t>Four major research paths were synthesized</a:t>
            </a:r>
            <a:r>
              <a:rPr lang="en-US" sz="2800" dirty="0"/>
              <a:t>. </a:t>
            </a:r>
          </a:p>
          <a:p>
            <a:pPr marL="0" lvl="0" indent="0">
              <a:buNone/>
              <a:defRPr/>
            </a:pPr>
            <a:endParaRPr lang="en-US" sz="2800" dirty="0"/>
          </a:p>
        </p:txBody>
      </p:sp>
      <p:pic>
        <p:nvPicPr>
          <p:cNvPr id="6" name="Picture 5">
            <a:extLst>
              <a:ext uri="{FF2B5EF4-FFF2-40B4-BE49-F238E27FC236}">
                <a16:creationId xmlns:a16="http://schemas.microsoft.com/office/drawing/2014/main" id="{0A08B286-B1BE-6E3E-EF65-3893B781D9D3}"/>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92598" y="0"/>
            <a:ext cx="12284598" cy="6363960"/>
          </a:xfrm>
          <a:prstGeom prst="rect">
            <a:avLst/>
          </a:prstGeom>
        </p:spPr>
      </p:pic>
    </p:spTree>
    <p:extLst>
      <p:ext uri="{BB962C8B-B14F-4D97-AF65-F5344CB8AC3E}">
        <p14:creationId xmlns:p14="http://schemas.microsoft.com/office/powerpoint/2010/main" val="24588772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a:extLst>
            <a:ext uri="{FF2B5EF4-FFF2-40B4-BE49-F238E27FC236}">
              <a16:creationId xmlns:a16="http://schemas.microsoft.com/office/drawing/2014/main" id="{830250C4-75BD-57D2-BAC7-DF7893C4C57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11CEFEF-9874-A1BE-40E6-765D1127FCF6}"/>
              </a:ext>
            </a:extLst>
          </p:cNvPr>
          <p:cNvSpPr txBox="1">
            <a:spLocks noGrp="1"/>
          </p:cNvSpPr>
          <p:nvPr>
            <p:ph type="title" idx="4294967295"/>
          </p:nvPr>
        </p:nvSpPr>
        <p:spPr>
          <a:xfrm>
            <a:off x="509957" y="344042"/>
            <a:ext cx="11166433"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chemeClr val="tx1"/>
                </a:solidFill>
                <a:effectLst/>
                <a:uLnTx/>
                <a:uFillTx/>
                <a:latin typeface="Aptos" panose="020B0004020202020204" pitchFamily="34" charset="0"/>
                <a:ea typeface="Aptos" panose="020B0004020202020204" pitchFamily="34" charset="0"/>
                <a:cs typeface="Times New Roman" panose="02020603050405020304" pitchFamily="18" charset="0"/>
              </a:rPr>
              <a:t>    Summary Table: The Solution Bridge</a:t>
            </a:r>
            <a:endParaRPr kumimoji="0" lang="en-U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3" name="Content Placeholder 2">
            <a:extLst>
              <a:ext uri="{FF2B5EF4-FFF2-40B4-BE49-F238E27FC236}">
                <a16:creationId xmlns:a16="http://schemas.microsoft.com/office/drawing/2014/main" id="{02CF5512-8A22-07FB-5E32-0D7212CD03E1}"/>
              </a:ext>
              <a:ext uri="{C183D7F6-B498-43B3-948B-1728B52AA6E4}">
                <adec:decorative xmlns:adec="http://schemas.microsoft.com/office/drawing/2017/decorative" val="1"/>
              </a:ext>
            </a:extLst>
          </p:cNvPr>
          <p:cNvSpPr txBox="1">
            <a:spLocks/>
          </p:cNvSpPr>
          <p:nvPr/>
        </p:nvSpPr>
        <p:spPr>
          <a:xfrm>
            <a:off x="1" y="892720"/>
            <a:ext cx="11570386" cy="508898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3600" dirty="0"/>
          </a:p>
        </p:txBody>
      </p:sp>
      <p:sp>
        <p:nvSpPr>
          <p:cNvPr id="4" name="Text Placeholder 2">
            <a:extLst>
              <a:ext uri="{FF2B5EF4-FFF2-40B4-BE49-F238E27FC236}">
                <a16:creationId xmlns:a16="http://schemas.microsoft.com/office/drawing/2014/main" id="{D01BE1CA-4F77-BAF1-01CC-399FDA793ADB}"/>
              </a:ext>
            </a:extLst>
          </p:cNvPr>
          <p:cNvSpPr txBox="1">
            <a:spLocks/>
          </p:cNvSpPr>
          <p:nvPr/>
        </p:nvSpPr>
        <p:spPr>
          <a:xfrm>
            <a:off x="398302" y="1124982"/>
            <a:ext cx="11389745" cy="5088980"/>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buNone/>
              <a:defRPr/>
            </a:pPr>
            <a:r>
              <a:rPr lang="en-US" sz="2800" b="1" dirty="0"/>
              <a:t>Four major research paths were synthesized</a:t>
            </a:r>
            <a:r>
              <a:rPr lang="en-US" sz="2800" dirty="0"/>
              <a:t>.</a:t>
            </a:r>
          </a:p>
          <a:p>
            <a:pPr marL="0" lvl="0" indent="0">
              <a:buNone/>
              <a:defRPr/>
            </a:pPr>
            <a:r>
              <a:rPr lang="en-US" sz="2800" dirty="0"/>
              <a:t> </a:t>
            </a:r>
          </a:p>
          <a:p>
            <a:pPr marL="0" lvl="0" indent="0">
              <a:buNone/>
              <a:defRPr/>
            </a:pPr>
            <a:endParaRPr lang="en-US" sz="2800" dirty="0"/>
          </a:p>
        </p:txBody>
      </p:sp>
      <p:graphicFrame>
        <p:nvGraphicFramePr>
          <p:cNvPr id="5" name="Table 4">
            <a:extLst>
              <a:ext uri="{FF2B5EF4-FFF2-40B4-BE49-F238E27FC236}">
                <a16:creationId xmlns:a16="http://schemas.microsoft.com/office/drawing/2014/main" id="{939F0AC5-C3B0-7E01-6BC3-46D9F5AC3C71}"/>
              </a:ext>
            </a:extLst>
          </p:cNvPr>
          <p:cNvGraphicFramePr>
            <a:graphicFrameLocks noGrp="1"/>
          </p:cNvGraphicFramePr>
          <p:nvPr>
            <p:extLst>
              <p:ext uri="{D42A27DB-BD31-4B8C-83A1-F6EECF244321}">
                <p14:modId xmlns:p14="http://schemas.microsoft.com/office/powerpoint/2010/main" val="1100304943"/>
              </p:ext>
            </p:extLst>
          </p:nvPr>
        </p:nvGraphicFramePr>
        <p:xfrm>
          <a:off x="-1" y="892720"/>
          <a:ext cx="12192000" cy="5471241"/>
        </p:xfrm>
        <a:graphic>
          <a:graphicData uri="http://schemas.openxmlformats.org/drawingml/2006/table">
            <a:tbl>
              <a:tblPr firstRow="1" firstCol="1" bandRow="1">
                <a:tableStyleId>{5C22544A-7EE6-4342-B048-85BDC9FD1C3A}</a:tableStyleId>
              </a:tblPr>
              <a:tblGrid>
                <a:gridCol w="3048000">
                  <a:extLst>
                    <a:ext uri="{9D8B030D-6E8A-4147-A177-3AD203B41FA5}">
                      <a16:colId xmlns:a16="http://schemas.microsoft.com/office/drawing/2014/main" val="3944897990"/>
                    </a:ext>
                  </a:extLst>
                </a:gridCol>
                <a:gridCol w="3048000">
                  <a:extLst>
                    <a:ext uri="{9D8B030D-6E8A-4147-A177-3AD203B41FA5}">
                      <a16:colId xmlns:a16="http://schemas.microsoft.com/office/drawing/2014/main" val="3972950451"/>
                    </a:ext>
                  </a:extLst>
                </a:gridCol>
                <a:gridCol w="3048000">
                  <a:extLst>
                    <a:ext uri="{9D8B030D-6E8A-4147-A177-3AD203B41FA5}">
                      <a16:colId xmlns:a16="http://schemas.microsoft.com/office/drawing/2014/main" val="3816950681"/>
                    </a:ext>
                  </a:extLst>
                </a:gridCol>
                <a:gridCol w="3048000">
                  <a:extLst>
                    <a:ext uri="{9D8B030D-6E8A-4147-A177-3AD203B41FA5}">
                      <a16:colId xmlns:a16="http://schemas.microsoft.com/office/drawing/2014/main" val="3302988238"/>
                    </a:ext>
                  </a:extLst>
                </a:gridCol>
              </a:tblGrid>
              <a:tr h="1243977">
                <a:tc>
                  <a:txBody>
                    <a:bodyPr/>
                    <a:lstStyle/>
                    <a:p>
                      <a:pPr marL="0" marR="0">
                        <a:lnSpc>
                          <a:spcPct val="115000"/>
                        </a:lnSpc>
                        <a:spcAft>
                          <a:spcPts val="800"/>
                        </a:spcAft>
                        <a:buNone/>
                      </a:pPr>
                      <a:r>
                        <a:rPr lang="en-US" sz="3200" kern="100" dirty="0">
                          <a:effectLst/>
                        </a:rPr>
                        <a:t>Research Path</a:t>
                      </a:r>
                      <a:endParaRPr lang="en-US" sz="3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nSpc>
                          <a:spcPct val="115000"/>
                        </a:lnSpc>
                        <a:spcAft>
                          <a:spcPts val="800"/>
                        </a:spcAft>
                        <a:buNone/>
                      </a:pPr>
                      <a:r>
                        <a:rPr lang="en-US" sz="3200" kern="100" dirty="0">
                          <a:effectLst/>
                        </a:rPr>
                        <a:t>The Problem (Tension)</a:t>
                      </a:r>
                      <a:endParaRPr lang="en-US" sz="3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nSpc>
                          <a:spcPct val="115000"/>
                        </a:lnSpc>
                        <a:spcAft>
                          <a:spcPts val="800"/>
                        </a:spcAft>
                        <a:buNone/>
                      </a:pPr>
                      <a:r>
                        <a:rPr lang="en-US" sz="3200" kern="100" dirty="0">
                          <a:effectLst/>
                        </a:rPr>
                        <a:t>The Ground-Level Bridge</a:t>
                      </a:r>
                      <a:endParaRPr lang="en-US" sz="3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nSpc>
                          <a:spcPct val="115000"/>
                        </a:lnSpc>
                        <a:spcAft>
                          <a:spcPts val="800"/>
                        </a:spcAft>
                        <a:buNone/>
                      </a:pPr>
                      <a:r>
                        <a:rPr lang="en-US" sz="3200" kern="100">
                          <a:effectLst/>
                        </a:rPr>
                        <a:t>The Proposed Solution</a:t>
                      </a:r>
                      <a:endParaRPr lang="en-US" sz="3200" kern="10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4245218784"/>
                  </a:ext>
                </a:extLst>
              </a:tr>
              <a:tr h="2113632">
                <a:tc>
                  <a:txBody>
                    <a:bodyPr/>
                    <a:lstStyle/>
                    <a:p>
                      <a:pPr marL="0" marR="0">
                        <a:lnSpc>
                          <a:spcPct val="115000"/>
                        </a:lnSpc>
                        <a:spcAft>
                          <a:spcPts val="800"/>
                        </a:spcAft>
                        <a:buNone/>
                      </a:pPr>
                      <a:r>
                        <a:rPr lang="en-US" sz="3200" kern="100" dirty="0">
                          <a:effectLst/>
                        </a:rPr>
                        <a:t>Hom / Bae</a:t>
                      </a:r>
                      <a:endParaRPr lang="en-US" sz="3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nSpc>
                          <a:spcPct val="115000"/>
                        </a:lnSpc>
                        <a:spcAft>
                          <a:spcPts val="800"/>
                        </a:spcAft>
                        <a:buNone/>
                      </a:pPr>
                      <a:r>
                        <a:rPr lang="en-US" sz="3200" kern="100">
                          <a:effectLst/>
                        </a:rPr>
                        <a:t>Financial loss &amp; Error rates</a:t>
                      </a:r>
                      <a:endParaRPr lang="en-US" sz="3200" kern="10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nSpc>
                          <a:spcPct val="115000"/>
                        </a:lnSpc>
                        <a:spcAft>
                          <a:spcPts val="800"/>
                        </a:spcAft>
                        <a:buNone/>
                      </a:pPr>
                      <a:r>
                        <a:rPr lang="en-US" sz="3200" kern="100" dirty="0">
                          <a:effectLst/>
                        </a:rPr>
                        <a:t>Anxiety &amp; Frustration</a:t>
                      </a:r>
                      <a:endParaRPr lang="en-US" sz="3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nSpc>
                          <a:spcPct val="115000"/>
                        </a:lnSpc>
                        <a:spcAft>
                          <a:spcPts val="800"/>
                        </a:spcAft>
                        <a:buNone/>
                      </a:pPr>
                      <a:r>
                        <a:rPr lang="en-US" sz="3200" kern="100">
                          <a:effectLst/>
                        </a:rPr>
                        <a:t>Resource-based safety protocols</a:t>
                      </a:r>
                      <a:endParaRPr lang="en-US" sz="3200" kern="10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2218218222"/>
                  </a:ext>
                </a:extLst>
              </a:tr>
              <a:tr h="2113632">
                <a:tc>
                  <a:txBody>
                    <a:bodyPr/>
                    <a:lstStyle/>
                    <a:p>
                      <a:pPr marL="0" marR="0">
                        <a:lnSpc>
                          <a:spcPct val="115000"/>
                        </a:lnSpc>
                        <a:spcAft>
                          <a:spcPts val="800"/>
                        </a:spcAft>
                        <a:buNone/>
                      </a:pPr>
                      <a:r>
                        <a:rPr lang="en-US" sz="3200" kern="100">
                          <a:effectLst/>
                        </a:rPr>
                        <a:t>Alenezi / Giallouros</a:t>
                      </a:r>
                      <a:endParaRPr lang="en-US" sz="3200" kern="10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nSpc>
                          <a:spcPct val="115000"/>
                        </a:lnSpc>
                        <a:spcAft>
                          <a:spcPts val="800"/>
                        </a:spcAft>
                        <a:buNone/>
                      </a:pPr>
                      <a:r>
                        <a:rPr lang="en-US" sz="3200" kern="100" dirty="0">
                          <a:effectLst/>
                        </a:rPr>
                        <a:t>Lack of engagement &amp; Instability</a:t>
                      </a:r>
                      <a:endParaRPr lang="en-US" sz="3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nSpc>
                          <a:spcPct val="115000"/>
                        </a:lnSpc>
                        <a:spcAft>
                          <a:spcPts val="800"/>
                        </a:spcAft>
                        <a:buNone/>
                      </a:pPr>
                      <a:r>
                        <a:rPr lang="en-US" sz="3200" kern="100" dirty="0">
                          <a:effectLst/>
                        </a:rPr>
                        <a:t>Disconnection &amp; Burnout</a:t>
                      </a:r>
                      <a:endParaRPr lang="en-US" sz="3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nSpc>
                          <a:spcPct val="115000"/>
                        </a:lnSpc>
                        <a:spcAft>
                          <a:spcPts val="800"/>
                        </a:spcAft>
                        <a:buNone/>
                      </a:pPr>
                      <a:r>
                        <a:rPr lang="en-US" sz="3200" kern="100" dirty="0">
                          <a:effectLst/>
                        </a:rPr>
                        <a:t>Autonomy &amp; Shared Governance</a:t>
                      </a:r>
                      <a:endParaRPr lang="en-US" sz="3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3926625872"/>
                  </a:ext>
                </a:extLst>
              </a:tr>
            </a:tbl>
          </a:graphicData>
        </a:graphic>
      </p:graphicFrame>
    </p:spTree>
    <p:extLst>
      <p:ext uri="{BB962C8B-B14F-4D97-AF65-F5344CB8AC3E}">
        <p14:creationId xmlns:p14="http://schemas.microsoft.com/office/powerpoint/2010/main" val="4904621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FB657A-3C0B-4922-8CD2-76BD3F421BA9}"/>
              </a:ext>
            </a:extLst>
          </p:cNvPr>
          <p:cNvSpPr txBox="1">
            <a:spLocks noGrp="1"/>
          </p:cNvSpPr>
          <p:nvPr>
            <p:ph type="title" idx="4294967295"/>
          </p:nvPr>
        </p:nvSpPr>
        <p:spPr>
          <a:xfrm>
            <a:off x="413268" y="0"/>
            <a:ext cx="11166433"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RESEARCH METHODOLOGY &amp; DESIGN</a:t>
            </a:r>
          </a:p>
        </p:txBody>
      </p:sp>
      <p:sp>
        <p:nvSpPr>
          <p:cNvPr id="3" name="Text Placeholder 2">
            <a:extLst>
              <a:ext uri="{FF2B5EF4-FFF2-40B4-BE49-F238E27FC236}">
                <a16:creationId xmlns:a16="http://schemas.microsoft.com/office/drawing/2014/main" id="{92787CB5-C598-4775-9A51-E7609A884547}"/>
              </a:ext>
              <a:ext uri="{C183D7F6-B498-43B3-948B-1728B52AA6E4}">
                <adec:decorative xmlns:adec="http://schemas.microsoft.com/office/drawing/2017/decorative" val="1"/>
              </a:ext>
            </a:extLst>
          </p:cNvPr>
          <p:cNvSpPr txBox="1">
            <a:spLocks/>
          </p:cNvSpPr>
          <p:nvPr/>
        </p:nvSpPr>
        <p:spPr>
          <a:xfrm>
            <a:off x="512783" y="1241382"/>
            <a:ext cx="11166433" cy="5442639"/>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0"/>
            <a:endParaRPr lang="en-US" sz="2800" dirty="0"/>
          </a:p>
        </p:txBody>
      </p:sp>
      <p:sp>
        <p:nvSpPr>
          <p:cNvPr id="5" name="TextBox 4">
            <a:extLst>
              <a:ext uri="{FF2B5EF4-FFF2-40B4-BE49-F238E27FC236}">
                <a16:creationId xmlns:a16="http://schemas.microsoft.com/office/drawing/2014/main" id="{68D5A164-193E-E6A7-95CE-8957AE2A6A6C}"/>
              </a:ext>
            </a:extLst>
          </p:cNvPr>
          <p:cNvSpPr txBox="1"/>
          <p:nvPr/>
        </p:nvSpPr>
        <p:spPr>
          <a:xfrm>
            <a:off x="-1" y="805489"/>
            <a:ext cx="12192000" cy="5878532"/>
          </a:xfrm>
          <a:prstGeom prst="rect">
            <a:avLst/>
          </a:prstGeom>
          <a:noFill/>
        </p:spPr>
        <p:txBody>
          <a:bodyPr wrap="square">
            <a:spAutoFit/>
          </a:bodyPr>
          <a:lstStyle/>
          <a:p>
            <a:endParaRPr lang="en-US" sz="2800" b="1" dirty="0">
              <a:solidFill>
                <a:srgbClr val="0B25AE"/>
              </a:solidFill>
            </a:endParaRPr>
          </a:p>
          <a:p>
            <a:pPr marL="457200" indent="-457200">
              <a:buFont typeface="Arial" panose="020B0604020202020204" pitchFamily="34" charset="0"/>
              <a:buChar char="•"/>
            </a:pPr>
            <a:r>
              <a:rPr lang="en-US" sz="2800" b="1" dirty="0">
                <a:solidFill>
                  <a:srgbClr val="0B25AE"/>
                </a:solidFill>
              </a:rPr>
              <a:t> </a:t>
            </a:r>
            <a:r>
              <a:rPr lang="en-US" sz="4000" dirty="0"/>
              <a:t>Qualitative phenomenological design</a:t>
            </a:r>
          </a:p>
          <a:p>
            <a:pPr marL="571500" indent="-571500">
              <a:buFont typeface="Arial" panose="020B0604020202020204" pitchFamily="34" charset="0"/>
              <a:buChar char="•"/>
            </a:pPr>
            <a:endParaRPr lang="en-US" sz="4000" dirty="0"/>
          </a:p>
          <a:p>
            <a:pPr marL="571500" indent="-571500">
              <a:buFont typeface="Arial" panose="020B0604020202020204" pitchFamily="34" charset="0"/>
              <a:buChar char="•"/>
            </a:pPr>
            <a:r>
              <a:rPr lang="en-US" sz="4000" dirty="0"/>
              <a:t>21 healthcare professionals</a:t>
            </a:r>
          </a:p>
          <a:p>
            <a:pPr marL="571500" indent="-571500">
              <a:buFont typeface="Arial" panose="020B0604020202020204" pitchFamily="34" charset="0"/>
              <a:buChar char="•"/>
            </a:pPr>
            <a:endParaRPr lang="en-US" sz="4000" dirty="0"/>
          </a:p>
          <a:p>
            <a:pPr marL="571500" indent="-571500">
              <a:buFont typeface="Arial" panose="020B0604020202020204" pitchFamily="34" charset="0"/>
              <a:buChar char="•"/>
            </a:pPr>
            <a:r>
              <a:rPr lang="en-US" sz="4000" dirty="0"/>
              <a:t>Open-ended questionnaires</a:t>
            </a:r>
          </a:p>
          <a:p>
            <a:pPr marL="571500" indent="-571500">
              <a:buFont typeface="Arial" panose="020B0604020202020204" pitchFamily="34" charset="0"/>
              <a:buChar char="•"/>
            </a:pPr>
            <a:endParaRPr lang="en-US" sz="4000" dirty="0"/>
          </a:p>
          <a:p>
            <a:pPr marL="571500" indent="-571500">
              <a:buFont typeface="Arial" panose="020B0604020202020204" pitchFamily="34" charset="0"/>
              <a:buChar char="•"/>
            </a:pPr>
            <a:r>
              <a:rPr lang="en-US" sz="4000" dirty="0"/>
              <a:t>Two private healthcare facilities</a:t>
            </a:r>
          </a:p>
          <a:p>
            <a:endParaRPr lang="en-US" sz="4000" b="1" dirty="0">
              <a:solidFill>
                <a:srgbClr val="0B25AE"/>
              </a:solidFill>
            </a:endParaRPr>
          </a:p>
          <a:p>
            <a:endParaRPr lang="en-US" sz="2800" dirty="0"/>
          </a:p>
        </p:txBody>
      </p:sp>
    </p:spTree>
    <p:extLst>
      <p:ext uri="{BB962C8B-B14F-4D97-AF65-F5344CB8AC3E}">
        <p14:creationId xmlns:p14="http://schemas.microsoft.com/office/powerpoint/2010/main" val="23659583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11678-2EF6-4623-82A0-B1BFC0890895}"/>
              </a:ext>
            </a:extLst>
          </p:cNvPr>
          <p:cNvSpPr txBox="1">
            <a:spLocks noGrp="1"/>
          </p:cNvSpPr>
          <p:nvPr>
            <p:ph type="title" idx="4294967295"/>
          </p:nvPr>
        </p:nvSpPr>
        <p:spPr>
          <a:xfrm>
            <a:off x="621614" y="494040"/>
            <a:ext cx="11166433"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POPULATION &amp; SAMPLE</a:t>
            </a:r>
          </a:p>
        </p:txBody>
      </p:sp>
      <p:sp>
        <p:nvSpPr>
          <p:cNvPr id="3" name="Text Placeholder 2">
            <a:extLst>
              <a:ext uri="{FF2B5EF4-FFF2-40B4-BE49-F238E27FC236}">
                <a16:creationId xmlns:a16="http://schemas.microsoft.com/office/drawing/2014/main" id="{94ED5D32-6DD5-454C-B2C6-4CF765A34525}"/>
              </a:ext>
            </a:extLst>
          </p:cNvPr>
          <p:cNvSpPr txBox="1">
            <a:spLocks/>
          </p:cNvSpPr>
          <p:nvPr/>
        </p:nvSpPr>
        <p:spPr>
          <a:xfrm>
            <a:off x="512783" y="1124982"/>
            <a:ext cx="11166433" cy="4894954"/>
          </a:xfrm>
          <a:prstGeom prst="rect">
            <a:avLst/>
          </a:prstGeom>
        </p:spPr>
        <p:txBody>
          <a:bodyPr vert="horz" lIns="91440" tIns="45720" rIns="91440" bIns="45720" rtlCol="0">
            <a:no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buNone/>
            </a:pPr>
            <a:r>
              <a:rPr lang="en-US" sz="3200" dirty="0"/>
              <a:t>200 healthcare professionals across two distinct medical facilities (Urban and Suburban)</a:t>
            </a:r>
          </a:p>
          <a:p>
            <a:pPr marL="0" lvl="0" indent="0">
              <a:buNone/>
            </a:pPr>
            <a:r>
              <a:rPr lang="en-US" sz="3200" i="1" dirty="0"/>
              <a:t>Criteria:</a:t>
            </a:r>
            <a:r>
              <a:rPr lang="en-US" sz="3200" dirty="0"/>
              <a:t> 18+ years old, 1+ year of tenure, and direct exposure to organizational turnover.</a:t>
            </a:r>
          </a:p>
        </p:txBody>
      </p:sp>
      <p:pic>
        <p:nvPicPr>
          <p:cNvPr id="5" name="Picture 4">
            <a:extLst>
              <a:ext uri="{FF2B5EF4-FFF2-40B4-BE49-F238E27FC236}">
                <a16:creationId xmlns:a16="http://schemas.microsoft.com/office/drawing/2014/main" id="{33EF2DEA-4A2A-C013-0D67-4DC39812103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0" y="3272590"/>
            <a:ext cx="12192000" cy="3981707"/>
          </a:xfrm>
          <a:prstGeom prst="rect">
            <a:avLst/>
          </a:prstGeom>
        </p:spPr>
      </p:pic>
    </p:spTree>
    <p:extLst>
      <p:ext uri="{BB962C8B-B14F-4D97-AF65-F5344CB8AC3E}">
        <p14:creationId xmlns:p14="http://schemas.microsoft.com/office/powerpoint/2010/main" val="37735635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DD3157-830E-496A-AADA-009628BB5BB0}"/>
              </a:ext>
            </a:extLst>
          </p:cNvPr>
          <p:cNvSpPr txBox="1">
            <a:spLocks noGrp="1"/>
          </p:cNvSpPr>
          <p:nvPr>
            <p:ph type="title" idx="4294967295"/>
          </p:nvPr>
        </p:nvSpPr>
        <p:spPr>
          <a:xfrm>
            <a:off x="512783" y="494040"/>
            <a:ext cx="11166433"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MATERIALS &amp; INSTRUMENTATION</a:t>
            </a:r>
          </a:p>
        </p:txBody>
      </p:sp>
      <p:sp>
        <p:nvSpPr>
          <p:cNvPr id="3" name="Text Placeholder 2">
            <a:extLst>
              <a:ext uri="{FF2B5EF4-FFF2-40B4-BE49-F238E27FC236}">
                <a16:creationId xmlns:a16="http://schemas.microsoft.com/office/drawing/2014/main" id="{D9D3B57C-0D85-415A-A156-247F10BD3F2F}"/>
              </a:ext>
            </a:extLst>
          </p:cNvPr>
          <p:cNvSpPr txBox="1">
            <a:spLocks/>
          </p:cNvSpPr>
          <p:nvPr/>
        </p:nvSpPr>
        <p:spPr>
          <a:xfrm>
            <a:off x="621614" y="1222345"/>
            <a:ext cx="11035230"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0"/>
            <a:r>
              <a:rPr lang="en-US" sz="2800" dirty="0"/>
              <a:t> </a:t>
            </a:r>
            <a:r>
              <a:rPr lang="en-US" dirty="0"/>
              <a:t>Recruitment Email and Flyer</a:t>
            </a:r>
          </a:p>
          <a:p>
            <a:pPr lvl="0"/>
            <a:endParaRPr lang="en-US" dirty="0"/>
          </a:p>
          <a:p>
            <a:pPr lvl="0"/>
            <a:r>
              <a:rPr lang="en-US" dirty="0"/>
              <a:t>Informed Consent Form</a:t>
            </a:r>
          </a:p>
          <a:p>
            <a:pPr lvl="0"/>
            <a:endParaRPr lang="en-US" dirty="0"/>
          </a:p>
          <a:p>
            <a:pPr lvl="0"/>
            <a:r>
              <a:rPr lang="en-US" dirty="0"/>
              <a:t>Transcription and Data Management Software: </a:t>
            </a:r>
            <a:r>
              <a:rPr lang="en-US" dirty="0">
                <a:solidFill>
                  <a:schemeClr val="tx1"/>
                </a:solidFill>
              </a:rPr>
              <a:t>NVivo software </a:t>
            </a:r>
            <a:endParaRPr lang="en-US" dirty="0"/>
          </a:p>
        </p:txBody>
      </p:sp>
    </p:spTree>
    <p:extLst>
      <p:ext uri="{BB962C8B-B14F-4D97-AF65-F5344CB8AC3E}">
        <p14:creationId xmlns:p14="http://schemas.microsoft.com/office/powerpoint/2010/main" val="30765985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39FF2-D950-4FF9-98AC-B539C537C570}"/>
              </a:ext>
            </a:extLst>
          </p:cNvPr>
          <p:cNvSpPr txBox="1">
            <a:spLocks noGrp="1"/>
          </p:cNvSpPr>
          <p:nvPr>
            <p:ph type="title" idx="4294967295"/>
          </p:nvPr>
        </p:nvSpPr>
        <p:spPr>
          <a:xfrm>
            <a:off x="2794798" y="178569"/>
            <a:ext cx="11166433"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STUDY PROCEDURES</a:t>
            </a:r>
          </a:p>
        </p:txBody>
      </p:sp>
      <p:sp>
        <p:nvSpPr>
          <p:cNvPr id="3" name="Text Placeholder 2">
            <a:extLst>
              <a:ext uri="{FF2B5EF4-FFF2-40B4-BE49-F238E27FC236}">
                <a16:creationId xmlns:a16="http://schemas.microsoft.com/office/drawing/2014/main" id="{34F60F94-39E3-472E-8251-95A28C6980E9}"/>
              </a:ext>
            </a:extLst>
          </p:cNvPr>
          <p:cNvSpPr txBox="1">
            <a:spLocks/>
          </p:cNvSpPr>
          <p:nvPr/>
        </p:nvSpPr>
        <p:spPr>
          <a:xfrm>
            <a:off x="621614" y="1222345"/>
            <a:ext cx="11166433"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0"/>
            <a:r>
              <a:rPr lang="en-US" dirty="0"/>
              <a:t>Ethical Approval</a:t>
            </a:r>
          </a:p>
          <a:p>
            <a:pPr lvl="0"/>
            <a:endParaRPr lang="en-US" dirty="0"/>
          </a:p>
          <a:p>
            <a:pPr lvl="0"/>
            <a:r>
              <a:rPr lang="en-US" dirty="0"/>
              <a:t>Recruitment Strategy</a:t>
            </a:r>
          </a:p>
          <a:p>
            <a:pPr lvl="0"/>
            <a:endParaRPr lang="en-US" dirty="0"/>
          </a:p>
          <a:p>
            <a:pPr lvl="0"/>
            <a:r>
              <a:rPr lang="en-US" dirty="0"/>
              <a:t>Administrative Coordination</a:t>
            </a:r>
          </a:p>
          <a:p>
            <a:pPr lvl="0"/>
            <a:endParaRPr lang="en-US" dirty="0"/>
          </a:p>
          <a:p>
            <a:pPr lvl="0"/>
            <a:r>
              <a:rPr lang="en-US" dirty="0"/>
              <a:t>Informed Consent</a:t>
            </a:r>
            <a:endParaRPr kumimoji="0" lang="en-US" sz="2400" i="0" u="none" strike="noStrike" kern="1200" cap="none" spc="0" normalizeH="0" baseline="0" noProof="0" dirty="0">
              <a:ln>
                <a:noFill/>
              </a:ln>
              <a:solidFill>
                <a:sysClr val="windowText" lastClr="000000">
                  <a:lumMod val="85000"/>
                  <a:lumOff val="15000"/>
                </a:sysClr>
              </a:solidFill>
              <a:effectLst/>
              <a:uLnTx/>
              <a:uFillTx/>
              <a:ea typeface="+mn-ea"/>
              <a:cs typeface="+mn-cs"/>
            </a:endParaRPr>
          </a:p>
        </p:txBody>
      </p:sp>
    </p:spTree>
    <p:extLst>
      <p:ext uri="{BB962C8B-B14F-4D97-AF65-F5344CB8AC3E}">
        <p14:creationId xmlns:p14="http://schemas.microsoft.com/office/powerpoint/2010/main" val="3213939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C517E5-D24A-41BB-938F-6A370D5487BD}"/>
              </a:ext>
            </a:extLst>
          </p:cNvPr>
          <p:cNvSpPr txBox="1">
            <a:spLocks noGrp="1"/>
          </p:cNvSpPr>
          <p:nvPr>
            <p:ph type="title" idx="4294967295"/>
          </p:nvPr>
        </p:nvSpPr>
        <p:spPr>
          <a:xfrm>
            <a:off x="3364623" y="730356"/>
            <a:ext cx="14797618"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DATA ANALYSIS</a:t>
            </a:r>
          </a:p>
        </p:txBody>
      </p:sp>
      <p:sp>
        <p:nvSpPr>
          <p:cNvPr id="3" name="Text Placeholder 2">
            <a:extLst>
              <a:ext uri="{FF2B5EF4-FFF2-40B4-BE49-F238E27FC236}">
                <a16:creationId xmlns:a16="http://schemas.microsoft.com/office/drawing/2014/main" id="{86EB2F66-5B98-4A6C-B8AA-E0884F6B3891}"/>
              </a:ext>
              <a:ext uri="{C183D7F6-B498-43B3-948B-1728B52AA6E4}">
                <adec:decorative xmlns:adec="http://schemas.microsoft.com/office/drawing/2017/decorative" val="1"/>
              </a:ext>
            </a:extLst>
          </p:cNvPr>
          <p:cNvSpPr txBox="1">
            <a:spLocks/>
          </p:cNvSpPr>
          <p:nvPr/>
        </p:nvSpPr>
        <p:spPr>
          <a:xfrm>
            <a:off x="443342" y="5671595"/>
            <a:ext cx="11629786" cy="475076"/>
          </a:xfrm>
          <a:prstGeom prst="rect">
            <a:avLst/>
          </a:prstGeom>
          <a:noFill/>
          <a:ln>
            <a:noFill/>
          </a:ln>
        </p:spPr>
        <p:txBody>
          <a:bodyPr lIns="91425" tIns="91425" rIns="91425" bIns="91425" anchor="t" anchorCtr="0"/>
          <a:lstStyle>
            <a:defPPr marR="0" lvl="0" algn="l" rtl="0">
              <a:lnSpc>
                <a:spcPct val="100000"/>
              </a:lnSpc>
              <a:spcBef>
                <a:spcPts val="0"/>
              </a:spcBef>
              <a:spcAft>
                <a:spcPts val="0"/>
              </a:spcAft>
            </a:defPPr>
            <a:lvl1pPr marL="228600" marR="0" lvl="0" indent="-76200" algn="l" rtl="0">
              <a:lnSpc>
                <a:spcPct val="100000"/>
              </a:lnSpc>
              <a:spcBef>
                <a:spcPts val="480"/>
              </a:spcBef>
              <a:spcAft>
                <a:spcPts val="0"/>
              </a:spcAft>
              <a:buClr>
                <a:srgbClr val="262626"/>
              </a:buClr>
              <a:buSzPct val="100000"/>
              <a:buFont typeface="Noto Sans Symbols"/>
              <a:buChar char="▪"/>
              <a:defRPr sz="2400" b="0" i="0" u="none" strike="noStrike" cap="none">
                <a:solidFill>
                  <a:srgbClr val="262626"/>
                </a:solidFill>
                <a:latin typeface="Calibri"/>
                <a:ea typeface="Calibri"/>
                <a:cs typeface="Calibri"/>
                <a:sym typeface="Calibri"/>
              </a:defRPr>
            </a:lvl1pPr>
            <a:lvl2pPr marL="571500" marR="0" lvl="1" indent="-165100" algn="l" rtl="0">
              <a:lnSpc>
                <a:spcPct val="100000"/>
              </a:lnSpc>
              <a:spcBef>
                <a:spcPts val="400"/>
              </a:spcBef>
              <a:spcAft>
                <a:spcPts val="0"/>
              </a:spcAft>
              <a:buClr>
                <a:srgbClr val="262626"/>
              </a:buClr>
              <a:buSzPct val="100000"/>
              <a:buFont typeface="Noto Sans Symbols"/>
              <a:buChar char="→"/>
              <a:defRPr sz="2000" b="0" i="0" u="none" strike="noStrike" cap="none">
                <a:solidFill>
                  <a:srgbClr val="262626"/>
                </a:solidFill>
                <a:latin typeface="Calibri"/>
                <a:ea typeface="Calibri"/>
                <a:cs typeface="Calibri"/>
                <a:sym typeface="Calibri"/>
              </a:defRPr>
            </a:lvl2pPr>
            <a:lvl3pPr marL="862013" marR="0" lvl="2" indent="-61912" algn="l" rtl="0">
              <a:lnSpc>
                <a:spcPct val="100000"/>
              </a:lnSpc>
              <a:spcBef>
                <a:spcPts val="360"/>
              </a:spcBef>
              <a:spcAft>
                <a:spcPts val="0"/>
              </a:spcAft>
              <a:buClr>
                <a:srgbClr val="262626"/>
              </a:buClr>
              <a:buSzPct val="100000"/>
              <a:buFont typeface="Calibri"/>
              <a:buChar char="▪"/>
              <a:defRPr sz="1800" b="0" i="0" u="none" strike="noStrike" cap="none">
                <a:solidFill>
                  <a:srgbClr val="262626"/>
                </a:solidFill>
                <a:latin typeface="Calibri"/>
                <a:ea typeface="Calibri"/>
                <a:cs typeface="Calibri"/>
                <a:sym typeface="Calibri"/>
              </a:defRPr>
            </a:lvl3pPr>
            <a:lvl4pPr marL="1204913" marR="0" lvl="3" indent="-138112" algn="l" rtl="0">
              <a:lnSpc>
                <a:spcPct val="100000"/>
              </a:lnSpc>
              <a:spcBef>
                <a:spcPts val="320"/>
              </a:spcBef>
              <a:spcAft>
                <a:spcPts val="0"/>
              </a:spcAft>
              <a:buClr>
                <a:srgbClr val="262626"/>
              </a:buClr>
              <a:buSzPct val="100000"/>
              <a:buFont typeface="Arial"/>
              <a:buChar char="–"/>
              <a:defRPr sz="1600" b="0" i="0" u="none" strike="noStrike" cap="none">
                <a:solidFill>
                  <a:srgbClr val="262626"/>
                </a:solidFill>
                <a:latin typeface="Calibri"/>
                <a:ea typeface="Calibri"/>
                <a:cs typeface="Calibri"/>
                <a:sym typeface="Calibri"/>
              </a:defRPr>
            </a:lvl4pPr>
            <a:lvl5pPr marL="1485900" marR="0" lvl="4" indent="-76200" algn="l" rtl="0">
              <a:lnSpc>
                <a:spcPct val="100000"/>
              </a:lnSpc>
              <a:spcBef>
                <a:spcPts val="320"/>
              </a:spcBef>
              <a:spcAft>
                <a:spcPts val="0"/>
              </a:spcAft>
              <a:buClr>
                <a:srgbClr val="262626"/>
              </a:buClr>
              <a:buSzPct val="100000"/>
              <a:buFont typeface="Arial"/>
              <a:buChar char="»"/>
              <a:defRPr sz="1600" b="0" i="0" u="none" strike="noStrike" cap="none">
                <a:solidFill>
                  <a:srgbClr val="262626"/>
                </a:solidFill>
                <a:latin typeface="Calibri"/>
                <a:ea typeface="Calibri"/>
                <a:cs typeface="Calibri"/>
                <a:sym typeface="Calibri"/>
              </a:defRPr>
            </a:lvl5pPr>
            <a:lvl6pPr marL="2514600" marR="0" lvl="5"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pPr marL="152400" lvl="0" indent="0">
              <a:buNone/>
            </a:pPr>
            <a:endParaRPr kumimoji="0" lang="en-US" sz="1600" b="0" i="0" u="none" strike="noStrike" kern="0" cap="none" spc="0" normalizeH="0" baseline="0" noProof="0" dirty="0">
              <a:ln>
                <a:noFill/>
              </a:ln>
              <a:solidFill>
                <a:srgbClr val="262626"/>
              </a:solidFill>
              <a:effectLst/>
              <a:uLnTx/>
              <a:uFillTx/>
              <a:latin typeface="Calibri"/>
              <a:cs typeface="Calibri"/>
              <a:sym typeface="Calibri"/>
            </a:endParaRPr>
          </a:p>
        </p:txBody>
      </p:sp>
      <p:sp>
        <p:nvSpPr>
          <p:cNvPr id="6" name="Rectangle 3">
            <a:extLst>
              <a:ext uri="{FF2B5EF4-FFF2-40B4-BE49-F238E27FC236}">
                <a16:creationId xmlns:a16="http://schemas.microsoft.com/office/drawing/2014/main" id="{4C3849F6-6B5A-D5D4-44AB-C52573F7854F}"/>
              </a:ext>
              <a:ext uri="{C183D7F6-B498-43B3-948B-1728B52AA6E4}">
                <adec:decorative xmlns:adec="http://schemas.microsoft.com/office/drawing/2017/decorative" val="1"/>
              </a:ext>
            </a:extLst>
          </p:cNvPr>
          <p:cNvSpPr>
            <a:spLocks noChangeArrowheads="1"/>
          </p:cNvSpPr>
          <p:nvPr/>
        </p:nvSpPr>
        <p:spPr bwMode="auto">
          <a:xfrm>
            <a:off x="0" y="1624292"/>
            <a:ext cx="12292314"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2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lang="en-US" altLang="en-US" sz="2800" b="1"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2800" b="1" i="0" u="none" strike="noStrike" cap="none" normalizeH="0" baseline="0" dirty="0">
              <a:ln>
                <a:noFill/>
              </a:ln>
              <a:solidFill>
                <a:schemeClr val="tx1"/>
              </a:solidFill>
              <a:effectLst/>
              <a:latin typeface="Arial" panose="020B0604020202020204" pitchFamily="34" charset="0"/>
            </a:endParaRPr>
          </a:p>
        </p:txBody>
      </p:sp>
      <p:sp>
        <p:nvSpPr>
          <p:cNvPr id="8" name="Rectangle 5">
            <a:extLst>
              <a:ext uri="{FF2B5EF4-FFF2-40B4-BE49-F238E27FC236}">
                <a16:creationId xmlns:a16="http://schemas.microsoft.com/office/drawing/2014/main" id="{5AAA64F2-81A7-100B-7364-20840A29312D}"/>
              </a:ext>
            </a:extLst>
          </p:cNvPr>
          <p:cNvSpPr>
            <a:spLocks noChangeArrowheads="1"/>
          </p:cNvSpPr>
          <p:nvPr/>
        </p:nvSpPr>
        <p:spPr bwMode="auto">
          <a:xfrm>
            <a:off x="748144" y="1976735"/>
            <a:ext cx="11324983" cy="3293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571500" marR="0" lvl="0" indent="-571500" algn="l" defTabSz="914400" rtl="0" eaLnBrk="0" fontAlgn="base" latinLnBrk="0" hangingPunct="0">
              <a:lnSpc>
                <a:spcPct val="100000"/>
              </a:lnSpc>
              <a:spcBef>
                <a:spcPct val="0"/>
              </a:spcBef>
              <a:spcAft>
                <a:spcPct val="0"/>
              </a:spcAft>
              <a:buClrTx/>
              <a:buSzTx/>
              <a:buFont typeface="Wingdings" pitchFamily="2" charset="2"/>
              <a:buChar char="§"/>
              <a:tabLst/>
            </a:pPr>
            <a:r>
              <a:rPr lang="en-US" sz="3600" dirty="0"/>
              <a:t>Thematic analysis</a:t>
            </a:r>
          </a:p>
          <a:p>
            <a:pPr marL="571500" marR="0" lvl="0" indent="-571500" algn="l" defTabSz="914400" rtl="0" eaLnBrk="0" fontAlgn="base" latinLnBrk="0" hangingPunct="0">
              <a:lnSpc>
                <a:spcPct val="100000"/>
              </a:lnSpc>
              <a:spcBef>
                <a:spcPct val="0"/>
              </a:spcBef>
              <a:spcAft>
                <a:spcPct val="0"/>
              </a:spcAft>
              <a:buClrTx/>
              <a:buSzTx/>
              <a:buFont typeface="Wingdings" pitchFamily="2" charset="2"/>
              <a:buChar char="§"/>
              <a:tabLst/>
            </a:pPr>
            <a:endParaRPr lang="en-US" sz="3600" dirty="0"/>
          </a:p>
          <a:p>
            <a:pPr marL="571500" marR="0" lvl="0" indent="-571500" algn="l" defTabSz="914400" rtl="0" eaLnBrk="0" fontAlgn="base" latinLnBrk="0" hangingPunct="0">
              <a:lnSpc>
                <a:spcPct val="100000"/>
              </a:lnSpc>
              <a:spcBef>
                <a:spcPct val="0"/>
              </a:spcBef>
              <a:spcAft>
                <a:spcPct val="0"/>
              </a:spcAft>
              <a:buClrTx/>
              <a:buSzTx/>
              <a:buFont typeface="Wingdings" pitchFamily="2" charset="2"/>
              <a:buChar char="§"/>
              <a:tabLst/>
            </a:pPr>
            <a:r>
              <a:rPr lang="en-US" sz="3600" dirty="0"/>
              <a:t> NVivo software</a:t>
            </a:r>
          </a:p>
          <a:p>
            <a:pPr marL="571500" marR="0" lvl="0" indent="-571500" algn="l" defTabSz="914400" rtl="0" eaLnBrk="0" fontAlgn="base" latinLnBrk="0" hangingPunct="0">
              <a:lnSpc>
                <a:spcPct val="100000"/>
              </a:lnSpc>
              <a:spcBef>
                <a:spcPct val="0"/>
              </a:spcBef>
              <a:spcAft>
                <a:spcPct val="0"/>
              </a:spcAft>
              <a:buClrTx/>
              <a:buSzTx/>
              <a:buFont typeface="Wingdings" pitchFamily="2" charset="2"/>
              <a:buChar char="§"/>
              <a:tabLst/>
            </a:pPr>
            <a:endParaRPr lang="en-US" sz="3600" dirty="0"/>
          </a:p>
          <a:p>
            <a:pPr marL="571500" marR="0" lvl="0" indent="-571500" algn="l" defTabSz="914400" rtl="0" eaLnBrk="0" fontAlgn="base" latinLnBrk="0" hangingPunct="0">
              <a:lnSpc>
                <a:spcPct val="100000"/>
              </a:lnSpc>
              <a:spcBef>
                <a:spcPct val="0"/>
              </a:spcBef>
              <a:spcAft>
                <a:spcPct val="0"/>
              </a:spcAft>
              <a:buClrTx/>
              <a:buSzTx/>
              <a:buFont typeface="Wingdings" pitchFamily="2" charset="2"/>
              <a:buChar char="§"/>
              <a:tabLst/>
            </a:pPr>
            <a:r>
              <a:rPr lang="en-US" sz="3600" dirty="0"/>
              <a:t> Coding and theme development</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2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720796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E70D0-5EFE-4C9D-947E-12DCF06D4C40}"/>
              </a:ext>
            </a:extLst>
          </p:cNvPr>
          <p:cNvSpPr txBox="1">
            <a:spLocks noGrp="1"/>
          </p:cNvSpPr>
          <p:nvPr>
            <p:ph type="title" idx="4294967295"/>
          </p:nvPr>
        </p:nvSpPr>
        <p:spPr>
          <a:xfrm>
            <a:off x="621614" y="494040"/>
            <a:ext cx="11451514" cy="5847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LIMITATIONS</a:t>
            </a:r>
          </a:p>
        </p:txBody>
      </p:sp>
      <p:sp>
        <p:nvSpPr>
          <p:cNvPr id="3" name="Content Placeholder 2">
            <a:extLst>
              <a:ext uri="{FF2B5EF4-FFF2-40B4-BE49-F238E27FC236}">
                <a16:creationId xmlns:a16="http://schemas.microsoft.com/office/drawing/2014/main" id="{D36F837A-E936-49D1-A37E-9CFCE730BE89}"/>
              </a:ext>
            </a:extLst>
          </p:cNvPr>
          <p:cNvSpPr txBox="1">
            <a:spLocks/>
          </p:cNvSpPr>
          <p:nvPr/>
        </p:nvSpPr>
        <p:spPr>
          <a:xfrm>
            <a:off x="621615" y="1323673"/>
            <a:ext cx="11035229" cy="5177335"/>
          </a:xfrm>
          <a:prstGeom prst="rect">
            <a:avLst/>
          </a:prstGeom>
        </p:spPr>
        <p:txBody>
          <a:bodyPr vert="horz" lIns="91440" tIns="45720" rIns="91440" bIns="45720" rtlCol="0">
            <a:no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0"/>
            <a:r>
              <a:rPr lang="en-US" sz="3200" b="1" dirty="0"/>
              <a:t>Limited Generalizability</a:t>
            </a:r>
            <a:r>
              <a:rPr lang="en-US" sz="3200" dirty="0"/>
              <a:t>: Only two healthcare institutions (one urban and one suburban)</a:t>
            </a:r>
          </a:p>
          <a:p>
            <a:pPr lvl="0"/>
            <a:endParaRPr lang="en-US" sz="3200" dirty="0"/>
          </a:p>
          <a:p>
            <a:pPr lvl="0"/>
            <a:r>
              <a:rPr lang="en-US" sz="3200" b="1" dirty="0"/>
              <a:t>Participant Bias</a:t>
            </a:r>
            <a:endParaRPr lang="en-US" sz="3200" dirty="0"/>
          </a:p>
          <a:p>
            <a:pPr lvl="0"/>
            <a:endParaRPr lang="en-US" sz="3200" b="1" dirty="0"/>
          </a:p>
          <a:p>
            <a:pPr lvl="0"/>
            <a:r>
              <a:rPr lang="en-US" sz="3200" b="1" dirty="0"/>
              <a:t>Methodological Constraints</a:t>
            </a:r>
            <a:endParaRPr kumimoji="0" lang="en-US" sz="24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endParaRPr>
          </a:p>
          <a:p>
            <a:pPr marL="228600" marR="0" lvl="0" indent="-228600" algn="l" defTabSz="457200" rtl="0" eaLnBrk="1" fontAlgn="auto" latinLnBrk="0" hangingPunct="1">
              <a:lnSpc>
                <a:spcPct val="100000"/>
              </a:lnSpc>
              <a:spcBef>
                <a:spcPct val="20000"/>
              </a:spcBef>
              <a:spcAft>
                <a:spcPts val="0"/>
              </a:spcAft>
              <a:buClrTx/>
              <a:buSzTx/>
              <a:buFont typeface="Wingdings" panose="05000000000000000000" pitchFamily="2" charset="2"/>
              <a:buNone/>
              <a:tabLst/>
              <a:defRPr/>
            </a:pPr>
            <a:endParaRPr kumimoji="0" lang="en-US" sz="24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endParaRPr>
          </a:p>
          <a:p>
            <a:pPr marL="0" marR="0" lvl="0" indent="0" algn="l" defTabSz="457200" rtl="0" eaLnBrk="1" fontAlgn="auto" latinLnBrk="0" hangingPunct="1">
              <a:lnSpc>
                <a:spcPct val="100000"/>
              </a:lnSpc>
              <a:spcBef>
                <a:spcPct val="20000"/>
              </a:spcBef>
              <a:spcAft>
                <a:spcPts val="0"/>
              </a:spcAft>
              <a:buClrTx/>
              <a:buSzTx/>
              <a:buFont typeface="Wingdings" panose="05000000000000000000" pitchFamily="2" charset="2"/>
              <a:buNone/>
              <a:tabLst/>
              <a:defRPr/>
            </a:pPr>
            <a:r>
              <a:rPr kumimoji="0" lang="en-US" sz="24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rPr>
              <a:t>           </a:t>
            </a:r>
          </a:p>
        </p:txBody>
      </p:sp>
    </p:spTree>
    <p:extLst>
      <p:ext uri="{BB962C8B-B14F-4D97-AF65-F5344CB8AC3E}">
        <p14:creationId xmlns:p14="http://schemas.microsoft.com/office/powerpoint/2010/main" val="8037464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7F3510D-0B78-41C1-8762-D8B0804D9483}"/>
              </a:ext>
            </a:extLst>
          </p:cNvPr>
          <p:cNvSpPr txBox="1"/>
          <p:nvPr/>
        </p:nvSpPr>
        <p:spPr>
          <a:xfrm>
            <a:off x="1" y="205281"/>
            <a:ext cx="12192000" cy="5693866"/>
          </a:xfrm>
          <a:prstGeom prst="rect">
            <a:avLst/>
          </a:prstGeom>
          <a:noFill/>
        </p:spPr>
        <p:txBody>
          <a:bodyPr wrap="square" rtlCol="0">
            <a:spAutoFit/>
          </a:bodyPr>
          <a:lstStyle/>
          <a:p>
            <a:r>
              <a:rPr lang="en-US" sz="2800" b="1" dirty="0">
                <a:solidFill>
                  <a:srgbClr val="0B253F"/>
                </a:solidFill>
                <a:latin typeface="Times" pitchFamily="2" charset="0"/>
                <a:ea typeface="Charter Roman" charset="0"/>
                <a:cs typeface="Charter Roman" charset="0"/>
              </a:rPr>
              <a:t>FINDINGS: </a:t>
            </a:r>
            <a:r>
              <a:rPr lang="en-US" sz="2800" b="1" dirty="0"/>
              <a:t>RQ1 What are the lived experiences of engagement?  (The Loss Spiral) Participants reported a self-reinforcing cycle of resource depletion</a:t>
            </a:r>
          </a:p>
          <a:p>
            <a:endParaRPr lang="en-US" sz="2800" b="1" dirty="0"/>
          </a:p>
          <a:p>
            <a:r>
              <a:rPr lang="en-US" sz="2800" b="1" dirty="0"/>
              <a:t>Theme 1: Increased Workload and Burnout</a:t>
            </a:r>
            <a:endParaRPr lang="en-US" sz="2800" dirty="0"/>
          </a:p>
          <a:p>
            <a:pPr lvl="1"/>
            <a:r>
              <a:rPr lang="en-US" sz="2800" b="1" dirty="0"/>
              <a:t>Quote</a:t>
            </a:r>
            <a:r>
              <a:rPr lang="en-US" sz="2800" dirty="0"/>
              <a:t>: </a:t>
            </a:r>
            <a:r>
              <a:rPr lang="en-US" sz="2800" i="1" dirty="0"/>
              <a:t>"I had to cover additional shifts or assume responsibilities beyond my day-to-day job description... I experienced burnout and was overwhelmed most of the time."</a:t>
            </a:r>
            <a:r>
              <a:rPr lang="en-US" sz="2800" dirty="0"/>
              <a:t> — </a:t>
            </a:r>
            <a:r>
              <a:rPr lang="en-US" sz="2800" b="1" dirty="0"/>
              <a:t>Nu-2</a:t>
            </a:r>
            <a:endParaRPr lang="en-US" sz="2800" dirty="0"/>
          </a:p>
          <a:p>
            <a:pPr lvl="0"/>
            <a:r>
              <a:rPr lang="en-US" sz="2800" b="1" dirty="0"/>
              <a:t>Theme 2: Emotional Toll and Decreased Morale</a:t>
            </a:r>
            <a:endParaRPr lang="en-US" sz="2800" dirty="0"/>
          </a:p>
          <a:p>
            <a:pPr lvl="1"/>
            <a:r>
              <a:rPr lang="en-US" sz="2800" b="1" dirty="0"/>
              <a:t>Quote</a:t>
            </a:r>
            <a:r>
              <a:rPr lang="en-US" sz="2800" dirty="0"/>
              <a:t>: </a:t>
            </a:r>
            <a:r>
              <a:rPr lang="en-US" sz="2800" i="1" dirty="0"/>
              <a:t>"Every time there is a turnover, it almost feels like a start over, and that can be draining."</a:t>
            </a:r>
            <a:r>
              <a:rPr lang="en-US" sz="2800" dirty="0"/>
              <a:t> — </a:t>
            </a:r>
            <a:r>
              <a:rPr lang="en-US" sz="2800" b="1" dirty="0"/>
              <a:t>Doc-2</a:t>
            </a:r>
            <a:endParaRPr lang="en-US" sz="2800" dirty="0"/>
          </a:p>
          <a:p>
            <a:pPr lvl="0"/>
            <a:r>
              <a:rPr lang="en-US" sz="2800" b="1" dirty="0"/>
              <a:t>Theme 3: Compromised Patient Care</a:t>
            </a:r>
            <a:endParaRPr lang="en-US" sz="2800" dirty="0"/>
          </a:p>
          <a:p>
            <a:r>
              <a:rPr lang="en-US" sz="2800" b="1" dirty="0"/>
              <a:t>Quote</a:t>
            </a:r>
            <a:r>
              <a:rPr lang="en-US" sz="2800" dirty="0"/>
              <a:t>: </a:t>
            </a:r>
            <a:r>
              <a:rPr lang="en-US" sz="2800" i="1" dirty="0"/>
              <a:t>"One example was delayed antibiotic administration due to staffing gaps."</a:t>
            </a:r>
            <a:r>
              <a:rPr lang="en-US" sz="2800" dirty="0"/>
              <a:t> — </a:t>
            </a:r>
            <a:r>
              <a:rPr lang="en-US" sz="2800" b="1" dirty="0"/>
              <a:t>Nu-3</a:t>
            </a:r>
            <a:endParaRPr lang="en-US" sz="2800" b="1" dirty="0">
              <a:solidFill>
                <a:srgbClr val="0B253F"/>
              </a:solidFill>
              <a:latin typeface="Times" pitchFamily="2" charset="0"/>
              <a:ea typeface="Charter Roman" charset="0"/>
              <a:cs typeface="Charter Roman" charset="0"/>
            </a:endParaRPr>
          </a:p>
        </p:txBody>
      </p:sp>
      <p:sp>
        <p:nvSpPr>
          <p:cNvPr id="3" name="Text Placeholder 2">
            <a:extLst>
              <a:ext uri="{FF2B5EF4-FFF2-40B4-BE49-F238E27FC236}">
                <a16:creationId xmlns:a16="http://schemas.microsoft.com/office/drawing/2014/main" id="{1A46A11A-181A-473C-AC49-A8CED5375F21}"/>
              </a:ext>
              <a:ext uri="{C183D7F6-B498-43B3-948B-1728B52AA6E4}">
                <adec:decorative xmlns:adec="http://schemas.microsoft.com/office/drawing/2017/decorative" val="1"/>
              </a:ext>
            </a:extLst>
          </p:cNvPr>
          <p:cNvSpPr txBox="1">
            <a:spLocks/>
          </p:cNvSpPr>
          <p:nvPr/>
        </p:nvSpPr>
        <p:spPr>
          <a:xfrm>
            <a:off x="621615" y="1284554"/>
            <a:ext cx="10745323"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dirty="0"/>
          </a:p>
        </p:txBody>
      </p:sp>
      <p:sp>
        <p:nvSpPr>
          <p:cNvPr id="4" name="Title 3">
            <a:extLst>
              <a:ext uri="{FF2B5EF4-FFF2-40B4-BE49-F238E27FC236}">
                <a16:creationId xmlns:a16="http://schemas.microsoft.com/office/drawing/2014/main" id="{805DF439-FA76-A10C-FE80-C53D6AB69B72}"/>
              </a:ext>
            </a:extLst>
          </p:cNvPr>
          <p:cNvSpPr>
            <a:spLocks noGrp="1"/>
          </p:cNvSpPr>
          <p:nvPr>
            <p:ph type="title" idx="4294967295"/>
          </p:nvPr>
        </p:nvSpPr>
        <p:spPr>
          <a:xfrm>
            <a:off x="838200" y="-1325563"/>
            <a:ext cx="10515600" cy="1325563"/>
          </a:xfrm>
          <a:prstGeom prst="rect">
            <a:avLst/>
          </a:prstGeom>
        </p:spPr>
        <p:txBody>
          <a:bodyPr anchor="b"/>
          <a:lstStyle/>
          <a:p>
            <a:r>
              <a:rPr lang="en-US" dirty="0"/>
              <a:t>rq1</a:t>
            </a:r>
          </a:p>
        </p:txBody>
      </p:sp>
    </p:spTree>
    <p:extLst>
      <p:ext uri="{BB962C8B-B14F-4D97-AF65-F5344CB8AC3E}">
        <p14:creationId xmlns:p14="http://schemas.microsoft.com/office/powerpoint/2010/main" val="27568632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a:extLst>
            <a:ext uri="{FF2B5EF4-FFF2-40B4-BE49-F238E27FC236}">
              <a16:creationId xmlns:a16="http://schemas.microsoft.com/office/drawing/2014/main" id="{77438565-0D17-9B8C-9C64-66191BA9D7E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AF211CC-9E81-E0A4-E798-9F317FBF4679}"/>
              </a:ext>
            </a:extLst>
          </p:cNvPr>
          <p:cNvSpPr txBox="1">
            <a:spLocks noGrp="1"/>
          </p:cNvSpPr>
          <p:nvPr>
            <p:ph type="title" idx="4294967295"/>
          </p:nvPr>
        </p:nvSpPr>
        <p:spPr>
          <a:xfrm>
            <a:off x="189127" y="308689"/>
            <a:ext cx="11451514" cy="5232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FINDINGS:</a:t>
            </a:r>
          </a:p>
        </p:txBody>
      </p:sp>
      <p:sp>
        <p:nvSpPr>
          <p:cNvPr id="3" name="Text Placeholder 2" descr="Research question one findings">
            <a:extLst>
              <a:ext uri="{FF2B5EF4-FFF2-40B4-BE49-F238E27FC236}">
                <a16:creationId xmlns:a16="http://schemas.microsoft.com/office/drawing/2014/main" id="{BA64A0DA-5EB0-0D80-CF6F-CC8CFB69D4B2}"/>
              </a:ext>
            </a:extLst>
          </p:cNvPr>
          <p:cNvSpPr txBox="1">
            <a:spLocks/>
          </p:cNvSpPr>
          <p:nvPr/>
        </p:nvSpPr>
        <p:spPr>
          <a:xfrm>
            <a:off x="1" y="877330"/>
            <a:ext cx="12192000" cy="5980670"/>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5000" dirty="0"/>
          </a:p>
        </p:txBody>
      </p:sp>
      <p:pic>
        <p:nvPicPr>
          <p:cNvPr id="8" name="Picture 7">
            <a:extLst>
              <a:ext uri="{FF2B5EF4-FFF2-40B4-BE49-F238E27FC236}">
                <a16:creationId xmlns:a16="http://schemas.microsoft.com/office/drawing/2014/main" id="{A8899584-7EF5-0F4B-BFA0-FC653830603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 y="0"/>
            <a:ext cx="12192000" cy="6857999"/>
          </a:xfrm>
          <a:prstGeom prst="rect">
            <a:avLst/>
          </a:prstGeom>
        </p:spPr>
      </p:pic>
    </p:spTree>
    <p:extLst>
      <p:ext uri="{BB962C8B-B14F-4D97-AF65-F5344CB8AC3E}">
        <p14:creationId xmlns:p14="http://schemas.microsoft.com/office/powerpoint/2010/main" val="555452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C015991-E20A-64C0-2DF3-1380557A1E14}"/>
              </a:ext>
            </a:extLst>
          </p:cNvPr>
          <p:cNvSpPr txBox="1"/>
          <p:nvPr/>
        </p:nvSpPr>
        <p:spPr>
          <a:xfrm>
            <a:off x="1" y="572031"/>
            <a:ext cx="11921490" cy="5386090"/>
          </a:xfrm>
          <a:prstGeom prst="rect">
            <a:avLst/>
          </a:prstGeom>
          <a:noFill/>
        </p:spPr>
        <p:txBody>
          <a:bodyPr wrap="square">
            <a:spAutoFit/>
          </a:bodyPr>
          <a:lstStyle/>
          <a:p>
            <a:pPr lvl="2"/>
            <a:r>
              <a:rPr lang="en-US" sz="4000" dirty="0"/>
              <a:t>…Turnover threatens workforce stability</a:t>
            </a:r>
          </a:p>
          <a:p>
            <a:pPr marL="1371600" lvl="2" indent="-457200">
              <a:buFont typeface="Wingdings" pitchFamily="2" charset="2"/>
              <a:buChar char="§"/>
            </a:pPr>
            <a:r>
              <a:rPr lang="en-US" sz="2800" dirty="0"/>
              <a:t>Turnover remains a critical global issue, threatening workforce stability and organizational health across medical industries (</a:t>
            </a:r>
            <a:r>
              <a:rPr lang="en-US" sz="2800" dirty="0" err="1"/>
              <a:t>Giallouros</a:t>
            </a:r>
            <a:r>
              <a:rPr lang="en-US" sz="2800" dirty="0"/>
              <a:t> et al.2023; Zucco, 2023).</a:t>
            </a:r>
          </a:p>
          <a:p>
            <a:pPr lvl="2"/>
            <a:r>
              <a:rPr lang="en-US" sz="4000" dirty="0"/>
              <a:t>…Impacts patient safety and care quality</a:t>
            </a:r>
          </a:p>
          <a:p>
            <a:pPr marL="1371600" lvl="2" indent="-457200">
              <a:buFont typeface="Wingdings" pitchFamily="2" charset="2"/>
              <a:buChar char="§"/>
            </a:pPr>
            <a:r>
              <a:rPr lang="en-US" sz="2800" dirty="0"/>
              <a:t>Maintaining workforce stability is the prerequisite for patient safety. Without a stable team, patient care is hindered, and clinical outcomes are undermined (Zucco, 2023).</a:t>
            </a:r>
            <a:endParaRPr lang="en-US" sz="2400" dirty="0"/>
          </a:p>
          <a:p>
            <a:pPr lvl="2"/>
            <a:r>
              <a:rPr lang="en-US" sz="4000" dirty="0"/>
              <a:t>…Limited qualitative insights on the remaining staff</a:t>
            </a:r>
          </a:p>
          <a:p>
            <a:pPr marL="1371600" lvl="2" indent="-457200">
              <a:buFont typeface="Wingdings" pitchFamily="2" charset="2"/>
              <a:buChar char="§"/>
            </a:pPr>
            <a:r>
              <a:rPr lang="en-US" sz="2800" dirty="0"/>
              <a:t>There is a significant gap in understanding the psychological impact on the workers who stay behind (Bae, 2022).</a:t>
            </a:r>
          </a:p>
        </p:txBody>
      </p:sp>
      <p:sp>
        <p:nvSpPr>
          <p:cNvPr id="4" name="Title 3">
            <a:extLst>
              <a:ext uri="{FF2B5EF4-FFF2-40B4-BE49-F238E27FC236}">
                <a16:creationId xmlns:a16="http://schemas.microsoft.com/office/drawing/2014/main" id="{68E147C7-91FD-55FB-4ACC-DA52D8C9A733}"/>
              </a:ext>
            </a:extLst>
          </p:cNvPr>
          <p:cNvSpPr txBox="1">
            <a:spLocks noGrp="1"/>
          </p:cNvSpPr>
          <p:nvPr>
            <p:ph type="title" idx="4294967295"/>
          </p:nvPr>
        </p:nvSpPr>
        <p:spPr>
          <a:xfrm>
            <a:off x="968140" y="-58911"/>
            <a:ext cx="8151519"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chemeClr val="tx2"/>
                </a:solidFill>
                <a:effectLst/>
                <a:uLnTx/>
                <a:uFillTx/>
                <a:latin typeface="Times" pitchFamily="2" charset="0"/>
                <a:ea typeface="Charter Roman" charset="0"/>
                <a:cs typeface="Charter Roman" charset="0"/>
              </a:rPr>
              <a:t>             </a:t>
            </a:r>
            <a:r>
              <a:rPr kumimoji="0" lang="en-US" sz="2800" b="1" i="0" u="none" strike="noStrike" kern="1200" cap="none" spc="0" normalizeH="0" baseline="0" noProof="0" dirty="0">
                <a:ln>
                  <a:noFill/>
                </a:ln>
                <a:solidFill>
                  <a:schemeClr val="tx2"/>
                </a:solidFill>
                <a:effectLst/>
                <a:uLnTx/>
                <a:uFillTx/>
                <a:latin typeface="Times" pitchFamily="2" charset="0"/>
                <a:ea typeface="Charter Roman" charset="0"/>
                <a:cs typeface="Charter Roman" charset="0"/>
              </a:rPr>
              <a:t>INTRODUCTION</a:t>
            </a:r>
          </a:p>
        </p:txBody>
      </p:sp>
    </p:spTree>
    <p:extLst>
      <p:ext uri="{BB962C8B-B14F-4D97-AF65-F5344CB8AC3E}">
        <p14:creationId xmlns:p14="http://schemas.microsoft.com/office/powerpoint/2010/main" val="3979389381"/>
      </p:ext>
    </p:extLst>
  </p:cSld>
  <p:clrMapOvr>
    <a:masterClrMapping/>
  </p:clrMapOvr>
  <mc:AlternateContent xmlns:mc="http://schemas.openxmlformats.org/markup-compatibility/2006" xmlns:p14="http://schemas.microsoft.com/office/powerpoint/2010/main">
    <mc:Choice Requires="p14">
      <p:transition spd="slow" p14:dur="2000" advTm="43351"/>
    </mc:Choice>
    <mc:Fallback xmlns="">
      <p:transition spd="slow" advTm="43351"/>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a:extLst>
            <a:ext uri="{FF2B5EF4-FFF2-40B4-BE49-F238E27FC236}">
              <a16:creationId xmlns:a16="http://schemas.microsoft.com/office/drawing/2014/main" id="{811A9FCC-C88F-B64E-2941-BBD1969C571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B91A73A-8200-6A76-A37C-D779C1675CE2}"/>
              </a:ext>
            </a:extLst>
          </p:cNvPr>
          <p:cNvSpPr txBox="1"/>
          <p:nvPr/>
        </p:nvSpPr>
        <p:spPr>
          <a:xfrm>
            <a:off x="621614" y="494040"/>
            <a:ext cx="1145151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srgbClr val="000000"/>
                </a:solidFill>
                <a:effectLst/>
                <a:uLnTx/>
                <a:uFillTx/>
                <a:latin typeface="Corbel" panose="020B0503020204020204"/>
                <a:ea typeface="+mn-ea"/>
                <a:cs typeface="+mn-cs"/>
              </a:rPr>
              <a:t>Research Question 1</a:t>
            </a:r>
            <a:endParaRPr kumimoji="0" lang="en-US" sz="2400" b="0" i="0" u="none" strike="noStrike" kern="1200" cap="none" spc="0" normalizeH="0" baseline="0" noProof="0" dirty="0">
              <a:ln>
                <a:noFill/>
              </a:ln>
              <a:solidFill>
                <a:srgbClr val="000000"/>
              </a:solidFill>
              <a:effectLst/>
              <a:uLnTx/>
              <a:uFillTx/>
              <a:latin typeface="Corbel" panose="020B0503020204020204"/>
              <a:ea typeface="+mn-ea"/>
              <a:cs typeface="+mn-cs"/>
            </a:endParaRPr>
          </a:p>
        </p:txBody>
      </p:sp>
      <p:sp>
        <p:nvSpPr>
          <p:cNvPr id="3" name="Text Placeholder 2">
            <a:extLst>
              <a:ext uri="{FF2B5EF4-FFF2-40B4-BE49-F238E27FC236}">
                <a16:creationId xmlns:a16="http://schemas.microsoft.com/office/drawing/2014/main" id="{12AF2062-ED4A-4102-AAEC-98503A0CE76E}"/>
              </a:ext>
            </a:extLst>
          </p:cNvPr>
          <p:cNvSpPr txBox="1">
            <a:spLocks/>
          </p:cNvSpPr>
          <p:nvPr/>
        </p:nvSpPr>
        <p:spPr>
          <a:xfrm>
            <a:off x="0" y="1"/>
            <a:ext cx="12192000" cy="6363960"/>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91440" tIns="45720" rIns="91440" bIns="45720" rtlCol="0">
            <a:normAutofit fontScale="25000" lnSpcReduction="2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1200" b="1" dirty="0"/>
              <a:t>FINDINGS: RQ2</a:t>
            </a:r>
            <a:r>
              <a:rPr lang="en-US" sz="11200" dirty="0"/>
              <a:t> </a:t>
            </a:r>
            <a:r>
              <a:rPr lang="en-US" sz="11200" b="1" dirty="0"/>
              <a:t>How does turnover shape their engagement?</a:t>
            </a:r>
          </a:p>
          <a:p>
            <a:endParaRPr lang="en-US" sz="11200" b="1" dirty="0"/>
          </a:p>
          <a:p>
            <a:pPr marL="0" indent="0">
              <a:buNone/>
            </a:pPr>
            <a:r>
              <a:rPr lang="en-US" sz="11200" dirty="0"/>
              <a:t>Staff felt devalued and unappreciated when leadership failed to acknowledge the extra burden they carried.</a:t>
            </a:r>
          </a:p>
          <a:p>
            <a:r>
              <a:rPr lang="en-US" sz="11200" b="1" dirty="0"/>
              <a:t>Theme 1: Lack of Organizational Support</a:t>
            </a:r>
            <a:endParaRPr lang="en-US" sz="11200" dirty="0"/>
          </a:p>
          <a:p>
            <a:pPr lvl="1"/>
            <a:r>
              <a:rPr lang="en-US" sz="11200" b="1" dirty="0"/>
              <a:t>Quote</a:t>
            </a:r>
            <a:r>
              <a:rPr lang="en-US" sz="11200" dirty="0"/>
              <a:t>: </a:t>
            </a:r>
            <a:r>
              <a:rPr lang="en-US" sz="11200" i="1" dirty="0"/>
              <a:t>"During turnover spikes, task allocation became more reactive... This situation underscored the importance of strong leadership."</a:t>
            </a:r>
            <a:r>
              <a:rPr lang="en-US" sz="11200" dirty="0"/>
              <a:t> — </a:t>
            </a:r>
            <a:r>
              <a:rPr lang="en-US" sz="11200" b="1" dirty="0"/>
              <a:t>Dr-1</a:t>
            </a:r>
          </a:p>
          <a:p>
            <a:pPr lvl="1"/>
            <a:endParaRPr lang="en-US" sz="11200" dirty="0"/>
          </a:p>
          <a:p>
            <a:pPr lvl="0"/>
            <a:r>
              <a:rPr lang="en-US" sz="11200" b="1" dirty="0"/>
              <a:t>Theme 2: Feeling Devalued and Unappreciated</a:t>
            </a:r>
            <a:endParaRPr lang="en-US" sz="11200" dirty="0"/>
          </a:p>
          <a:p>
            <a:pPr lvl="1"/>
            <a:r>
              <a:rPr lang="en-US" sz="11200" b="1" dirty="0"/>
              <a:t>Quote</a:t>
            </a:r>
            <a:r>
              <a:rPr lang="en-US" sz="11200" dirty="0"/>
              <a:t>: </a:t>
            </a:r>
            <a:r>
              <a:rPr lang="en-US" sz="11200" i="1" dirty="0"/>
              <a:t>"Frequent turnover makes me feel stressed and sometimes undervalued. It reduces my engagement because I spend more time covering for absent colleagues."</a:t>
            </a:r>
            <a:r>
              <a:rPr lang="en-US" sz="11200" dirty="0"/>
              <a:t> — </a:t>
            </a:r>
            <a:r>
              <a:rPr lang="en-US" sz="11200" b="1" dirty="0"/>
              <a:t>Nu-5</a:t>
            </a:r>
          </a:p>
          <a:p>
            <a:pPr lvl="1"/>
            <a:endParaRPr lang="en-US" sz="11200" dirty="0"/>
          </a:p>
          <a:p>
            <a:pPr lvl="0"/>
            <a:r>
              <a:rPr lang="en-US" sz="11200" b="1" dirty="0"/>
              <a:t>Theme 3: Reduced Opportunities for Growth</a:t>
            </a:r>
            <a:endParaRPr lang="en-US" sz="11200" dirty="0"/>
          </a:p>
          <a:p>
            <a:pPr marL="0" indent="0">
              <a:buNone/>
            </a:pPr>
            <a:r>
              <a:rPr lang="en-US" sz="11200" b="1" dirty="0"/>
              <a:t>      Quote</a:t>
            </a:r>
            <a:r>
              <a:rPr lang="en-US" sz="11200" dirty="0"/>
              <a:t>: </a:t>
            </a:r>
            <a:r>
              <a:rPr lang="en-US" sz="11200" i="1" dirty="0"/>
              <a:t>"Turnover influences... team dedication and morale. Motivation reduces as the workload increases."</a:t>
            </a:r>
            <a:r>
              <a:rPr lang="en-US" sz="11200" dirty="0"/>
              <a:t> — </a:t>
            </a:r>
            <a:r>
              <a:rPr lang="en-US" sz="11200" b="1" dirty="0"/>
              <a:t>Hea-1</a:t>
            </a:r>
            <a:endParaRPr lang="en-US" sz="11200" dirty="0"/>
          </a:p>
        </p:txBody>
      </p:sp>
      <p:sp>
        <p:nvSpPr>
          <p:cNvPr id="4" name="Title 3">
            <a:extLst>
              <a:ext uri="{FF2B5EF4-FFF2-40B4-BE49-F238E27FC236}">
                <a16:creationId xmlns:a16="http://schemas.microsoft.com/office/drawing/2014/main" id="{20F63EF2-0E88-38D3-472A-42420D708290}"/>
              </a:ext>
            </a:extLst>
          </p:cNvPr>
          <p:cNvSpPr>
            <a:spLocks noGrp="1"/>
          </p:cNvSpPr>
          <p:nvPr>
            <p:ph type="title" idx="4294967295"/>
          </p:nvPr>
        </p:nvSpPr>
        <p:spPr>
          <a:xfrm>
            <a:off x="838200" y="-1325563"/>
            <a:ext cx="10515600" cy="1325563"/>
          </a:xfrm>
          <a:prstGeom prst="rect">
            <a:avLst/>
          </a:prstGeom>
        </p:spPr>
        <p:txBody>
          <a:bodyPr anchor="b"/>
          <a:lstStyle/>
          <a:p>
            <a:r>
              <a:rPr lang="en-US" dirty="0"/>
              <a:t>rq2</a:t>
            </a:r>
          </a:p>
        </p:txBody>
      </p:sp>
    </p:spTree>
    <p:extLst>
      <p:ext uri="{BB962C8B-B14F-4D97-AF65-F5344CB8AC3E}">
        <p14:creationId xmlns:p14="http://schemas.microsoft.com/office/powerpoint/2010/main" val="10184561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a:extLst>
            <a:ext uri="{FF2B5EF4-FFF2-40B4-BE49-F238E27FC236}">
              <a16:creationId xmlns:a16="http://schemas.microsoft.com/office/drawing/2014/main" id="{C35AE420-BF91-3A45-C4FD-3ACD87E4A47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D800154-259E-216B-86DA-D8805677A4E5}"/>
              </a:ext>
            </a:extLst>
          </p:cNvPr>
          <p:cNvSpPr txBox="1">
            <a:spLocks noGrp="1"/>
          </p:cNvSpPr>
          <p:nvPr>
            <p:ph type="title" idx="4294967295"/>
          </p:nvPr>
        </p:nvSpPr>
        <p:spPr>
          <a:xfrm>
            <a:off x="621614" y="494040"/>
            <a:ext cx="11451514"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solidFill>
                <a:effectLst/>
                <a:uLnTx/>
                <a:uFillTx/>
                <a:latin typeface="Corbel" panose="020B0503020204020204"/>
                <a:ea typeface="+mn-ea"/>
                <a:cs typeface="+mn-cs"/>
              </a:rPr>
              <a:t>Research Question 1</a:t>
            </a:r>
            <a:endParaRPr kumimoji="0" lang="en-US" sz="2400" b="0" i="0" u="none" strike="noStrike" kern="1200" cap="none" spc="0" normalizeH="0" baseline="0" noProof="0" dirty="0">
              <a:ln>
                <a:noFill/>
              </a:ln>
              <a:solidFill>
                <a:srgbClr val="000000"/>
              </a:solidFill>
              <a:effectLst/>
              <a:uLnTx/>
              <a:uFillTx/>
              <a:latin typeface="Corbel" panose="020B0503020204020204"/>
              <a:ea typeface="+mn-ea"/>
              <a:cs typeface="+mn-cs"/>
            </a:endParaRPr>
          </a:p>
        </p:txBody>
      </p:sp>
      <p:sp>
        <p:nvSpPr>
          <p:cNvPr id="3" name="Text Placeholder 2" descr="Research question two findings">
            <a:extLst>
              <a:ext uri="{FF2B5EF4-FFF2-40B4-BE49-F238E27FC236}">
                <a16:creationId xmlns:a16="http://schemas.microsoft.com/office/drawing/2014/main" id="{E655C0EF-F81F-EFBA-C246-E2B8FDEA8DE1}"/>
              </a:ext>
            </a:extLst>
          </p:cNvPr>
          <p:cNvSpPr txBox="1">
            <a:spLocks/>
          </p:cNvSpPr>
          <p:nvPr/>
        </p:nvSpPr>
        <p:spPr>
          <a:xfrm>
            <a:off x="1" y="-99692"/>
            <a:ext cx="12192000" cy="6363960"/>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1200" b="1" dirty="0"/>
          </a:p>
        </p:txBody>
      </p:sp>
      <p:pic>
        <p:nvPicPr>
          <p:cNvPr id="7" name="Picture 6">
            <a:extLst>
              <a:ext uri="{FF2B5EF4-FFF2-40B4-BE49-F238E27FC236}">
                <a16:creationId xmlns:a16="http://schemas.microsoft.com/office/drawing/2014/main" id="{9456C5FF-7A95-3F16-9725-5BE77432C863}"/>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7891" y="-99692"/>
            <a:ext cx="12192000" cy="6363960"/>
          </a:xfrm>
          <a:prstGeom prst="rect">
            <a:avLst/>
          </a:prstGeom>
        </p:spPr>
      </p:pic>
    </p:spTree>
    <p:extLst>
      <p:ext uri="{BB962C8B-B14F-4D97-AF65-F5344CB8AC3E}">
        <p14:creationId xmlns:p14="http://schemas.microsoft.com/office/powerpoint/2010/main" val="36831777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a:extLst>
            <a:ext uri="{FF2B5EF4-FFF2-40B4-BE49-F238E27FC236}">
              <a16:creationId xmlns:a16="http://schemas.microsoft.com/office/drawing/2014/main" id="{32CC7628-E624-CE29-1298-5417737C8B5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667A4F3-8A4B-7A56-2D28-0209F01B5B41}"/>
              </a:ext>
            </a:extLst>
          </p:cNvPr>
          <p:cNvSpPr txBox="1"/>
          <p:nvPr/>
        </p:nvSpPr>
        <p:spPr>
          <a:xfrm>
            <a:off x="189127" y="308689"/>
            <a:ext cx="11451514" cy="954107"/>
          </a:xfrm>
          <a:prstGeom prst="rect">
            <a:avLst/>
          </a:prstGeom>
          <a:noFill/>
        </p:spPr>
        <p:txBody>
          <a:bodyPr wrap="square" rtlCol="0">
            <a:spAutoFit/>
          </a:bodyPr>
          <a:lstStyle/>
          <a:p>
            <a:r>
              <a:rPr lang="en-US" sz="2800" b="1" dirty="0">
                <a:solidFill>
                  <a:srgbClr val="0B253F"/>
                </a:solidFill>
                <a:latin typeface="Times" pitchFamily="2" charset="0"/>
                <a:ea typeface="Charter Roman" charset="0"/>
                <a:cs typeface="Charter Roman" charset="0"/>
              </a:rPr>
              <a:t>FINDINGS: </a:t>
            </a:r>
            <a:r>
              <a:rPr lang="en-US" sz="2400" b="1" dirty="0"/>
              <a:t>RQ3</a:t>
            </a:r>
            <a:r>
              <a:rPr lang="en-US" b="1" dirty="0"/>
              <a:t>: </a:t>
            </a:r>
            <a:r>
              <a:rPr lang="en-US" sz="2800" b="1" dirty="0"/>
              <a:t>How does engagement contribute to the quality of care?</a:t>
            </a:r>
          </a:p>
          <a:p>
            <a:endParaRPr lang="en-US" sz="2800" b="1" dirty="0">
              <a:solidFill>
                <a:srgbClr val="0B253F"/>
              </a:solidFill>
              <a:latin typeface="Times" pitchFamily="2" charset="0"/>
              <a:ea typeface="Charter Roman" charset="0"/>
              <a:cs typeface="Charter Roman" charset="0"/>
            </a:endParaRPr>
          </a:p>
        </p:txBody>
      </p:sp>
      <p:sp>
        <p:nvSpPr>
          <p:cNvPr id="3" name="Text Placeholder 2">
            <a:extLst>
              <a:ext uri="{FF2B5EF4-FFF2-40B4-BE49-F238E27FC236}">
                <a16:creationId xmlns:a16="http://schemas.microsoft.com/office/drawing/2014/main" id="{BDB63891-8805-4741-456D-41D580A9BA8E}"/>
              </a:ext>
            </a:extLst>
          </p:cNvPr>
          <p:cNvSpPr txBox="1">
            <a:spLocks/>
          </p:cNvSpPr>
          <p:nvPr/>
        </p:nvSpPr>
        <p:spPr>
          <a:xfrm>
            <a:off x="1" y="877330"/>
            <a:ext cx="12192000" cy="5980670"/>
          </a:xfrm>
          <a:prstGeom prst="rect">
            <a:avLst/>
          </a:prstGeom>
        </p:spPr>
        <p:txBody>
          <a:bodyPr vert="horz" lIns="91440" tIns="45720" rIns="91440" bIns="45720" rtlCol="0">
            <a:normAutofit fontScale="47500" lnSpcReduction="2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5100" dirty="0"/>
              <a:t>(Despite low engagement with the </a:t>
            </a:r>
            <a:r>
              <a:rPr lang="en-US" sz="5100" i="1" dirty="0"/>
              <a:t>organization</a:t>
            </a:r>
            <a:r>
              <a:rPr lang="en-US" sz="5100" dirty="0"/>
              <a:t>, the staff remains engaged with the </a:t>
            </a:r>
            <a:r>
              <a:rPr lang="en-US" sz="5100" i="1" dirty="0"/>
              <a:t>patient</a:t>
            </a:r>
            <a:r>
              <a:rPr lang="en-US" sz="5100" dirty="0"/>
              <a:t>.)</a:t>
            </a:r>
            <a:endParaRPr lang="en-US" sz="5100" b="1" dirty="0"/>
          </a:p>
          <a:p>
            <a:pPr lvl="0"/>
            <a:r>
              <a:rPr lang="en-US" sz="6000" b="1" dirty="0"/>
              <a:t>Theme 1: Importance of Teamwork and Collaboration---(COR, SET)</a:t>
            </a:r>
          </a:p>
          <a:p>
            <a:pPr marL="0" lvl="0" indent="0">
              <a:buNone/>
            </a:pPr>
            <a:endParaRPr lang="en-US" sz="5000" b="1" dirty="0"/>
          </a:p>
          <a:p>
            <a:pPr lvl="1"/>
            <a:r>
              <a:rPr lang="en-US" sz="5000" b="1" dirty="0"/>
              <a:t>Quote</a:t>
            </a:r>
            <a:r>
              <a:rPr lang="en-US" sz="5000" dirty="0"/>
              <a:t>: </a:t>
            </a:r>
            <a:r>
              <a:rPr lang="en-US" sz="5000" i="1" dirty="0"/>
              <a:t>"When someone leaves, and a new person joins, it takes time to reset, which can significantly affect decision-making."</a:t>
            </a:r>
            <a:r>
              <a:rPr lang="en-US" sz="5000" dirty="0"/>
              <a:t> — </a:t>
            </a:r>
            <a:r>
              <a:rPr lang="en-US" sz="5000" b="1" dirty="0"/>
              <a:t>PA-2</a:t>
            </a:r>
            <a:endParaRPr lang="en-US" sz="5000" dirty="0"/>
          </a:p>
          <a:p>
            <a:pPr lvl="0"/>
            <a:r>
              <a:rPr lang="en-US" sz="6000" b="1" dirty="0"/>
              <a:t>Theme 2: Role of Empathy and Compassion</a:t>
            </a:r>
            <a:endParaRPr lang="en-US" sz="6000" dirty="0"/>
          </a:p>
          <a:p>
            <a:pPr lvl="1"/>
            <a:endParaRPr lang="en-US" sz="5000" b="1" dirty="0"/>
          </a:p>
          <a:p>
            <a:pPr lvl="1"/>
            <a:r>
              <a:rPr lang="en-US" sz="5000" b="1" dirty="0"/>
              <a:t>Quote</a:t>
            </a:r>
            <a:r>
              <a:rPr lang="en-US" sz="5000" dirty="0"/>
              <a:t>: </a:t>
            </a:r>
            <a:r>
              <a:rPr lang="en-US" sz="5000" i="1" dirty="0"/>
              <a:t>"The consistent support I provided helped us maintain the quality of care despite understaffing."</a:t>
            </a:r>
            <a:r>
              <a:rPr lang="en-US" sz="5000" dirty="0"/>
              <a:t> — </a:t>
            </a:r>
            <a:r>
              <a:rPr lang="en-US" sz="5000" b="1" dirty="0"/>
              <a:t>Doc-3</a:t>
            </a:r>
          </a:p>
          <a:p>
            <a:pPr lvl="1"/>
            <a:endParaRPr lang="en-US" sz="5000" b="1" dirty="0"/>
          </a:p>
          <a:p>
            <a:pPr lvl="0"/>
            <a:r>
              <a:rPr lang="en-US" sz="6000" b="1" dirty="0"/>
              <a:t>Theme 3: Personal Investment in Patient Outcomes (</a:t>
            </a:r>
            <a:r>
              <a:rPr lang="en-US" sz="6000" b="1" dirty="0" err="1"/>
              <a:t>Alenezi</a:t>
            </a:r>
            <a:r>
              <a:rPr lang="en-US" sz="6000" b="1" dirty="0"/>
              <a:t>)</a:t>
            </a:r>
            <a:endParaRPr lang="en-US" sz="6000" dirty="0"/>
          </a:p>
          <a:p>
            <a:pPr marL="290512" lvl="1" indent="0">
              <a:buNone/>
            </a:pPr>
            <a:r>
              <a:rPr lang="en-US" sz="5000" b="1" dirty="0"/>
              <a:t>….Quote</a:t>
            </a:r>
            <a:r>
              <a:rPr lang="en-US" sz="5000" dirty="0"/>
              <a:t>: </a:t>
            </a:r>
            <a:r>
              <a:rPr lang="en-US" sz="5000" i="1" dirty="0"/>
              <a:t>"Knowing that patients rely on steady support keeps me focused and adaptable, ensuring their needs remain the top priority."</a:t>
            </a:r>
            <a:r>
              <a:rPr lang="en-US" sz="5000" dirty="0"/>
              <a:t> — </a:t>
            </a:r>
            <a:r>
              <a:rPr lang="en-US" sz="5000" b="1" dirty="0"/>
              <a:t>PA-2</a:t>
            </a:r>
            <a:endParaRPr lang="en-US" sz="5000" dirty="0"/>
          </a:p>
          <a:p>
            <a:pPr marL="290512" lvl="1" indent="0">
              <a:buNone/>
            </a:pPr>
            <a:endParaRPr lang="en-US" sz="5000" dirty="0"/>
          </a:p>
        </p:txBody>
      </p:sp>
      <p:sp>
        <p:nvSpPr>
          <p:cNvPr id="4" name="Title 3">
            <a:extLst>
              <a:ext uri="{FF2B5EF4-FFF2-40B4-BE49-F238E27FC236}">
                <a16:creationId xmlns:a16="http://schemas.microsoft.com/office/drawing/2014/main" id="{7595A3B4-C174-27B5-2BBC-3FFDDE4C5306}"/>
              </a:ext>
            </a:extLst>
          </p:cNvPr>
          <p:cNvSpPr>
            <a:spLocks noGrp="1"/>
          </p:cNvSpPr>
          <p:nvPr>
            <p:ph type="title" idx="4294967295"/>
          </p:nvPr>
        </p:nvSpPr>
        <p:spPr>
          <a:xfrm>
            <a:off x="838200" y="-1325563"/>
            <a:ext cx="10515600" cy="1325563"/>
          </a:xfrm>
          <a:prstGeom prst="rect">
            <a:avLst/>
          </a:prstGeom>
        </p:spPr>
        <p:txBody>
          <a:bodyPr anchor="b"/>
          <a:lstStyle/>
          <a:p>
            <a:r>
              <a:rPr lang="en-US" dirty="0"/>
              <a:t>rq3</a:t>
            </a:r>
          </a:p>
        </p:txBody>
      </p:sp>
    </p:spTree>
    <p:extLst>
      <p:ext uri="{BB962C8B-B14F-4D97-AF65-F5344CB8AC3E}">
        <p14:creationId xmlns:p14="http://schemas.microsoft.com/office/powerpoint/2010/main" val="3594709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a:extLst>
            <a:ext uri="{FF2B5EF4-FFF2-40B4-BE49-F238E27FC236}">
              <a16:creationId xmlns:a16="http://schemas.microsoft.com/office/drawing/2014/main" id="{F347C3C9-CCC7-3701-A738-6C453A905F7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5F15549-57C2-9118-121B-A904CBEBBCAB}"/>
              </a:ext>
            </a:extLst>
          </p:cNvPr>
          <p:cNvSpPr txBox="1">
            <a:spLocks noGrp="1"/>
          </p:cNvSpPr>
          <p:nvPr>
            <p:ph type="title" idx="4294967295"/>
          </p:nvPr>
        </p:nvSpPr>
        <p:spPr>
          <a:xfrm>
            <a:off x="189127" y="308689"/>
            <a:ext cx="11451514" cy="95410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FINDINGS: </a:t>
            </a:r>
            <a:r>
              <a:rPr kumimoji="0" lang="en-US" sz="2400" b="1" i="0" u="none" strike="noStrike" kern="1200" cap="none" spc="0" normalizeH="0" baseline="0" noProof="0" dirty="0">
                <a:ln>
                  <a:noFill/>
                </a:ln>
                <a:solidFill>
                  <a:schemeClr val="tx1"/>
                </a:solidFill>
                <a:effectLst/>
                <a:uLnTx/>
                <a:uFillTx/>
                <a:latin typeface="+mn-lt"/>
                <a:ea typeface="+mn-ea"/>
                <a:cs typeface="+mn-cs"/>
              </a:rPr>
              <a:t>RQ3</a:t>
            </a:r>
            <a:r>
              <a:rPr kumimoji="0" lang="en-US" sz="1800" b="1" i="0" u="none" strike="noStrike" kern="1200" cap="none" spc="0" normalizeH="0" baseline="0" noProof="0" dirty="0">
                <a:ln>
                  <a:noFill/>
                </a:ln>
                <a:solidFill>
                  <a:schemeClr val="tx1"/>
                </a:solidFill>
                <a:effectLst/>
                <a:uLnTx/>
                <a:uFillTx/>
                <a:latin typeface="+mn-lt"/>
                <a:ea typeface="+mn-ea"/>
                <a:cs typeface="+mn-cs"/>
              </a:rPr>
              <a:t>: </a:t>
            </a:r>
            <a:r>
              <a:rPr kumimoji="0" lang="en-US" sz="2800" b="1" i="0" u="none" strike="noStrike" kern="1200" cap="none" spc="0" normalizeH="0" baseline="0" noProof="0" dirty="0">
                <a:ln>
                  <a:noFill/>
                </a:ln>
                <a:solidFill>
                  <a:schemeClr val="tx1"/>
                </a:solidFill>
                <a:effectLst/>
                <a:uLnTx/>
                <a:uFillTx/>
                <a:latin typeface="+mn-lt"/>
                <a:ea typeface="+mn-ea"/>
                <a:cs typeface="+mn-cs"/>
              </a:rPr>
              <a:t>How does engagement contribute to the quality of care?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endParaRPr>
          </a:p>
        </p:txBody>
      </p:sp>
      <p:sp>
        <p:nvSpPr>
          <p:cNvPr id="3" name="Text Placeholder 2" descr="Research questions three findings">
            <a:extLst>
              <a:ext uri="{FF2B5EF4-FFF2-40B4-BE49-F238E27FC236}">
                <a16:creationId xmlns:a16="http://schemas.microsoft.com/office/drawing/2014/main" id="{0881EE5F-3721-214C-EDDE-2B90E39EE6E2}"/>
              </a:ext>
            </a:extLst>
          </p:cNvPr>
          <p:cNvSpPr txBox="1">
            <a:spLocks/>
          </p:cNvSpPr>
          <p:nvPr/>
        </p:nvSpPr>
        <p:spPr>
          <a:xfrm>
            <a:off x="1" y="877330"/>
            <a:ext cx="12192000" cy="5980670"/>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5000" dirty="0"/>
          </a:p>
        </p:txBody>
      </p:sp>
      <p:pic>
        <p:nvPicPr>
          <p:cNvPr id="9" name="Picture 8">
            <a:extLst>
              <a:ext uri="{FF2B5EF4-FFF2-40B4-BE49-F238E27FC236}">
                <a16:creationId xmlns:a16="http://schemas.microsoft.com/office/drawing/2014/main" id="{3696663D-646B-CE72-BEA7-BBF325829980}"/>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 y="93660"/>
            <a:ext cx="12192000" cy="6764340"/>
          </a:xfrm>
          <a:prstGeom prst="rect">
            <a:avLst/>
          </a:prstGeom>
        </p:spPr>
      </p:pic>
    </p:spTree>
    <p:extLst>
      <p:ext uri="{BB962C8B-B14F-4D97-AF65-F5344CB8AC3E}">
        <p14:creationId xmlns:p14="http://schemas.microsoft.com/office/powerpoint/2010/main" val="4130619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a:extLst>
            <a:ext uri="{FF2B5EF4-FFF2-40B4-BE49-F238E27FC236}">
              <a16:creationId xmlns:a16="http://schemas.microsoft.com/office/drawing/2014/main" id="{C3FCE0B7-0CF8-562D-353E-DB3B67A438A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761ED34-FC44-5412-1708-E0EC327CA949}"/>
              </a:ext>
            </a:extLst>
          </p:cNvPr>
          <p:cNvSpPr txBox="1">
            <a:spLocks noGrp="1"/>
          </p:cNvSpPr>
          <p:nvPr>
            <p:ph type="title" idx="4294967295"/>
          </p:nvPr>
        </p:nvSpPr>
        <p:spPr>
          <a:xfrm>
            <a:off x="621614" y="494040"/>
            <a:ext cx="11451514"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IMPLICATIONS</a:t>
            </a:r>
          </a:p>
        </p:txBody>
      </p:sp>
      <p:sp>
        <p:nvSpPr>
          <p:cNvPr id="3" name="Content Placeholder 2">
            <a:extLst>
              <a:ext uri="{FF2B5EF4-FFF2-40B4-BE49-F238E27FC236}">
                <a16:creationId xmlns:a16="http://schemas.microsoft.com/office/drawing/2014/main" id="{A6639545-288F-A089-6612-345805686B63}"/>
              </a:ext>
            </a:extLst>
          </p:cNvPr>
          <p:cNvSpPr txBox="1">
            <a:spLocks/>
          </p:cNvSpPr>
          <p:nvPr/>
        </p:nvSpPr>
        <p:spPr>
          <a:xfrm>
            <a:off x="621614" y="1284554"/>
            <a:ext cx="10948771" cy="4894954"/>
          </a:xfrm>
          <a:prstGeom prst="rect">
            <a:avLst/>
          </a:prstGeom>
        </p:spPr>
        <p:txBody>
          <a:bodyPr vert="horz" lIns="91440" tIns="45720" rIns="91440" bIns="45720" rtlCol="0">
            <a:normAutofit fontScale="77500" lnSpcReduction="2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4000" dirty="0"/>
              <a:t>Engagement protects care quality (Dedicated staff ensures safety).</a:t>
            </a:r>
          </a:p>
          <a:p>
            <a:endParaRPr lang="en-US" sz="4000" dirty="0"/>
          </a:p>
          <a:p>
            <a:r>
              <a:rPr lang="en-US" sz="4000" dirty="0"/>
              <a:t>Turnover creates a loss spiral (High turnover erodes institutional knowledge).</a:t>
            </a:r>
          </a:p>
          <a:p>
            <a:endParaRPr lang="en-US" sz="4000" dirty="0"/>
          </a:p>
          <a:p>
            <a:r>
              <a:rPr lang="en-US" sz="4000" dirty="0"/>
              <a:t>Organizational support is critical (The bridge that stops the loss spiral). </a:t>
            </a:r>
            <a:r>
              <a:rPr lang="en-US" dirty="0"/>
              <a:t>Healthcare organizations should view turnover as a "critical indicator of broader organizational health" rather than just a human resources metric.   (By connecting my themes back to the JD-R and COR theories)</a:t>
            </a:r>
          </a:p>
          <a:p>
            <a:endParaRPr lang="en-US" sz="4000" dirty="0"/>
          </a:p>
        </p:txBody>
      </p:sp>
    </p:spTree>
    <p:extLst>
      <p:ext uri="{BB962C8B-B14F-4D97-AF65-F5344CB8AC3E}">
        <p14:creationId xmlns:p14="http://schemas.microsoft.com/office/powerpoint/2010/main" val="30248014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B3EDD8-08A7-4C8E-92E0-28ED77F980AA}"/>
              </a:ext>
            </a:extLst>
          </p:cNvPr>
          <p:cNvSpPr txBox="1">
            <a:spLocks noGrp="1"/>
          </p:cNvSpPr>
          <p:nvPr>
            <p:ph type="title" idx="4294967295"/>
          </p:nvPr>
        </p:nvSpPr>
        <p:spPr>
          <a:xfrm>
            <a:off x="621614" y="494040"/>
            <a:ext cx="11451514"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RECOMMENDATIONS (PRACTICAL APPLICATION)</a:t>
            </a:r>
          </a:p>
        </p:txBody>
      </p:sp>
      <p:sp>
        <p:nvSpPr>
          <p:cNvPr id="3" name="Content Placeholder 2">
            <a:extLst>
              <a:ext uri="{FF2B5EF4-FFF2-40B4-BE49-F238E27FC236}">
                <a16:creationId xmlns:a16="http://schemas.microsoft.com/office/drawing/2014/main" id="{ACE82055-B315-46FE-90C1-36DDCB835971}"/>
              </a:ext>
            </a:extLst>
          </p:cNvPr>
          <p:cNvSpPr txBox="1">
            <a:spLocks/>
          </p:cNvSpPr>
          <p:nvPr/>
        </p:nvSpPr>
        <p:spPr>
          <a:xfrm>
            <a:off x="100362" y="1003611"/>
            <a:ext cx="12091638" cy="5360350"/>
          </a:xfrm>
          <a:prstGeom prst="rect">
            <a:avLst/>
          </a:prstGeom>
        </p:spPr>
        <p:txBody>
          <a:bodyPr vert="horz" lIns="91440" tIns="45720" rIns="91440" bIns="45720" rtlCol="0">
            <a:normAutofit fontScale="92500" lnSpcReduction="2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buNone/>
              <a:defRPr/>
            </a:pPr>
            <a:endParaRPr lang="en-US" dirty="0"/>
          </a:p>
          <a:p>
            <a:pPr lvl="1"/>
            <a:r>
              <a:rPr lang="en-US" sz="4000" b="1" dirty="0"/>
              <a:t>Leadership Development</a:t>
            </a:r>
            <a:r>
              <a:rPr lang="en-US" sz="4000" dirty="0"/>
              <a:t>: Moving toward </a:t>
            </a:r>
            <a:r>
              <a:rPr lang="en-US" sz="4000" b="1" dirty="0"/>
              <a:t>Transformational Leadership</a:t>
            </a:r>
            <a:r>
              <a:rPr lang="en-US" sz="4000" dirty="0"/>
              <a:t> to rebuild trust and recognize the extra effort of remaining staff.</a:t>
            </a:r>
          </a:p>
          <a:p>
            <a:pPr lvl="1"/>
            <a:r>
              <a:rPr lang="en-US" sz="4000" b="1" dirty="0"/>
              <a:t>Responsive Resource Allocation</a:t>
            </a:r>
            <a:r>
              <a:rPr lang="en-US" sz="4000" dirty="0"/>
              <a:t>: Proactively providing support systems and mental health programs during "turnover spikes" to prevent staff from feeling abandoned.</a:t>
            </a:r>
          </a:p>
          <a:p>
            <a:pPr lvl="1"/>
            <a:r>
              <a:rPr lang="en-US" sz="4000" b="1" dirty="0"/>
              <a:t>Cultivating Collaboration</a:t>
            </a:r>
            <a:r>
              <a:rPr lang="en-US" sz="4000" dirty="0"/>
              <a:t>: Strengthening interprofessional communication to act as a "shock absorber" against the stresses of understaffing.</a:t>
            </a:r>
          </a:p>
          <a:p>
            <a:pPr marL="228600" marR="0" lvl="0" indent="-2286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endParaRPr kumimoji="0" lang="en-US" sz="28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endParaRPr>
          </a:p>
        </p:txBody>
      </p:sp>
    </p:spTree>
    <p:extLst>
      <p:ext uri="{BB962C8B-B14F-4D97-AF65-F5344CB8AC3E}">
        <p14:creationId xmlns:p14="http://schemas.microsoft.com/office/powerpoint/2010/main" val="35439849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a:extLst>
            <a:ext uri="{FF2B5EF4-FFF2-40B4-BE49-F238E27FC236}">
              <a16:creationId xmlns:a16="http://schemas.microsoft.com/office/drawing/2014/main" id="{3CAEE31A-1FA8-A94A-C925-85084A7BC2A4}"/>
            </a:ext>
          </a:extLst>
        </p:cNvPr>
        <p:cNvGrpSpPr/>
        <p:nvPr/>
      </p:nvGrpSpPr>
      <p:grpSpPr>
        <a:xfrm>
          <a:off x="0" y="0"/>
          <a:ext cx="0" cy="0"/>
          <a:chOff x="0" y="0"/>
          <a:chExt cx="0" cy="0"/>
        </a:xfrm>
      </p:grpSpPr>
      <p:sp>
        <p:nvSpPr>
          <p:cNvPr id="5" name="Subtitle 2">
            <a:extLst>
              <a:ext uri="{FF2B5EF4-FFF2-40B4-BE49-F238E27FC236}">
                <a16:creationId xmlns:a16="http://schemas.microsoft.com/office/drawing/2014/main" id="{B8736C20-EE38-D991-E32D-C880043D180B}"/>
              </a:ext>
              <a:ext uri="{C183D7F6-B498-43B3-948B-1728B52AA6E4}">
                <adec:decorative xmlns:adec="http://schemas.microsoft.com/office/drawing/2017/decorative" val="1"/>
              </a:ext>
            </a:extLst>
          </p:cNvPr>
          <p:cNvSpPr txBox="1">
            <a:spLocks/>
          </p:cNvSpPr>
          <p:nvPr/>
        </p:nvSpPr>
        <p:spPr>
          <a:xfrm>
            <a:off x="3099336" y="4076300"/>
            <a:ext cx="7430702" cy="2954954"/>
          </a:xfrm>
          <a:prstGeom prst="rect">
            <a:avLst/>
          </a:prstGeom>
          <a:noFill/>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US" sz="4100" b="1" dirty="0">
              <a:solidFill>
                <a:schemeClr val="accent4"/>
              </a:solidFill>
            </a:endParaRPr>
          </a:p>
        </p:txBody>
      </p:sp>
      <p:sp>
        <p:nvSpPr>
          <p:cNvPr id="2" name="AutoShape 2" descr="The care chain infographic">
            <a:extLst>
              <a:ext uri="{FF2B5EF4-FFF2-40B4-BE49-F238E27FC236}">
                <a16:creationId xmlns:a16="http://schemas.microsoft.com/office/drawing/2014/main" id="{A0B8408E-7F53-8FF5-92E2-E1A776E72625}"/>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descr="The care chain infographic">
            <a:extLst>
              <a:ext uri="{FF2B5EF4-FFF2-40B4-BE49-F238E27FC236}">
                <a16:creationId xmlns:a16="http://schemas.microsoft.com/office/drawing/2014/main" id="{FE708B93-8D66-70C9-21B3-53950ED6DEE6}"/>
              </a:ext>
            </a:extLst>
          </p:cNvPr>
          <p:cNvPicPr>
            <a:picLocks noChangeAspect="1"/>
          </p:cNvPicPr>
          <p:nvPr/>
        </p:nvPicPr>
        <p:blipFill>
          <a:blip r:embed="rId3"/>
          <a:stretch>
            <a:fillRect/>
          </a:stretch>
        </p:blipFill>
        <p:spPr>
          <a:xfrm>
            <a:off x="0" y="0"/>
            <a:ext cx="12192000" cy="6858000"/>
          </a:xfrm>
          <a:prstGeom prst="rect">
            <a:avLst/>
          </a:prstGeom>
        </p:spPr>
      </p:pic>
      <p:sp>
        <p:nvSpPr>
          <p:cNvPr id="3" name="Title 2">
            <a:extLst>
              <a:ext uri="{FF2B5EF4-FFF2-40B4-BE49-F238E27FC236}">
                <a16:creationId xmlns:a16="http://schemas.microsoft.com/office/drawing/2014/main" id="{D903284D-7299-5EF5-F9F5-C948CF774C88}"/>
              </a:ext>
            </a:extLst>
          </p:cNvPr>
          <p:cNvSpPr>
            <a:spLocks noGrp="1"/>
          </p:cNvSpPr>
          <p:nvPr>
            <p:ph type="title" idx="4294967295"/>
          </p:nvPr>
        </p:nvSpPr>
        <p:spPr>
          <a:xfrm>
            <a:off x="838200" y="-1325563"/>
            <a:ext cx="10515600" cy="1325563"/>
          </a:xfrm>
          <a:prstGeom prst="rect">
            <a:avLst/>
          </a:prstGeom>
        </p:spPr>
        <p:txBody>
          <a:bodyPr anchor="b"/>
          <a:lstStyle/>
          <a:p>
            <a:r>
              <a:rPr lang="en-US" dirty="0"/>
              <a:t>Care chain</a:t>
            </a:r>
          </a:p>
        </p:txBody>
      </p:sp>
    </p:spTree>
    <p:extLst>
      <p:ext uri="{BB962C8B-B14F-4D97-AF65-F5344CB8AC3E}">
        <p14:creationId xmlns:p14="http://schemas.microsoft.com/office/powerpoint/2010/main" val="5829639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9D795-71A9-43C9-A595-25C87D53BE35}"/>
              </a:ext>
            </a:extLst>
          </p:cNvPr>
          <p:cNvSpPr txBox="1">
            <a:spLocks noGrp="1"/>
          </p:cNvSpPr>
          <p:nvPr>
            <p:ph type="title" idx="4294967295"/>
          </p:nvPr>
        </p:nvSpPr>
        <p:spPr>
          <a:xfrm>
            <a:off x="621614" y="494040"/>
            <a:ext cx="11451514"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CONCLUSIONS</a:t>
            </a:r>
          </a:p>
        </p:txBody>
      </p:sp>
      <p:sp>
        <p:nvSpPr>
          <p:cNvPr id="3" name="Content Placeholder 2">
            <a:extLst>
              <a:ext uri="{FF2B5EF4-FFF2-40B4-BE49-F238E27FC236}">
                <a16:creationId xmlns:a16="http://schemas.microsoft.com/office/drawing/2014/main" id="{928CF80A-EE9F-4B04-9001-8386924984E4}"/>
              </a:ext>
            </a:extLst>
          </p:cNvPr>
          <p:cNvSpPr txBox="1">
            <a:spLocks/>
          </p:cNvSpPr>
          <p:nvPr/>
        </p:nvSpPr>
        <p:spPr>
          <a:xfrm>
            <a:off x="1" y="1140371"/>
            <a:ext cx="12192000" cy="5006300"/>
          </a:xfrm>
          <a:prstGeom prst="rect">
            <a:avLst/>
          </a:prstGeom>
        </p:spPr>
        <p:txBody>
          <a:bodyPr vert="horz" lIns="91440" tIns="45720" rIns="91440" bIns="45720" rtlCol="0">
            <a:normAutofit lnSpcReduction="1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The Core Issue: High employee turnover in healthcare disrupts the continuity of care, increases costs, lowers staff morale, and </a:t>
            </a:r>
            <a:r>
              <a:rPr lang="en-US" b="1" dirty="0"/>
              <a:t>c</a:t>
            </a:r>
            <a:r>
              <a:rPr lang="en-US" dirty="0"/>
              <a:t>reates a </a:t>
            </a:r>
            <a:r>
              <a:rPr lang="en-US" b="1" dirty="0"/>
              <a:t>"resource-loss spiral"</a:t>
            </a:r>
            <a:r>
              <a:rPr lang="en-US" dirty="0"/>
              <a:t> for remaining staff.</a:t>
            </a:r>
          </a:p>
          <a:p>
            <a:r>
              <a:rPr lang="en-US" dirty="0"/>
              <a:t>Engagement sustains quality patient care. Engaged staff is the primary safeguard of patient quality</a:t>
            </a:r>
          </a:p>
          <a:p>
            <a:r>
              <a:rPr lang="en-US" dirty="0"/>
              <a:t>Systemic support is required (Clear policy, communication, admin…and so on).</a:t>
            </a:r>
          </a:p>
          <a:p>
            <a:pPr lvl="0"/>
            <a:r>
              <a:rPr lang="en-US" dirty="0"/>
              <a:t>---The gap: Statistics show </a:t>
            </a:r>
            <a:r>
              <a:rPr lang="en-US" i="1" dirty="0"/>
              <a:t>who</a:t>
            </a:r>
            <a:r>
              <a:rPr lang="en-US" dirty="0"/>
              <a:t> leaves, but not </a:t>
            </a:r>
            <a:r>
              <a:rPr lang="en-US" i="1" dirty="0"/>
              <a:t>how</a:t>
            </a:r>
            <a:r>
              <a:rPr lang="en-US" dirty="0"/>
              <a:t> staying impacts care</a:t>
            </a:r>
          </a:p>
        </p:txBody>
      </p:sp>
    </p:spTree>
    <p:extLst>
      <p:ext uri="{BB962C8B-B14F-4D97-AF65-F5344CB8AC3E}">
        <p14:creationId xmlns:p14="http://schemas.microsoft.com/office/powerpoint/2010/main" val="42427691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731CED13-D6D1-469B-A759-24C5F4B0B6A1}"/>
              </a:ext>
            </a:extLst>
          </p:cNvPr>
          <p:cNvSpPr txBox="1"/>
          <p:nvPr/>
        </p:nvSpPr>
        <p:spPr>
          <a:xfrm>
            <a:off x="91440" y="0"/>
            <a:ext cx="12192000" cy="7232749"/>
          </a:xfrm>
          <a:prstGeom prst="rect">
            <a:avLst/>
          </a:prstGeom>
          <a:noFill/>
        </p:spPr>
        <p:txBody>
          <a:bodyPr wrap="square">
            <a:spAutoFit/>
          </a:bodyPr>
          <a:lstStyle/>
          <a:p>
            <a:pPr>
              <a:buNone/>
            </a:pPr>
            <a:r>
              <a:rPr lang="en-US" sz="3200" b="1" dirty="0"/>
              <a:t>References</a:t>
            </a:r>
          </a:p>
          <a:p>
            <a:pPr>
              <a:buNone/>
            </a:pPr>
            <a:r>
              <a:rPr lang="en-US" sz="2400" dirty="0" err="1"/>
              <a:t>Alenezi</a:t>
            </a:r>
            <a:r>
              <a:rPr lang="en-US" sz="2400" dirty="0"/>
              <a:t>, A., </a:t>
            </a:r>
            <a:r>
              <a:rPr lang="en-US" sz="2400" dirty="0" err="1"/>
              <a:t>Maneze</a:t>
            </a:r>
            <a:r>
              <a:rPr lang="en-US" sz="2400" dirty="0"/>
              <a:t>, D., &amp; Everett, B. (2019). The association between health literacy and professional engagement among healthcare workers. </a:t>
            </a:r>
            <a:r>
              <a:rPr lang="en-US" sz="2400" i="1" dirty="0"/>
              <a:t>Journal of Health Organization and Management</a:t>
            </a:r>
            <a:r>
              <a:rPr lang="en-US" sz="2400" dirty="0"/>
              <a:t>. </a:t>
            </a:r>
            <a:r>
              <a:rPr lang="en-US" sz="2400" dirty="0">
                <a:hlinkClick r:id="rId3"/>
              </a:rPr>
              <a:t>https://ijefm.co.in/v8i2/Doc/24.pdf</a:t>
            </a:r>
            <a:endParaRPr lang="en-US" sz="2400" dirty="0"/>
          </a:p>
          <a:p>
            <a:pPr>
              <a:buNone/>
            </a:pPr>
            <a:endParaRPr lang="en-US" sz="2400" dirty="0"/>
          </a:p>
          <a:p>
            <a:pPr>
              <a:buNone/>
            </a:pPr>
            <a:r>
              <a:rPr lang="en-US" sz="2400" dirty="0"/>
              <a:t>Bae, S.-H. (2022). Noneconomic consequences of nursing turnover and the quality of patient care: A systematic review. </a:t>
            </a:r>
            <a:r>
              <a:rPr lang="en-US" sz="2400" i="1" dirty="0"/>
              <a:t>Journal of Nursing Management</a:t>
            </a:r>
            <a:r>
              <a:rPr lang="en-US" sz="2400" dirty="0"/>
              <a:t>. </a:t>
            </a:r>
            <a:r>
              <a:rPr lang="en-US" sz="2400" dirty="0">
                <a:hlinkClick r:id="rId3"/>
              </a:rPr>
              <a:t>https://ijefm.co.in/v8i2/Doc/24.pdf</a:t>
            </a:r>
            <a:endParaRPr lang="en-US" sz="2400" dirty="0"/>
          </a:p>
          <a:p>
            <a:pPr>
              <a:buNone/>
            </a:pPr>
            <a:endParaRPr lang="en-US" sz="2400" dirty="0"/>
          </a:p>
          <a:p>
            <a:pPr>
              <a:buNone/>
            </a:pPr>
            <a:r>
              <a:rPr lang="en-US" sz="2400" dirty="0"/>
              <a:t>Bakker, A. B., &amp; Demerouti, E. (2017). Job demands–resources theory: Taking stock and looking forward. </a:t>
            </a:r>
            <a:r>
              <a:rPr lang="en-US" sz="2400" i="1" dirty="0"/>
              <a:t>Journal of Occupational Health Psychology</a:t>
            </a:r>
            <a:r>
              <a:rPr lang="en-US" sz="2400" dirty="0"/>
              <a:t>. </a:t>
            </a:r>
            <a:r>
              <a:rPr lang="en-US" sz="2400" dirty="0">
                <a:hlinkClick r:id="rId3"/>
              </a:rPr>
              <a:t>https://ijefm.co.in/v8i2/Doc/24.pdf</a:t>
            </a:r>
            <a:endParaRPr lang="en-US" sz="2400" dirty="0"/>
          </a:p>
          <a:p>
            <a:pPr>
              <a:buNone/>
            </a:pPr>
            <a:endParaRPr lang="en-US" sz="2400" dirty="0"/>
          </a:p>
          <a:p>
            <a:pPr>
              <a:buNone/>
            </a:pPr>
            <a:r>
              <a:rPr lang="en-US" sz="2400" dirty="0"/>
              <a:t>Cao, J., &amp; Chen, X. (2021). Navigating modern workforce stability: The impact of organizational turnover on industry growth. </a:t>
            </a:r>
            <a:r>
              <a:rPr lang="en-US" sz="2400" i="1" dirty="0"/>
              <a:t>Journal of Business Research</a:t>
            </a:r>
            <a:r>
              <a:rPr lang="en-US" sz="2400" dirty="0"/>
              <a:t>. </a:t>
            </a:r>
            <a:r>
              <a:rPr lang="en-US" sz="2400" dirty="0">
                <a:hlinkClick r:id="rId3"/>
              </a:rPr>
              <a:t>https://ijefm.co.in/v8i2/Doc/24.pdf</a:t>
            </a:r>
            <a:endParaRPr lang="en-US" sz="2400" dirty="0"/>
          </a:p>
          <a:p>
            <a:pPr>
              <a:buNone/>
            </a:pPr>
            <a:endParaRPr lang="en-US" sz="2400" dirty="0"/>
          </a:p>
          <a:p>
            <a:r>
              <a:rPr lang="en-US" sz="2400" dirty="0" err="1"/>
              <a:t>Giallouros</a:t>
            </a:r>
            <a:r>
              <a:rPr lang="en-US" sz="2400" dirty="0"/>
              <a:t>, G., et al. (2023). Global perspectives on workforce stability in healthcare: A modern analysis of staff retention. </a:t>
            </a:r>
            <a:r>
              <a:rPr lang="en-US" sz="2400" i="1" dirty="0"/>
              <a:t>International Journal of Environmental Research and Public Health</a:t>
            </a:r>
            <a:r>
              <a:rPr lang="en-US" sz="2400" dirty="0"/>
              <a:t>. </a:t>
            </a:r>
            <a:r>
              <a:rPr lang="en-US" sz="2400" dirty="0">
                <a:hlinkClick r:id="rId3"/>
              </a:rPr>
              <a:t>https://ijefm.co.in/v8i2/Doc/24.pdf</a:t>
            </a:r>
            <a:endParaRPr lang="en-US" sz="2400" dirty="0"/>
          </a:p>
          <a:p>
            <a:pPr>
              <a:buNone/>
            </a:pPr>
            <a:endParaRPr lang="en-US" sz="2400" dirty="0"/>
          </a:p>
          <a:p>
            <a:pPr>
              <a:buNone/>
            </a:pPr>
            <a:endParaRPr lang="en-US" sz="2400" dirty="0"/>
          </a:p>
        </p:txBody>
      </p:sp>
      <p:sp>
        <p:nvSpPr>
          <p:cNvPr id="2" name="Title 1">
            <a:extLst>
              <a:ext uri="{FF2B5EF4-FFF2-40B4-BE49-F238E27FC236}">
                <a16:creationId xmlns:a16="http://schemas.microsoft.com/office/drawing/2014/main" id="{05058CEA-1092-4DFA-E612-F2082FB7517E}"/>
              </a:ext>
            </a:extLst>
          </p:cNvPr>
          <p:cNvSpPr>
            <a:spLocks noGrp="1"/>
          </p:cNvSpPr>
          <p:nvPr>
            <p:ph type="title" idx="4294967295"/>
          </p:nvPr>
        </p:nvSpPr>
        <p:spPr>
          <a:xfrm>
            <a:off x="838200" y="-1325563"/>
            <a:ext cx="10515600" cy="1325563"/>
          </a:xfrm>
          <a:prstGeom prst="rect">
            <a:avLst/>
          </a:prstGeom>
        </p:spPr>
        <p:txBody>
          <a:bodyPr anchor="b"/>
          <a:lstStyle/>
          <a:p>
            <a:r>
              <a:rPr lang="en-US" dirty="0"/>
              <a:t>references</a:t>
            </a:r>
          </a:p>
        </p:txBody>
      </p:sp>
    </p:spTree>
    <p:extLst>
      <p:ext uri="{BB962C8B-B14F-4D97-AF65-F5344CB8AC3E}">
        <p14:creationId xmlns:p14="http://schemas.microsoft.com/office/powerpoint/2010/main" val="35471858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a:extLst>
            <a:ext uri="{FF2B5EF4-FFF2-40B4-BE49-F238E27FC236}">
              <a16:creationId xmlns:a16="http://schemas.microsoft.com/office/drawing/2014/main" id="{2A6AF147-8377-2FEF-3619-247F79416F28}"/>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97F0444F-F886-F708-9B5E-33B73D9C29A2}"/>
              </a:ext>
            </a:extLst>
          </p:cNvPr>
          <p:cNvSpPr txBox="1"/>
          <p:nvPr/>
        </p:nvSpPr>
        <p:spPr>
          <a:xfrm>
            <a:off x="104502" y="215881"/>
            <a:ext cx="12192000" cy="5016758"/>
          </a:xfrm>
          <a:prstGeom prst="rect">
            <a:avLst/>
          </a:prstGeom>
          <a:noFill/>
        </p:spPr>
        <p:txBody>
          <a:bodyPr wrap="square">
            <a:spAutoFit/>
          </a:bodyPr>
          <a:lstStyle/>
          <a:p>
            <a:pPr>
              <a:buNone/>
            </a:pPr>
            <a:r>
              <a:rPr lang="en-US" sz="3200" b="1" dirty="0"/>
              <a:t>References</a:t>
            </a:r>
          </a:p>
          <a:p>
            <a:pPr>
              <a:buNone/>
            </a:pPr>
            <a:endParaRPr lang="en-US" sz="2400" dirty="0"/>
          </a:p>
          <a:p>
            <a:pPr>
              <a:buNone/>
            </a:pPr>
            <a:r>
              <a:rPr lang="en-US" sz="2400" dirty="0"/>
              <a:t>Hom, P. W., Lee, T. W., Shaw, J. D., &amp; Hausknecht, J. P. (2017). One hundred years of employee turnover theory and research. </a:t>
            </a:r>
            <a:r>
              <a:rPr lang="en-US" sz="2400" i="1" dirty="0"/>
              <a:t>Journal of Applied Psychology</a:t>
            </a:r>
            <a:r>
              <a:rPr lang="en-US" sz="2400" dirty="0"/>
              <a:t>. </a:t>
            </a:r>
            <a:r>
              <a:rPr lang="en-US" sz="2400" dirty="0">
                <a:hlinkClick r:id="rId3"/>
              </a:rPr>
              <a:t>https://ijefm.co.in/v8i2/Doc/24.pd</a:t>
            </a:r>
          </a:p>
          <a:p>
            <a:pPr>
              <a:buNone/>
            </a:pPr>
            <a:r>
              <a:rPr lang="en-US" sz="2400" dirty="0">
                <a:hlinkClick r:id="rId3"/>
              </a:rPr>
              <a:t>f</a:t>
            </a:r>
            <a:endParaRPr lang="en-US" sz="2400" dirty="0"/>
          </a:p>
          <a:p>
            <a:pPr>
              <a:buNone/>
            </a:pPr>
            <a:r>
              <a:rPr lang="en-US" sz="2400" dirty="0"/>
              <a:t>Jose, J., et al. (2022). The economic burden of nursing turnover in private healthcare sectors. </a:t>
            </a:r>
            <a:r>
              <a:rPr lang="en-US" sz="2400" i="1" dirty="0"/>
              <a:t>Healthcare Management Review</a:t>
            </a:r>
            <a:r>
              <a:rPr lang="en-US" sz="2400" dirty="0"/>
              <a:t>. </a:t>
            </a:r>
            <a:r>
              <a:rPr lang="en-US" sz="2400" dirty="0">
                <a:hlinkClick r:id="rId3"/>
              </a:rPr>
              <a:t>https://ijefm.co.in/v8i2/Doc/24.pdf</a:t>
            </a:r>
            <a:endParaRPr lang="en-US" sz="2400" dirty="0"/>
          </a:p>
          <a:p>
            <a:pPr>
              <a:buNone/>
            </a:pPr>
            <a:endParaRPr lang="en-US" sz="2400" dirty="0"/>
          </a:p>
          <a:p>
            <a:pPr>
              <a:buNone/>
            </a:pPr>
            <a:r>
              <a:rPr lang="en-US" sz="2400" dirty="0"/>
              <a:t>Poon, Y. S. R., et al. (2022). Impact of nursing turnover on patient care quality: A regional study. </a:t>
            </a:r>
            <a:r>
              <a:rPr lang="en-US" sz="2400" i="1" dirty="0"/>
              <a:t>Journal of Clinical Nursing</a:t>
            </a:r>
            <a:r>
              <a:rPr lang="en-US" sz="2400" dirty="0"/>
              <a:t>. </a:t>
            </a:r>
            <a:r>
              <a:rPr lang="en-US" sz="2400" dirty="0">
                <a:hlinkClick r:id="rId3"/>
              </a:rPr>
              <a:t>https://ijefm.co.in/v8i2/Doc/24.pdf</a:t>
            </a:r>
            <a:endParaRPr lang="en-US" sz="2400" dirty="0"/>
          </a:p>
          <a:p>
            <a:pPr>
              <a:buNone/>
            </a:pPr>
            <a:endParaRPr lang="en-US" sz="2400" dirty="0"/>
          </a:p>
          <a:p>
            <a:pPr>
              <a:buNone/>
            </a:pPr>
            <a:r>
              <a:rPr lang="en-US" sz="2400" dirty="0"/>
              <a:t>Zucco, R. (2023). Professional engagement and patient safety: Exploring the link in high-turnover environments. </a:t>
            </a:r>
            <a:r>
              <a:rPr lang="en-US" sz="2400" i="1" dirty="0"/>
              <a:t>Safety Science</a:t>
            </a:r>
            <a:r>
              <a:rPr lang="en-US" sz="2400" dirty="0"/>
              <a:t>. </a:t>
            </a:r>
            <a:r>
              <a:rPr lang="en-US" sz="2400" dirty="0">
                <a:hlinkClick r:id="rId3"/>
              </a:rPr>
              <a:t>https://ijefm.co.in/v8i2/Doc/24.pdf</a:t>
            </a:r>
            <a:endParaRPr lang="en-US" sz="2400" dirty="0"/>
          </a:p>
        </p:txBody>
      </p:sp>
      <p:sp>
        <p:nvSpPr>
          <p:cNvPr id="2" name="Title 1">
            <a:extLst>
              <a:ext uri="{FF2B5EF4-FFF2-40B4-BE49-F238E27FC236}">
                <a16:creationId xmlns:a16="http://schemas.microsoft.com/office/drawing/2014/main" id="{084E51BD-51E1-493E-FD45-231811328E43}"/>
              </a:ext>
            </a:extLst>
          </p:cNvPr>
          <p:cNvSpPr>
            <a:spLocks noGrp="1"/>
          </p:cNvSpPr>
          <p:nvPr>
            <p:ph type="title" idx="4294967295"/>
          </p:nvPr>
        </p:nvSpPr>
        <p:spPr>
          <a:xfrm>
            <a:off x="838200" y="-1325563"/>
            <a:ext cx="10515600" cy="1325563"/>
          </a:xfrm>
          <a:prstGeom prst="rect">
            <a:avLst/>
          </a:prstGeom>
        </p:spPr>
        <p:txBody>
          <a:bodyPr anchor="b"/>
          <a:lstStyle/>
          <a:p>
            <a:r>
              <a:rPr lang="en-US" dirty="0"/>
              <a:t>references</a:t>
            </a:r>
          </a:p>
        </p:txBody>
      </p:sp>
    </p:spTree>
    <p:extLst>
      <p:ext uri="{BB962C8B-B14F-4D97-AF65-F5344CB8AC3E}">
        <p14:creationId xmlns:p14="http://schemas.microsoft.com/office/powerpoint/2010/main" val="27044450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a:extLst>
            <a:ext uri="{FF2B5EF4-FFF2-40B4-BE49-F238E27FC236}">
              <a16:creationId xmlns:a16="http://schemas.microsoft.com/office/drawing/2014/main" id="{CADDF8A4-F48E-DFBE-B491-C442B67A8880}"/>
            </a:ext>
          </a:extLst>
        </p:cNvPr>
        <p:cNvGrpSpPr/>
        <p:nvPr/>
      </p:nvGrpSpPr>
      <p:grpSpPr>
        <a:xfrm>
          <a:off x="0" y="0"/>
          <a:ext cx="0" cy="0"/>
          <a:chOff x="0" y="0"/>
          <a:chExt cx="0" cy="0"/>
        </a:xfrm>
      </p:grpSpPr>
      <p:sp>
        <p:nvSpPr>
          <p:cNvPr id="2" name="AutoShape 2" descr="High employee turnover infographic">
            <a:extLst>
              <a:ext uri="{FF2B5EF4-FFF2-40B4-BE49-F238E27FC236}">
                <a16:creationId xmlns:a16="http://schemas.microsoft.com/office/drawing/2014/main" id="{9B5272B5-2AC5-2F40-D554-8381F2953F11}"/>
              </a:ext>
            </a:extLst>
          </p:cNvPr>
          <p:cNvSpPr>
            <a:spLocks noChangeAspect="1" noChangeArrowheads="1"/>
          </p:cNvSpPr>
          <p:nvPr/>
        </p:nvSpPr>
        <p:spPr bwMode="auto">
          <a:xfrm>
            <a:off x="5760720" y="3245121"/>
            <a:ext cx="304800" cy="242643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8" name="Picture 7">
            <a:extLst>
              <a:ext uri="{FF2B5EF4-FFF2-40B4-BE49-F238E27FC236}">
                <a16:creationId xmlns:a16="http://schemas.microsoft.com/office/drawing/2014/main" id="{77FF40EB-CF4F-2151-883F-DCBBDA2BE80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5240" y="-1"/>
            <a:ext cx="12207240" cy="6361043"/>
          </a:xfrm>
          <a:prstGeom prst="rect">
            <a:avLst/>
          </a:prstGeom>
        </p:spPr>
      </p:pic>
      <p:sp>
        <p:nvSpPr>
          <p:cNvPr id="3" name="Title 2">
            <a:extLst>
              <a:ext uri="{FF2B5EF4-FFF2-40B4-BE49-F238E27FC236}">
                <a16:creationId xmlns:a16="http://schemas.microsoft.com/office/drawing/2014/main" id="{2AA8FF21-1CE4-BBCD-6B12-7F1A97A1379B}"/>
              </a:ext>
            </a:extLst>
          </p:cNvPr>
          <p:cNvSpPr>
            <a:spLocks noGrp="1"/>
          </p:cNvSpPr>
          <p:nvPr>
            <p:ph type="title" idx="4294967295"/>
          </p:nvPr>
        </p:nvSpPr>
        <p:spPr>
          <a:xfrm>
            <a:off x="838200" y="-1325563"/>
            <a:ext cx="10515600" cy="1325563"/>
          </a:xfrm>
          <a:prstGeom prst="rect">
            <a:avLst/>
          </a:prstGeom>
        </p:spPr>
        <p:txBody>
          <a:bodyPr anchor="b"/>
          <a:lstStyle/>
          <a:p>
            <a:r>
              <a:rPr lang="en-US" dirty="0"/>
              <a:t>High employee turnover</a:t>
            </a:r>
          </a:p>
        </p:txBody>
      </p:sp>
    </p:spTree>
    <p:extLst>
      <p:ext uri="{BB962C8B-B14F-4D97-AF65-F5344CB8AC3E}">
        <p14:creationId xmlns:p14="http://schemas.microsoft.com/office/powerpoint/2010/main" val="1139333461"/>
      </p:ext>
    </p:extLst>
  </p:cSld>
  <p:clrMapOvr>
    <a:masterClrMapping/>
  </p:clrMapOvr>
  <mc:AlternateContent xmlns:mc="http://schemas.openxmlformats.org/markup-compatibility/2006" xmlns:p14="http://schemas.microsoft.com/office/powerpoint/2010/main">
    <mc:Choice Requires="p14">
      <p:transition spd="slow" p14:dur="2000" advTm="22218"/>
    </mc:Choice>
    <mc:Fallback xmlns="">
      <p:transition spd="slow" advTm="22218"/>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E859F8-7F5D-4F32-8513-DC74D4391B0F}"/>
              </a:ext>
            </a:extLst>
          </p:cNvPr>
          <p:cNvSpPr txBox="1">
            <a:spLocks noGrp="1"/>
          </p:cNvSpPr>
          <p:nvPr>
            <p:ph type="title" idx="4294967295"/>
          </p:nvPr>
        </p:nvSpPr>
        <p:spPr>
          <a:xfrm>
            <a:off x="413472" y="494040"/>
            <a:ext cx="11451514"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THANK YOU</a:t>
            </a:r>
          </a:p>
        </p:txBody>
      </p:sp>
      <p:sp>
        <p:nvSpPr>
          <p:cNvPr id="3" name="Content Placeholder 2">
            <a:extLst>
              <a:ext uri="{FF2B5EF4-FFF2-40B4-BE49-F238E27FC236}">
                <a16:creationId xmlns:a16="http://schemas.microsoft.com/office/drawing/2014/main" id="{5DC004CF-6793-435C-B3BF-AF9E1F77FDE8}"/>
              </a:ext>
            </a:extLst>
          </p:cNvPr>
          <p:cNvSpPr txBox="1">
            <a:spLocks/>
          </p:cNvSpPr>
          <p:nvPr/>
        </p:nvSpPr>
        <p:spPr>
          <a:xfrm>
            <a:off x="621615" y="1251717"/>
            <a:ext cx="11498582"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Thank you for your attention.</a:t>
            </a:r>
          </a:p>
          <a:p>
            <a:pPr lvl="1"/>
            <a:r>
              <a:rPr lang="en-US" dirty="0"/>
              <a:t> Are there any questions?</a:t>
            </a:r>
          </a:p>
        </p:txBody>
      </p:sp>
    </p:spTree>
    <p:extLst>
      <p:ext uri="{BB962C8B-B14F-4D97-AF65-F5344CB8AC3E}">
        <p14:creationId xmlns:p14="http://schemas.microsoft.com/office/powerpoint/2010/main" val="8276958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A2329D3-4F9F-4417-B37A-6D0774C91608}"/>
              </a:ext>
            </a:extLst>
          </p:cNvPr>
          <p:cNvSpPr txBox="1">
            <a:spLocks noGrp="1"/>
          </p:cNvSpPr>
          <p:nvPr>
            <p:ph type="title" idx="4294967295"/>
          </p:nvPr>
        </p:nvSpPr>
        <p:spPr>
          <a:xfrm>
            <a:off x="621615" y="494040"/>
            <a:ext cx="8413824"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chemeClr val="tx1"/>
                </a:solidFill>
                <a:effectLst/>
                <a:uLnTx/>
                <a:uFillTx/>
                <a:latin typeface="Times" pitchFamily="2" charset="0"/>
                <a:ea typeface="Charter Roman" charset="0"/>
                <a:cs typeface="Charter Roman" charset="0"/>
              </a:rPr>
              <a:t>PROBLEM &amp; PURPOSE STATEMENTS</a:t>
            </a:r>
          </a:p>
        </p:txBody>
      </p:sp>
      <p:sp>
        <p:nvSpPr>
          <p:cNvPr id="7" name="Content Placeholder 2">
            <a:extLst>
              <a:ext uri="{FF2B5EF4-FFF2-40B4-BE49-F238E27FC236}">
                <a16:creationId xmlns:a16="http://schemas.microsoft.com/office/drawing/2014/main" id="{6478FB27-128C-41F1-B314-C8CB5665C7ED}"/>
              </a:ext>
              <a:ext uri="{C183D7F6-B498-43B3-948B-1728B52AA6E4}">
                <adec:decorative xmlns:adec="http://schemas.microsoft.com/office/drawing/2017/decorative" val="1"/>
              </a:ext>
            </a:extLst>
          </p:cNvPr>
          <p:cNvSpPr txBox="1">
            <a:spLocks/>
          </p:cNvSpPr>
          <p:nvPr/>
        </p:nvSpPr>
        <p:spPr>
          <a:xfrm>
            <a:off x="-1" y="1124982"/>
            <a:ext cx="12554465" cy="10521586"/>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None/>
              <a:tabLst/>
              <a:defRPr/>
            </a:pPr>
            <a:endParaRPr kumimoji="0" lang="en-US" sz="2800" b="0" i="0" u="none" strike="noStrike" kern="1200" cap="none" spc="0" normalizeH="0" baseline="0" noProof="0" dirty="0">
              <a:ln>
                <a:noFill/>
              </a:ln>
              <a:solidFill>
                <a:sysClr val="windowText" lastClr="000000">
                  <a:lumMod val="85000"/>
                  <a:lumOff val="15000"/>
                </a:sysClr>
              </a:solidFill>
              <a:effectLst/>
              <a:uLnTx/>
              <a:uFillTx/>
              <a:ea typeface="+mn-ea"/>
              <a:cs typeface="+mn-cs"/>
            </a:endParaRPr>
          </a:p>
        </p:txBody>
      </p:sp>
      <p:sp>
        <p:nvSpPr>
          <p:cNvPr id="3" name="TextBox 2">
            <a:extLst>
              <a:ext uri="{FF2B5EF4-FFF2-40B4-BE49-F238E27FC236}">
                <a16:creationId xmlns:a16="http://schemas.microsoft.com/office/drawing/2014/main" id="{5B5C0229-78DC-184E-5BFB-484A6A10E40D}"/>
              </a:ext>
            </a:extLst>
          </p:cNvPr>
          <p:cNvSpPr txBox="1"/>
          <p:nvPr/>
        </p:nvSpPr>
        <p:spPr>
          <a:xfrm>
            <a:off x="0" y="995424"/>
            <a:ext cx="12014522" cy="4929656"/>
          </a:xfrm>
          <a:prstGeom prst="rect">
            <a:avLst/>
          </a:prstGeom>
          <a:noFill/>
        </p:spPr>
        <p:txBody>
          <a:bodyPr wrap="square">
            <a:spAutoFit/>
          </a:bodyPr>
          <a:lstStyle/>
          <a:p>
            <a:pPr marL="457200" marR="0" lvl="0" indent="-457200">
              <a:lnSpc>
                <a:spcPct val="115000"/>
              </a:lnSpc>
              <a:spcAft>
                <a:spcPts val="800"/>
              </a:spcAft>
              <a:buSzPts val="1000"/>
              <a:buFont typeface="Wingdings" panose="05000000000000000000" pitchFamily="2" charset="2"/>
              <a:buChar char="q"/>
              <a:tabLst>
                <a:tab pos="457200" algn="l"/>
              </a:tabLst>
            </a:pPr>
            <a:r>
              <a:rPr lang="en-US" sz="3200" b="1" kern="100" dirty="0">
                <a:effectLst/>
                <a:latin typeface="Aptos" panose="020B0004020202020204" pitchFamily="34" charset="0"/>
                <a:ea typeface="Aptos" panose="020B0004020202020204" pitchFamily="34" charset="0"/>
                <a:cs typeface="Times New Roman" panose="02020603050405020304" pitchFamily="18" charset="0"/>
              </a:rPr>
              <a:t>The Problem</a:t>
            </a:r>
            <a:r>
              <a:rPr lang="en-US" sz="3200" kern="100" dirty="0">
                <a:effectLst/>
                <a:latin typeface="Aptos" panose="020B0004020202020204" pitchFamily="34" charset="0"/>
                <a:ea typeface="Aptos" panose="020B0004020202020204" pitchFamily="34" charset="0"/>
                <a:cs typeface="Times New Roman" panose="02020603050405020304" pitchFamily="18" charset="0"/>
              </a:rPr>
              <a:t>: Maintaining professional engagement is difficult during high turnover, which directly threatens patient safety and treatment effectiveness.   </a:t>
            </a:r>
          </a:p>
          <a:p>
            <a:pPr marL="342900" marR="0" lvl="0" indent="-342900">
              <a:lnSpc>
                <a:spcPct val="115000"/>
              </a:lnSpc>
              <a:spcAft>
                <a:spcPts val="800"/>
              </a:spcAft>
              <a:buSzPts val="1000"/>
              <a:buFont typeface="Symbol" panose="05050102010706020507" pitchFamily="18" charset="2"/>
              <a:buChar char=""/>
              <a:tabLst>
                <a:tab pos="457200" algn="l"/>
              </a:tabLst>
            </a:pPr>
            <a:endParaRPr lang="en-US" sz="3200" kern="100" dirty="0">
              <a:effectLst/>
              <a:latin typeface="Aptos" panose="020B0004020202020204" pitchFamily="34" charset="0"/>
              <a:ea typeface="Aptos" panose="020B0004020202020204" pitchFamily="34" charset="0"/>
              <a:cs typeface="Times New Roman" panose="02020603050405020304" pitchFamily="18" charset="0"/>
            </a:endParaRPr>
          </a:p>
          <a:p>
            <a:pPr marL="457200" marR="0" lvl="0" indent="-457200">
              <a:lnSpc>
                <a:spcPct val="115000"/>
              </a:lnSpc>
              <a:spcAft>
                <a:spcPts val="800"/>
              </a:spcAft>
              <a:buSzPts val="1000"/>
              <a:buFont typeface="Wingdings" panose="05000000000000000000" pitchFamily="2" charset="2"/>
              <a:buChar char="q"/>
              <a:tabLst>
                <a:tab pos="457200" algn="l"/>
              </a:tabLst>
            </a:pPr>
            <a:r>
              <a:rPr lang="en-US" sz="3200" b="1" kern="100" dirty="0">
                <a:effectLst/>
                <a:latin typeface="Aptos" panose="020B0004020202020204" pitchFamily="34" charset="0"/>
                <a:ea typeface="Aptos" panose="020B0004020202020204" pitchFamily="34" charset="0"/>
                <a:cs typeface="Times New Roman" panose="02020603050405020304" pitchFamily="18" charset="0"/>
              </a:rPr>
              <a:t>Purpose</a:t>
            </a:r>
            <a:r>
              <a:rPr lang="en-US" sz="3200" kern="100" dirty="0">
                <a:effectLst/>
                <a:latin typeface="Aptos" panose="020B0004020202020204" pitchFamily="34" charset="0"/>
                <a:ea typeface="Aptos" panose="020B0004020202020204" pitchFamily="34" charset="0"/>
                <a:cs typeface="Times New Roman" panose="02020603050405020304" pitchFamily="18" charset="0"/>
              </a:rPr>
              <a:t>: This qualitative phenomenological study explores the lived experiences of 21 healthcare professionals (nurses, doctors, administrators, etc.) regarding their engagement and the quality of care they provide amid high turnover.   </a:t>
            </a:r>
          </a:p>
        </p:txBody>
      </p:sp>
    </p:spTree>
    <p:extLst>
      <p:ext uri="{BB962C8B-B14F-4D97-AF65-F5344CB8AC3E}">
        <p14:creationId xmlns:p14="http://schemas.microsoft.com/office/powerpoint/2010/main" val="29481861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B45E25-F7AE-4E8E-A288-C7CE9574E59C}"/>
              </a:ext>
            </a:extLst>
          </p:cNvPr>
          <p:cNvSpPr txBox="1">
            <a:spLocks noGrp="1"/>
          </p:cNvSpPr>
          <p:nvPr>
            <p:ph type="title" idx="4294967295"/>
          </p:nvPr>
        </p:nvSpPr>
        <p:spPr>
          <a:xfrm>
            <a:off x="823745" y="97852"/>
            <a:ext cx="11166433" cy="92333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tx1"/>
                </a:solidFill>
                <a:effectLst/>
                <a:uLnTx/>
                <a:uFillTx/>
                <a:latin typeface="+mn-lt"/>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chemeClr val="tx1"/>
                </a:solidFill>
                <a:effectLst/>
                <a:uLnTx/>
                <a:uFillTx/>
                <a:latin typeface="+mn-lt"/>
                <a:ea typeface="+mn-ea"/>
                <a:cs typeface="+mn-cs"/>
              </a:rPr>
              <a:t>RESEARCH QUESTIONS </a:t>
            </a:r>
          </a:p>
        </p:txBody>
      </p:sp>
      <p:sp>
        <p:nvSpPr>
          <p:cNvPr id="5" name="Content Placeholder 2">
            <a:extLst>
              <a:ext uri="{FF2B5EF4-FFF2-40B4-BE49-F238E27FC236}">
                <a16:creationId xmlns:a16="http://schemas.microsoft.com/office/drawing/2014/main" id="{8DBA5DAC-EF2B-4991-8535-A69C9A96B3F2}"/>
              </a:ext>
              <a:ext uri="{C183D7F6-B498-43B3-948B-1728B52AA6E4}">
                <adec:decorative xmlns:adec="http://schemas.microsoft.com/office/drawing/2017/decorative" val="1"/>
              </a:ext>
            </a:extLst>
          </p:cNvPr>
          <p:cNvSpPr txBox="1">
            <a:spLocks/>
          </p:cNvSpPr>
          <p:nvPr/>
        </p:nvSpPr>
        <p:spPr>
          <a:xfrm>
            <a:off x="621615" y="878774"/>
            <a:ext cx="11035229" cy="438437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3600" dirty="0"/>
          </a:p>
        </p:txBody>
      </p:sp>
      <p:sp>
        <p:nvSpPr>
          <p:cNvPr id="8" name="Content Placeholder 2">
            <a:extLst>
              <a:ext uri="{FF2B5EF4-FFF2-40B4-BE49-F238E27FC236}">
                <a16:creationId xmlns:a16="http://schemas.microsoft.com/office/drawing/2014/main" id="{E0B00C9B-278A-4C01-8516-E2BC920B46CB}"/>
              </a:ext>
              <a:ext uri="{C183D7F6-B498-43B3-948B-1728B52AA6E4}">
                <adec:decorative xmlns:adec="http://schemas.microsoft.com/office/drawing/2017/decorative" val="1"/>
              </a:ext>
            </a:extLst>
          </p:cNvPr>
          <p:cNvSpPr txBox="1">
            <a:spLocks/>
          </p:cNvSpPr>
          <p:nvPr/>
        </p:nvSpPr>
        <p:spPr>
          <a:xfrm flipV="1">
            <a:off x="1343510" y="3929948"/>
            <a:ext cx="8765930" cy="45719"/>
          </a:xfrm>
          <a:prstGeom prst="rect">
            <a:avLst/>
          </a:prstGeom>
        </p:spPr>
        <p:txBody>
          <a:bodyPr vert="horz" lIns="91440" tIns="45720" rIns="91440" bIns="45720" rtlCol="0">
            <a:normAutofit fontScale="25000" lnSpcReduction="2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800" b="1" dirty="0"/>
              <a:t>  </a:t>
            </a:r>
          </a:p>
        </p:txBody>
      </p:sp>
      <p:sp>
        <p:nvSpPr>
          <p:cNvPr id="6" name="Rectangle 3">
            <a:extLst>
              <a:ext uri="{FF2B5EF4-FFF2-40B4-BE49-F238E27FC236}">
                <a16:creationId xmlns:a16="http://schemas.microsoft.com/office/drawing/2014/main" id="{2C6CAB76-F64B-601F-4B81-2A806EEAAA88}"/>
              </a:ext>
              <a:ext uri="{C183D7F6-B498-43B3-948B-1728B52AA6E4}">
                <adec:decorative xmlns:adec="http://schemas.microsoft.com/office/drawing/2017/decorative" val="1"/>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 name="TextBox 2">
            <a:extLst>
              <a:ext uri="{FF2B5EF4-FFF2-40B4-BE49-F238E27FC236}">
                <a16:creationId xmlns:a16="http://schemas.microsoft.com/office/drawing/2014/main" id="{021901F0-D8E7-84F7-D987-C5E4266F01E0}"/>
              </a:ext>
              <a:ext uri="{C183D7F6-B498-43B3-948B-1728B52AA6E4}">
                <adec:decorative xmlns:adec="http://schemas.microsoft.com/office/drawing/2017/decorative" val="1"/>
              </a:ext>
            </a:extLst>
          </p:cNvPr>
          <p:cNvSpPr txBox="1"/>
          <p:nvPr/>
        </p:nvSpPr>
        <p:spPr>
          <a:xfrm>
            <a:off x="264816" y="1021182"/>
            <a:ext cx="11587659" cy="707886"/>
          </a:xfrm>
          <a:prstGeom prst="rect">
            <a:avLst/>
          </a:prstGeom>
          <a:noFill/>
        </p:spPr>
        <p:txBody>
          <a:bodyPr wrap="square">
            <a:spAutoFit/>
          </a:bodyPr>
          <a:lstStyle/>
          <a:p>
            <a:r>
              <a:rPr lang="en-US" sz="4000" b="1" dirty="0"/>
              <a:t> </a:t>
            </a:r>
            <a:endParaRPr lang="en-US" sz="4000" dirty="0"/>
          </a:p>
        </p:txBody>
      </p:sp>
      <p:graphicFrame>
        <p:nvGraphicFramePr>
          <p:cNvPr id="2" name="Table 1">
            <a:extLst>
              <a:ext uri="{FF2B5EF4-FFF2-40B4-BE49-F238E27FC236}">
                <a16:creationId xmlns:a16="http://schemas.microsoft.com/office/drawing/2014/main" id="{B7F5D5D3-4CAA-FF68-CB67-470684108AED}"/>
              </a:ext>
            </a:extLst>
          </p:cNvPr>
          <p:cNvGraphicFramePr>
            <a:graphicFrameLocks noGrp="1"/>
          </p:cNvGraphicFramePr>
          <p:nvPr>
            <p:extLst>
              <p:ext uri="{D42A27DB-BD31-4B8C-83A1-F6EECF244321}">
                <p14:modId xmlns:p14="http://schemas.microsoft.com/office/powerpoint/2010/main" val="750698479"/>
              </p:ext>
            </p:extLst>
          </p:nvPr>
        </p:nvGraphicFramePr>
        <p:xfrm>
          <a:off x="0" y="0"/>
          <a:ext cx="12192000" cy="6627810"/>
        </p:xfrm>
        <a:graphic>
          <a:graphicData uri="http://schemas.openxmlformats.org/drawingml/2006/table">
            <a:tbl>
              <a:tblPr firstRow="1" firstCol="1" bandRow="1">
                <a:tableStyleId>{5C22544A-7EE6-4342-B048-85BDC9FD1C3A}</a:tableStyleId>
              </a:tblPr>
              <a:tblGrid>
                <a:gridCol w="5266481">
                  <a:extLst>
                    <a:ext uri="{9D8B030D-6E8A-4147-A177-3AD203B41FA5}">
                      <a16:colId xmlns:a16="http://schemas.microsoft.com/office/drawing/2014/main" val="49901200"/>
                    </a:ext>
                  </a:extLst>
                </a:gridCol>
                <a:gridCol w="2581154">
                  <a:extLst>
                    <a:ext uri="{9D8B030D-6E8A-4147-A177-3AD203B41FA5}">
                      <a16:colId xmlns:a16="http://schemas.microsoft.com/office/drawing/2014/main" val="1367294019"/>
                    </a:ext>
                  </a:extLst>
                </a:gridCol>
                <a:gridCol w="4344365">
                  <a:extLst>
                    <a:ext uri="{9D8B030D-6E8A-4147-A177-3AD203B41FA5}">
                      <a16:colId xmlns:a16="http://schemas.microsoft.com/office/drawing/2014/main" val="3004610887"/>
                    </a:ext>
                  </a:extLst>
                </a:gridCol>
              </a:tblGrid>
              <a:tr h="1287788">
                <a:tc>
                  <a:txBody>
                    <a:bodyPr/>
                    <a:lstStyle/>
                    <a:p>
                      <a:pPr marL="0" marR="0" algn="ctr">
                        <a:lnSpc>
                          <a:spcPct val="115000"/>
                        </a:lnSpc>
                        <a:spcAft>
                          <a:spcPts val="800"/>
                        </a:spcAft>
                        <a:buNone/>
                      </a:pPr>
                      <a:r>
                        <a:rPr lang="en-US" sz="3600" kern="100" dirty="0">
                          <a:effectLst/>
                        </a:rPr>
                        <a:t>Research Question</a:t>
                      </a:r>
                      <a:endParaRPr lang="en-US" sz="3600"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76200" marT="114300" marB="114300" anchor="ctr"/>
                </a:tc>
                <a:tc>
                  <a:txBody>
                    <a:bodyPr/>
                    <a:lstStyle/>
                    <a:p>
                      <a:pPr marL="0" marR="0">
                        <a:lnSpc>
                          <a:spcPct val="115000"/>
                        </a:lnSpc>
                        <a:spcAft>
                          <a:spcPts val="800"/>
                        </a:spcAft>
                        <a:buNone/>
                      </a:pPr>
                      <a:r>
                        <a:rPr lang="en-US" sz="3600" kern="100" dirty="0">
                          <a:effectLst/>
                        </a:rPr>
                        <a:t>    Concept</a:t>
                      </a:r>
                      <a:endParaRPr lang="en-US" sz="3600"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76200" marT="114300" marB="114300" anchor="ctr"/>
                </a:tc>
                <a:tc>
                  <a:txBody>
                    <a:bodyPr/>
                    <a:lstStyle/>
                    <a:p>
                      <a:pPr marL="0" marR="0" algn="ctr">
                        <a:lnSpc>
                          <a:spcPct val="115000"/>
                        </a:lnSpc>
                        <a:spcAft>
                          <a:spcPts val="800"/>
                        </a:spcAft>
                        <a:buNone/>
                      </a:pPr>
                      <a:r>
                        <a:rPr lang="en-US" sz="3200" kern="100" dirty="0">
                          <a:effectLst/>
                        </a:rPr>
                        <a:t>Connection to my Bridge</a:t>
                      </a:r>
                      <a:endParaRPr lang="en-US" sz="3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0" marT="114300" marB="114300" anchor="ctr"/>
                </a:tc>
                <a:extLst>
                  <a:ext uri="{0D108BD9-81ED-4DB2-BD59-A6C34878D82A}">
                    <a16:rowId xmlns:a16="http://schemas.microsoft.com/office/drawing/2014/main" val="1429511286"/>
                  </a:ext>
                </a:extLst>
              </a:tr>
              <a:tr h="1712054">
                <a:tc>
                  <a:txBody>
                    <a:bodyPr/>
                    <a:lstStyle/>
                    <a:p>
                      <a:pPr marL="0" marR="0">
                        <a:lnSpc>
                          <a:spcPct val="115000"/>
                        </a:lnSpc>
                        <a:spcAft>
                          <a:spcPts val="800"/>
                        </a:spcAft>
                        <a:buNone/>
                      </a:pPr>
                      <a:r>
                        <a:rPr lang="en-US" sz="3200" b="1" kern="100" dirty="0">
                          <a:effectLst/>
                        </a:rPr>
                        <a:t>RQ1: What are the lived experiences of engagement</a:t>
                      </a:r>
                      <a:endParaRPr lang="en-US" sz="3200" b="1"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76200" marT="114300" marB="114300" anchor="ctr"/>
                </a:tc>
                <a:tc>
                  <a:txBody>
                    <a:bodyPr/>
                    <a:lstStyle/>
                    <a:p>
                      <a:pPr marL="0" marR="0">
                        <a:lnSpc>
                          <a:spcPct val="115000"/>
                        </a:lnSpc>
                        <a:spcAft>
                          <a:spcPts val="800"/>
                        </a:spcAft>
                        <a:buNone/>
                      </a:pPr>
                      <a:r>
                        <a:rPr lang="en-US" sz="3200" b="1" kern="100" dirty="0">
                          <a:effectLst/>
                        </a:rPr>
                        <a:t>Engagement</a:t>
                      </a:r>
                      <a:endParaRPr lang="en-US" sz="3200" b="1"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76200" marT="114300" marB="114300" anchor="ctr"/>
                </a:tc>
                <a:tc>
                  <a:txBody>
                    <a:bodyPr/>
                    <a:lstStyle/>
                    <a:p>
                      <a:pPr marL="0" marR="0">
                        <a:lnSpc>
                          <a:spcPct val="115000"/>
                        </a:lnSpc>
                        <a:spcAft>
                          <a:spcPts val="800"/>
                        </a:spcAft>
                        <a:buNone/>
                      </a:pPr>
                      <a:r>
                        <a:rPr lang="en-US" sz="3200" b="1" kern="100" dirty="0">
                          <a:effectLst/>
                        </a:rPr>
                        <a:t>The "Internal Commitment" (</a:t>
                      </a:r>
                      <a:r>
                        <a:rPr lang="en-US" sz="3200" b="1" kern="100" dirty="0" err="1">
                          <a:effectLst/>
                        </a:rPr>
                        <a:t>Alenezi</a:t>
                      </a:r>
                      <a:r>
                        <a:rPr lang="en-US" sz="3200" b="1" kern="100" dirty="0">
                          <a:effectLst/>
                        </a:rPr>
                        <a:t>).</a:t>
                      </a:r>
                      <a:endParaRPr lang="en-US" sz="3200" b="1"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0" marT="114300" marB="114300" anchor="ctr"/>
                </a:tc>
                <a:extLst>
                  <a:ext uri="{0D108BD9-81ED-4DB2-BD59-A6C34878D82A}">
                    <a16:rowId xmlns:a16="http://schemas.microsoft.com/office/drawing/2014/main" val="3537023259"/>
                  </a:ext>
                </a:extLst>
              </a:tr>
              <a:tr h="1712054">
                <a:tc>
                  <a:txBody>
                    <a:bodyPr/>
                    <a:lstStyle/>
                    <a:p>
                      <a:pPr marL="0" marR="0">
                        <a:lnSpc>
                          <a:spcPct val="115000"/>
                        </a:lnSpc>
                        <a:spcAft>
                          <a:spcPts val="800"/>
                        </a:spcAft>
                        <a:buNone/>
                      </a:pPr>
                      <a:r>
                        <a:rPr lang="en-US" sz="3200" kern="100" dirty="0">
                          <a:effectLst/>
                        </a:rPr>
                        <a:t>RQ2: How does turnover shape that engagement?</a:t>
                      </a:r>
                      <a:endParaRPr lang="en-US" sz="3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76200" marT="114300" marB="114300" anchor="ctr"/>
                </a:tc>
                <a:tc>
                  <a:txBody>
                    <a:bodyPr/>
                    <a:lstStyle/>
                    <a:p>
                      <a:pPr marL="0" marR="0">
                        <a:lnSpc>
                          <a:spcPct val="115000"/>
                        </a:lnSpc>
                        <a:spcAft>
                          <a:spcPts val="800"/>
                        </a:spcAft>
                        <a:buNone/>
                      </a:pPr>
                      <a:r>
                        <a:rPr lang="en-US" sz="3200" b="1" kern="100" dirty="0">
                          <a:effectLst/>
                        </a:rPr>
                        <a:t>Turnover</a:t>
                      </a:r>
                      <a:endParaRPr lang="en-US" sz="3200" b="1"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76200" marT="114300" marB="114300" anchor="ctr"/>
                </a:tc>
                <a:tc>
                  <a:txBody>
                    <a:bodyPr/>
                    <a:lstStyle/>
                    <a:p>
                      <a:pPr marL="0" marR="0">
                        <a:lnSpc>
                          <a:spcPct val="115000"/>
                        </a:lnSpc>
                        <a:spcAft>
                          <a:spcPts val="800"/>
                        </a:spcAft>
                        <a:buNone/>
                      </a:pPr>
                      <a:r>
                        <a:rPr lang="en-US" sz="3200" b="1" kern="100" dirty="0">
                          <a:effectLst/>
                        </a:rPr>
                        <a:t>The "Systemic Instability" (</a:t>
                      </a:r>
                      <a:r>
                        <a:rPr lang="en-US" sz="3200" b="1" kern="100" dirty="0" err="1">
                          <a:effectLst/>
                        </a:rPr>
                        <a:t>Giallouros</a:t>
                      </a:r>
                      <a:r>
                        <a:rPr lang="en-US" sz="3200" b="1" kern="100" dirty="0">
                          <a:effectLst/>
                        </a:rPr>
                        <a:t>).</a:t>
                      </a:r>
                      <a:endParaRPr lang="en-US" sz="3200" b="1"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0" marT="114300" marB="114300" anchor="ctr"/>
                </a:tc>
                <a:extLst>
                  <a:ext uri="{0D108BD9-81ED-4DB2-BD59-A6C34878D82A}">
                    <a16:rowId xmlns:a16="http://schemas.microsoft.com/office/drawing/2014/main" val="1160592847"/>
                  </a:ext>
                </a:extLst>
              </a:tr>
              <a:tr h="1712054">
                <a:tc>
                  <a:txBody>
                    <a:bodyPr/>
                    <a:lstStyle/>
                    <a:p>
                      <a:pPr marL="0" marR="0">
                        <a:lnSpc>
                          <a:spcPct val="115000"/>
                        </a:lnSpc>
                        <a:spcAft>
                          <a:spcPts val="800"/>
                        </a:spcAft>
                        <a:buNone/>
                      </a:pPr>
                      <a:r>
                        <a:rPr lang="en-US" sz="3200" kern="100" dirty="0">
                          <a:effectLst/>
                        </a:rPr>
                        <a:t>RQ3: How does engagement contribute to care quality?</a:t>
                      </a:r>
                      <a:endParaRPr lang="en-US" sz="3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76200" marT="114300" marB="114300" anchor="ctr"/>
                </a:tc>
                <a:tc>
                  <a:txBody>
                    <a:bodyPr/>
                    <a:lstStyle/>
                    <a:p>
                      <a:pPr marL="0" marR="0">
                        <a:lnSpc>
                          <a:spcPct val="115000"/>
                        </a:lnSpc>
                        <a:spcAft>
                          <a:spcPts val="800"/>
                        </a:spcAft>
                        <a:buNone/>
                      </a:pPr>
                      <a:r>
                        <a:rPr lang="en-US" sz="3600" kern="100" dirty="0">
                          <a:effectLst/>
                        </a:rPr>
                        <a:t>Quality</a:t>
                      </a:r>
                      <a:endParaRPr lang="en-US" sz="3600"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76200" marT="114300" marB="114300" anchor="ctr"/>
                </a:tc>
                <a:tc>
                  <a:txBody>
                    <a:bodyPr/>
                    <a:lstStyle/>
                    <a:p>
                      <a:pPr marL="0" marR="0">
                        <a:lnSpc>
                          <a:spcPct val="115000"/>
                        </a:lnSpc>
                        <a:spcAft>
                          <a:spcPts val="800"/>
                        </a:spcAft>
                        <a:buNone/>
                      </a:pPr>
                      <a:r>
                        <a:rPr lang="en-US" sz="3200" b="1" kern="100" dirty="0">
                          <a:effectLst/>
                        </a:rPr>
                        <a:t>The "Clinical Risk" &amp; "Moral Injury" (Bae/Hom).</a:t>
                      </a:r>
                      <a:endParaRPr lang="en-US" sz="3200" b="1"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0" marT="114300" marB="114300" anchor="ctr"/>
                </a:tc>
                <a:extLst>
                  <a:ext uri="{0D108BD9-81ED-4DB2-BD59-A6C34878D82A}">
                    <a16:rowId xmlns:a16="http://schemas.microsoft.com/office/drawing/2014/main" val="2779417126"/>
                  </a:ext>
                </a:extLst>
              </a:tr>
            </a:tbl>
          </a:graphicData>
        </a:graphic>
      </p:graphicFrame>
    </p:spTree>
    <p:extLst>
      <p:ext uri="{BB962C8B-B14F-4D97-AF65-F5344CB8AC3E}">
        <p14:creationId xmlns:p14="http://schemas.microsoft.com/office/powerpoint/2010/main" val="117861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455E48-AC35-4512-9853-517C76454931}"/>
              </a:ext>
            </a:extLst>
          </p:cNvPr>
          <p:cNvSpPr txBox="1">
            <a:spLocks noGrp="1"/>
          </p:cNvSpPr>
          <p:nvPr>
            <p:ph type="title" idx="4294967295"/>
          </p:nvPr>
        </p:nvSpPr>
        <p:spPr>
          <a:xfrm>
            <a:off x="621614" y="494040"/>
            <a:ext cx="11166433"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THEORETICAL FRAMEWORK</a:t>
            </a:r>
          </a:p>
        </p:txBody>
      </p:sp>
      <p:sp>
        <p:nvSpPr>
          <p:cNvPr id="3" name="Rectangle 2">
            <a:extLst>
              <a:ext uri="{FF2B5EF4-FFF2-40B4-BE49-F238E27FC236}">
                <a16:creationId xmlns:a16="http://schemas.microsoft.com/office/drawing/2014/main" id="{9D7D3653-9B3B-4232-96CD-E174B2007D80}"/>
              </a:ext>
            </a:extLst>
          </p:cNvPr>
          <p:cNvSpPr/>
          <p:nvPr/>
        </p:nvSpPr>
        <p:spPr>
          <a:xfrm>
            <a:off x="119270" y="1298713"/>
            <a:ext cx="11668777" cy="6032421"/>
          </a:xfrm>
          <a:prstGeom prst="rect">
            <a:avLst/>
          </a:prstGeom>
        </p:spPr>
        <p:txBody>
          <a:bodyPr wrap="square">
            <a:spAutoFit/>
          </a:bodyPr>
          <a:lstStyle/>
          <a:p>
            <a:pPr lvl="0"/>
            <a:r>
              <a:rPr lang="en-US" sz="3600" b="1" dirty="0"/>
              <a:t>Core Models:</a:t>
            </a:r>
            <a:endParaRPr lang="en-US" sz="3600" dirty="0"/>
          </a:p>
          <a:p>
            <a:pPr lvl="1"/>
            <a:r>
              <a:rPr lang="en-US" sz="2800" b="1" dirty="0"/>
              <a:t>job demands-resources (JD-R) Model: </a:t>
            </a:r>
            <a:r>
              <a:rPr lang="en-US" sz="2800" dirty="0"/>
              <a:t>Shows how high demands (workload) without enough resources (support) lead to burnout. Primarily, the (JD-R) Theory was developed by Bakker and Demerouti (2017)</a:t>
            </a:r>
          </a:p>
          <a:p>
            <a:pPr lvl="1"/>
            <a:r>
              <a:rPr lang="en-US" sz="2800" dirty="0"/>
              <a:t> </a:t>
            </a:r>
          </a:p>
          <a:p>
            <a:pPr lvl="1"/>
            <a:r>
              <a:rPr lang="en-US" sz="2800" b="1" dirty="0"/>
              <a:t>Social Exchange Theory (SET):</a:t>
            </a:r>
            <a:r>
              <a:rPr lang="en-US" sz="2800" dirty="0"/>
              <a:t> The reciprocal bond between staff and the org.</a:t>
            </a:r>
          </a:p>
          <a:p>
            <a:pPr lvl="1"/>
            <a:r>
              <a:rPr lang="en-US" sz="2800" b="1" dirty="0"/>
              <a:t>Conservation of Resources (COR):</a:t>
            </a:r>
            <a:r>
              <a:rPr lang="en-US" sz="2800" dirty="0"/>
              <a:t> Managing psychological energy.</a:t>
            </a:r>
          </a:p>
          <a:p>
            <a:pPr lvl="1"/>
            <a:endParaRPr lang="en-US" sz="2800" dirty="0"/>
          </a:p>
          <a:p>
            <a:pPr lvl="1"/>
            <a:r>
              <a:rPr lang="en-US" sz="2800" b="1" dirty="0"/>
              <a:t> Self-Determination Theory (SDT):</a:t>
            </a:r>
            <a:r>
              <a:rPr lang="en-US" sz="2800" dirty="0"/>
              <a:t> Autonomy, competence, and relatedness.</a:t>
            </a:r>
            <a:endParaRPr lang="en-US" sz="2800" b="1" dirty="0">
              <a:solidFill>
                <a:srgbClr val="0B25AE"/>
              </a:solidFill>
            </a:endParaRPr>
          </a:p>
          <a:p>
            <a:pPr lvl="0"/>
            <a:endParaRPr lang="en-US" sz="2800" b="1" dirty="0">
              <a:solidFill>
                <a:srgbClr val="0B25AE"/>
              </a:solidFill>
            </a:endParaRPr>
          </a:p>
          <a:p>
            <a:pPr marL="290512" marR="0" lvl="1" defTabSz="457200" eaLnBrk="1" fontAlgn="auto" latinLnBrk="0" hangingPunct="1">
              <a:lnSpc>
                <a:spcPct val="100000"/>
              </a:lnSpc>
              <a:spcBef>
                <a:spcPct val="20000"/>
              </a:spcBef>
              <a:spcAft>
                <a:spcPts val="0"/>
              </a:spcAft>
              <a:buClrTx/>
              <a:buSzTx/>
              <a:tabLst/>
              <a:defRPr/>
            </a:pPr>
            <a:endParaRPr lang="en-US" sz="3500" b="1" dirty="0">
              <a:solidFill>
                <a:srgbClr val="0B253F"/>
              </a:solidFill>
              <a:highlight>
                <a:srgbClr val="00FF00"/>
              </a:highlight>
              <a:latin typeface="Times" pitchFamily="2" charset="0"/>
            </a:endParaRPr>
          </a:p>
        </p:txBody>
      </p:sp>
    </p:spTree>
    <p:extLst>
      <p:ext uri="{BB962C8B-B14F-4D97-AF65-F5344CB8AC3E}">
        <p14:creationId xmlns:p14="http://schemas.microsoft.com/office/powerpoint/2010/main" val="36208128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a:extLst>
            <a:ext uri="{FF2B5EF4-FFF2-40B4-BE49-F238E27FC236}">
              <a16:creationId xmlns:a16="http://schemas.microsoft.com/office/drawing/2014/main" id="{32AA640A-9D18-9215-357F-36019C43841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51CDDF5-749D-DDA3-0ADD-1523889DCC6E}"/>
              </a:ext>
            </a:extLst>
          </p:cNvPr>
          <p:cNvSpPr txBox="1">
            <a:spLocks noGrp="1"/>
          </p:cNvSpPr>
          <p:nvPr>
            <p:ph type="title" idx="4294967295"/>
          </p:nvPr>
        </p:nvSpPr>
        <p:spPr>
          <a:xfrm>
            <a:off x="0" y="122341"/>
            <a:ext cx="12377529" cy="95410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schemeClr val="tx1"/>
                </a:solidFill>
                <a:effectLst/>
                <a:uLnTx/>
                <a:uFillTx/>
                <a:latin typeface="Arial" panose="020B0604020202020204" pitchFamily="34" charset="0"/>
                <a:ea typeface="Times New Roman" panose="02020603050405020304" pitchFamily="18" charset="0"/>
                <a:cs typeface="+mn-cs"/>
              </a:rPr>
              <a:t>The Integrated Conceptual Framework of Healthcare Engagement. </a:t>
            </a:r>
            <a:r>
              <a:rPr kumimoji="0" lang="en-US" altLang="en-US" sz="2800" b="0" i="0" u="none" strike="noStrike" kern="1200" cap="none" spc="0" normalizeH="0" baseline="0" noProof="0" dirty="0">
                <a:ln>
                  <a:noFill/>
                </a:ln>
                <a:solidFill>
                  <a:schemeClr val="tx1"/>
                </a:solidFill>
                <a:effectLst/>
                <a:uLnTx/>
                <a:uFillTx/>
                <a:latin typeface="Arial" panose="020B0604020202020204" pitchFamily="34" charset="0"/>
                <a:ea typeface="Times New Roman" panose="02020603050405020304" pitchFamily="18" charset="0"/>
                <a:cs typeface="+mn-cs"/>
              </a:rPr>
              <a:t>The</a:t>
            </a:r>
            <a:r>
              <a:rPr kumimoji="0" lang="en-US" altLang="en-US" sz="2800" b="1" i="0" u="none" strike="noStrike" kern="1200" cap="none" spc="0" normalizeH="0" baseline="0" noProof="0" dirty="0">
                <a:ln>
                  <a:noFill/>
                </a:ln>
                <a:solidFill>
                  <a:schemeClr val="tx1"/>
                </a:solidFill>
                <a:effectLst/>
                <a:uLnTx/>
                <a:uFillTx/>
                <a:latin typeface="Arial" panose="020B0604020202020204" pitchFamily="34" charset="0"/>
                <a:ea typeface="Times New Roman" panose="02020603050405020304" pitchFamily="18" charset="0"/>
                <a:cs typeface="+mn-cs"/>
              </a:rPr>
              <a:t> Central Conflict: The Loss vs. The Gain Spiral</a:t>
            </a:r>
            <a:endParaRPr kumimoji="0" lang="en-US" altLang="en-US" sz="2800" b="0" i="0" u="none" strike="noStrike" kern="1200" cap="none" spc="0" normalizeH="0" baseline="0" noProof="0" dirty="0">
              <a:ln>
                <a:noFill/>
              </a:ln>
              <a:solidFill>
                <a:schemeClr val="tx1"/>
              </a:solidFill>
              <a:effectLst/>
              <a:uLnTx/>
              <a:uFillTx/>
              <a:latin typeface="Arial" panose="020B0604020202020204" pitchFamily="34" charset="0"/>
              <a:ea typeface="+mn-ea"/>
              <a:cs typeface="+mn-cs"/>
            </a:endParaRPr>
          </a:p>
        </p:txBody>
      </p:sp>
      <p:sp>
        <p:nvSpPr>
          <p:cNvPr id="3" name="Rectangle 2">
            <a:extLst>
              <a:ext uri="{FF2B5EF4-FFF2-40B4-BE49-F238E27FC236}">
                <a16:creationId xmlns:a16="http://schemas.microsoft.com/office/drawing/2014/main" id="{E6BE51BE-E761-C30D-7AFF-88981CBD096A}"/>
              </a:ext>
              <a:ext uri="{C183D7F6-B498-43B3-948B-1728B52AA6E4}">
                <adec:decorative xmlns:adec="http://schemas.microsoft.com/office/drawing/2017/decorative" val="1"/>
              </a:ext>
            </a:extLst>
          </p:cNvPr>
          <p:cNvSpPr/>
          <p:nvPr/>
        </p:nvSpPr>
        <p:spPr>
          <a:xfrm>
            <a:off x="-185530" y="391851"/>
            <a:ext cx="11998914" cy="978729"/>
          </a:xfrm>
          <a:prstGeom prst="rect">
            <a:avLst/>
          </a:prstGeom>
        </p:spPr>
        <p:txBody>
          <a:bodyPr wrap="square">
            <a:spAutoFit/>
          </a:bodyPr>
          <a:lstStyle/>
          <a:p>
            <a:pPr lvl="0"/>
            <a:endParaRPr kumimoji="0" lang="en-US" sz="2400" b="0" i="0" u="none" strike="noStrike" kern="0" cap="none" spc="0" normalizeH="0" baseline="0" noProof="0" dirty="0">
              <a:ln>
                <a:noFill/>
              </a:ln>
              <a:solidFill>
                <a:prstClr val="black">
                  <a:lumMod val="85000"/>
                  <a:lumOff val="15000"/>
                </a:prstClr>
              </a:solidFill>
              <a:effectLst/>
              <a:uLnTx/>
              <a:uFillTx/>
            </a:endParaRPr>
          </a:p>
          <a:p>
            <a:pPr marL="290512" marR="0" lvl="1" defTabSz="457200" eaLnBrk="1" fontAlgn="auto" latinLnBrk="0" hangingPunct="1">
              <a:lnSpc>
                <a:spcPct val="100000"/>
              </a:lnSpc>
              <a:spcBef>
                <a:spcPct val="20000"/>
              </a:spcBef>
              <a:spcAft>
                <a:spcPts val="0"/>
              </a:spcAft>
              <a:buClrTx/>
              <a:buSzTx/>
              <a:tabLst/>
              <a:defRPr/>
            </a:pPr>
            <a:endParaRPr kumimoji="0" lang="en-US" sz="2800" b="0" i="0" u="none" strike="noStrike" kern="0" cap="none" spc="0" normalizeH="0" baseline="0" noProof="0" dirty="0">
              <a:ln>
                <a:noFill/>
              </a:ln>
              <a:solidFill>
                <a:prstClr val="black">
                  <a:lumMod val="85000"/>
                  <a:lumOff val="15000"/>
                </a:prstClr>
              </a:solidFill>
              <a:effectLst/>
              <a:uLnTx/>
              <a:uFillTx/>
            </a:endParaRPr>
          </a:p>
        </p:txBody>
      </p:sp>
      <p:graphicFrame>
        <p:nvGraphicFramePr>
          <p:cNvPr id="6" name="Table 5">
            <a:extLst>
              <a:ext uri="{FF2B5EF4-FFF2-40B4-BE49-F238E27FC236}">
                <a16:creationId xmlns:a16="http://schemas.microsoft.com/office/drawing/2014/main" id="{27AC7EBC-310D-AB35-84E3-2CE0A1D382F3}"/>
              </a:ext>
            </a:extLst>
          </p:cNvPr>
          <p:cNvGraphicFramePr>
            <a:graphicFrameLocks noGrp="1"/>
          </p:cNvGraphicFramePr>
          <p:nvPr>
            <p:extLst>
              <p:ext uri="{D42A27DB-BD31-4B8C-83A1-F6EECF244321}">
                <p14:modId xmlns:p14="http://schemas.microsoft.com/office/powerpoint/2010/main" val="3547159883"/>
              </p:ext>
            </p:extLst>
          </p:nvPr>
        </p:nvGraphicFramePr>
        <p:xfrm>
          <a:off x="0" y="1076448"/>
          <a:ext cx="12134571" cy="5812061"/>
        </p:xfrm>
        <a:graphic>
          <a:graphicData uri="http://schemas.openxmlformats.org/drawingml/2006/table">
            <a:tbl>
              <a:tblPr firstRow="1" firstCol="1" bandRow="1">
                <a:tableStyleId>{5C22544A-7EE6-4342-B048-85BDC9FD1C3A}</a:tableStyleId>
              </a:tblPr>
              <a:tblGrid>
                <a:gridCol w="5759532">
                  <a:extLst>
                    <a:ext uri="{9D8B030D-6E8A-4147-A177-3AD203B41FA5}">
                      <a16:colId xmlns:a16="http://schemas.microsoft.com/office/drawing/2014/main" val="1225141706"/>
                    </a:ext>
                  </a:extLst>
                </a:gridCol>
                <a:gridCol w="6375039">
                  <a:extLst>
                    <a:ext uri="{9D8B030D-6E8A-4147-A177-3AD203B41FA5}">
                      <a16:colId xmlns:a16="http://schemas.microsoft.com/office/drawing/2014/main" val="740253562"/>
                    </a:ext>
                  </a:extLst>
                </a:gridCol>
              </a:tblGrid>
              <a:tr h="554342">
                <a:tc>
                  <a:txBody>
                    <a:bodyPr/>
                    <a:lstStyle/>
                    <a:p>
                      <a:pPr marL="0" marR="0" indent="0" algn="ctr">
                        <a:lnSpc>
                          <a:spcPct val="115000"/>
                        </a:lnSpc>
                        <a:buFont typeface="Arial" panose="020B0604020202020204" pitchFamily="34" charset="0"/>
                        <a:buNone/>
                      </a:pPr>
                      <a:r>
                        <a:rPr lang="en-US" sz="3200" kern="100" dirty="0">
                          <a:solidFill>
                            <a:schemeClr val="bg1"/>
                          </a:solidFill>
                          <a:effectLst/>
                        </a:rPr>
                        <a:t>Systemic Demands (The Loss Spiral)</a:t>
                      </a:r>
                    </a:p>
                  </a:txBody>
                  <a:tcPr marL="9525" marR="9525" marT="9525" marB="9525" anchor="ctr">
                    <a:solidFill>
                      <a:schemeClr val="accent1"/>
                    </a:solidFill>
                  </a:tcPr>
                </a:tc>
                <a:tc>
                  <a:txBody>
                    <a:bodyPr/>
                    <a:lstStyle/>
                    <a:p>
                      <a:pPr marL="0" marR="0" indent="0" algn="ctr">
                        <a:lnSpc>
                          <a:spcPct val="115000"/>
                        </a:lnSpc>
                        <a:buFont typeface="Arial" panose="020B0604020202020204" pitchFamily="34" charset="0"/>
                        <a:buNone/>
                      </a:pPr>
                      <a:r>
                        <a:rPr lang="en-US" sz="3200" kern="100" dirty="0">
                          <a:solidFill>
                            <a:schemeClr val="bg1"/>
                          </a:solidFill>
                          <a:effectLst/>
                        </a:rPr>
                        <a:t>Inherent Resources (The Gain Spiral)</a:t>
                      </a:r>
                    </a:p>
                  </a:txBody>
                  <a:tcPr marL="9525" marR="9525" marT="9525" marB="9525" anchor="ctr">
                    <a:solidFill>
                      <a:schemeClr val="accent1"/>
                    </a:solidFill>
                  </a:tcPr>
                </a:tc>
                <a:extLst>
                  <a:ext uri="{0D108BD9-81ED-4DB2-BD59-A6C34878D82A}">
                    <a16:rowId xmlns:a16="http://schemas.microsoft.com/office/drawing/2014/main" val="3315282547"/>
                  </a:ext>
                </a:extLst>
              </a:tr>
              <a:tr h="895304">
                <a:tc>
                  <a:txBody>
                    <a:bodyPr/>
                    <a:lstStyle/>
                    <a:p>
                      <a:pPr marL="457200" marR="0" indent="-457200">
                        <a:lnSpc>
                          <a:spcPct val="115000"/>
                        </a:lnSpc>
                        <a:buFont typeface="Arial" panose="020B0604020202020204" pitchFamily="34" charset="0"/>
                        <a:buChar char="•"/>
                      </a:pPr>
                      <a:r>
                        <a:rPr lang="en-US" sz="2800" kern="100" dirty="0">
                          <a:solidFill>
                            <a:schemeClr val="bg1"/>
                          </a:solidFill>
                          <a:effectLst/>
                        </a:rPr>
                        <a:t>High Employee Turnover: Acts as the primary stressor.</a:t>
                      </a:r>
                      <a:endParaRPr lang="en-US" sz="2800" kern="100" dirty="0">
                        <a:solidFill>
                          <a:schemeClr val="bg1"/>
                        </a:solidFill>
                        <a:effectLst/>
                        <a:latin typeface="Aptos" panose="020B0004020202020204" pitchFamily="34" charset="0"/>
                        <a:ea typeface="Times New Roman" panose="02020603050405020304" pitchFamily="18" charset="0"/>
                      </a:endParaRPr>
                    </a:p>
                  </a:txBody>
                  <a:tcPr marL="9525" marR="9525" marT="9525" marB="9525" anchor="ctr">
                    <a:solidFill>
                      <a:schemeClr val="accent1"/>
                    </a:solidFill>
                  </a:tcPr>
                </a:tc>
                <a:tc>
                  <a:txBody>
                    <a:bodyPr/>
                    <a:lstStyle/>
                    <a:p>
                      <a:pPr marL="457200" marR="0" indent="-457200">
                        <a:lnSpc>
                          <a:spcPct val="115000"/>
                        </a:lnSpc>
                        <a:buFont typeface="Arial" panose="020B0604020202020204" pitchFamily="34" charset="0"/>
                        <a:buChar char="•"/>
                      </a:pPr>
                      <a:r>
                        <a:rPr lang="en-US" sz="2800" kern="100" dirty="0">
                          <a:solidFill>
                            <a:schemeClr val="bg1"/>
                          </a:solidFill>
                          <a:effectLst/>
                        </a:rPr>
                        <a:t>Teamwork &amp; Collaboration: Peer support as a buffer.</a:t>
                      </a:r>
                      <a:endParaRPr lang="en-US" sz="2800" kern="100" dirty="0">
                        <a:solidFill>
                          <a:schemeClr val="bg1"/>
                        </a:solidFill>
                        <a:effectLst/>
                        <a:latin typeface="Aptos" panose="020B0004020202020204" pitchFamily="34" charset="0"/>
                        <a:ea typeface="Times New Roman" panose="02020603050405020304" pitchFamily="18" charset="0"/>
                      </a:endParaRPr>
                    </a:p>
                  </a:txBody>
                  <a:tcPr marL="9525" marR="9525" marT="9525" marB="9525" anchor="ctr">
                    <a:solidFill>
                      <a:schemeClr val="accent1"/>
                    </a:solidFill>
                  </a:tcPr>
                </a:tc>
                <a:extLst>
                  <a:ext uri="{0D108BD9-81ED-4DB2-BD59-A6C34878D82A}">
                    <a16:rowId xmlns:a16="http://schemas.microsoft.com/office/drawing/2014/main" val="1316568770"/>
                  </a:ext>
                </a:extLst>
              </a:tr>
              <a:tr h="895304">
                <a:tc>
                  <a:txBody>
                    <a:bodyPr/>
                    <a:lstStyle/>
                    <a:p>
                      <a:pPr marL="457200" marR="0" indent="-457200">
                        <a:lnSpc>
                          <a:spcPct val="115000"/>
                        </a:lnSpc>
                        <a:buFont typeface="Arial" panose="020B0604020202020204" pitchFamily="34" charset="0"/>
                        <a:buChar char="•"/>
                      </a:pPr>
                      <a:r>
                        <a:rPr lang="en-US" sz="2800" kern="100" dirty="0">
                          <a:solidFill>
                            <a:schemeClr val="bg1"/>
                          </a:solidFill>
                          <a:effectLst/>
                        </a:rPr>
                        <a:t>Workload Overload: Leads to physical/mental fatigue.</a:t>
                      </a:r>
                      <a:endParaRPr lang="en-US" sz="2800" kern="100" dirty="0">
                        <a:solidFill>
                          <a:schemeClr val="bg1"/>
                        </a:solidFill>
                        <a:effectLst/>
                        <a:latin typeface="Aptos" panose="020B0004020202020204" pitchFamily="34" charset="0"/>
                        <a:ea typeface="Times New Roman" panose="02020603050405020304" pitchFamily="18" charset="0"/>
                      </a:endParaRPr>
                    </a:p>
                  </a:txBody>
                  <a:tcPr marL="9525" marR="9525" marT="9525" marB="9525" anchor="ctr">
                    <a:solidFill>
                      <a:schemeClr val="accent1"/>
                    </a:solidFill>
                  </a:tcPr>
                </a:tc>
                <a:tc>
                  <a:txBody>
                    <a:bodyPr/>
                    <a:lstStyle/>
                    <a:p>
                      <a:pPr marL="457200" marR="0" indent="-457200">
                        <a:lnSpc>
                          <a:spcPct val="115000"/>
                        </a:lnSpc>
                        <a:buFont typeface="Arial" panose="020B0604020202020204" pitchFamily="34" charset="0"/>
                        <a:buChar char="•"/>
                      </a:pPr>
                      <a:r>
                        <a:rPr lang="en-US" sz="2800" kern="100" dirty="0">
                          <a:solidFill>
                            <a:schemeClr val="bg1"/>
                          </a:solidFill>
                          <a:effectLst/>
                        </a:rPr>
                        <a:t>Empathy &amp; Compassion: The core "calling" of the provider.</a:t>
                      </a:r>
                      <a:endParaRPr lang="en-US" sz="2800" kern="100" dirty="0">
                        <a:solidFill>
                          <a:schemeClr val="bg1"/>
                        </a:solidFill>
                        <a:effectLst/>
                        <a:latin typeface="Aptos" panose="020B0004020202020204" pitchFamily="34" charset="0"/>
                        <a:ea typeface="Times New Roman" panose="02020603050405020304" pitchFamily="18" charset="0"/>
                      </a:endParaRPr>
                    </a:p>
                  </a:txBody>
                  <a:tcPr marL="9525" marR="9525" marT="9525" marB="9525" anchor="ctr">
                    <a:solidFill>
                      <a:schemeClr val="accent1"/>
                    </a:solidFill>
                  </a:tcPr>
                </a:tc>
                <a:extLst>
                  <a:ext uri="{0D108BD9-81ED-4DB2-BD59-A6C34878D82A}">
                    <a16:rowId xmlns:a16="http://schemas.microsoft.com/office/drawing/2014/main" val="914761357"/>
                  </a:ext>
                </a:extLst>
              </a:tr>
              <a:tr h="644112">
                <a:tc>
                  <a:txBody>
                    <a:bodyPr/>
                    <a:lstStyle/>
                    <a:p>
                      <a:pPr marL="457200" marR="0" indent="-457200">
                        <a:lnSpc>
                          <a:spcPct val="115000"/>
                        </a:lnSpc>
                        <a:buFont typeface="Arial" panose="020B0604020202020204" pitchFamily="34" charset="0"/>
                        <a:buChar char="•"/>
                      </a:pPr>
                      <a:r>
                        <a:rPr lang="en-US" sz="2800" kern="100" dirty="0">
                          <a:solidFill>
                            <a:schemeClr val="bg1"/>
                          </a:solidFill>
                          <a:effectLst/>
                        </a:rPr>
                        <a:t>Emotional Exhaustion: Depletes professional reserves.</a:t>
                      </a:r>
                      <a:endParaRPr lang="en-US" sz="2800" kern="100" dirty="0">
                        <a:solidFill>
                          <a:schemeClr val="bg1"/>
                        </a:solidFill>
                        <a:effectLst/>
                        <a:latin typeface="Aptos" panose="020B0004020202020204" pitchFamily="34" charset="0"/>
                        <a:ea typeface="Times New Roman" panose="02020603050405020304" pitchFamily="18" charset="0"/>
                      </a:endParaRPr>
                    </a:p>
                  </a:txBody>
                  <a:tcPr marL="9525" marR="9525" marT="9525" marB="9525" anchor="ctr">
                    <a:solidFill>
                      <a:schemeClr val="accent1"/>
                    </a:solidFill>
                  </a:tcPr>
                </a:tc>
                <a:tc>
                  <a:txBody>
                    <a:bodyPr/>
                    <a:lstStyle/>
                    <a:p>
                      <a:pPr marL="457200" marR="0" indent="-457200">
                        <a:lnSpc>
                          <a:spcPct val="115000"/>
                        </a:lnSpc>
                        <a:buFont typeface="Arial" panose="020B0604020202020204" pitchFamily="34" charset="0"/>
                        <a:buChar char="•"/>
                      </a:pPr>
                      <a:r>
                        <a:rPr lang="en-US" sz="2800" kern="100" dirty="0">
                          <a:solidFill>
                            <a:schemeClr val="bg1"/>
                          </a:solidFill>
                          <a:effectLst/>
                        </a:rPr>
                        <a:t>Personal Investment: Commitment to patient outcomes.</a:t>
                      </a:r>
                      <a:endParaRPr lang="en-US" sz="2800" kern="100" dirty="0">
                        <a:solidFill>
                          <a:schemeClr val="bg1"/>
                        </a:solidFill>
                        <a:effectLst/>
                        <a:latin typeface="Aptos" panose="020B0004020202020204" pitchFamily="34" charset="0"/>
                        <a:ea typeface="Times New Roman" panose="02020603050405020304" pitchFamily="18" charset="0"/>
                      </a:endParaRPr>
                    </a:p>
                  </a:txBody>
                  <a:tcPr marL="9525" marR="9525" marT="9525" marB="9525" anchor="ctr">
                    <a:solidFill>
                      <a:schemeClr val="accent1"/>
                    </a:solidFill>
                  </a:tcPr>
                </a:tc>
                <a:extLst>
                  <a:ext uri="{0D108BD9-81ED-4DB2-BD59-A6C34878D82A}">
                    <a16:rowId xmlns:a16="http://schemas.microsoft.com/office/drawing/2014/main" val="3083799455"/>
                  </a:ext>
                </a:extLst>
              </a:tr>
              <a:tr h="1778541">
                <a:tc>
                  <a:txBody>
                    <a:bodyPr/>
                    <a:lstStyle/>
                    <a:p>
                      <a:pPr marL="457200" marR="0" indent="-457200">
                        <a:lnSpc>
                          <a:spcPct val="115000"/>
                        </a:lnSpc>
                        <a:buFont typeface="Arial" panose="020B0604020202020204" pitchFamily="34" charset="0"/>
                        <a:buChar char="•"/>
                      </a:pPr>
                      <a:r>
                        <a:rPr lang="en-US" sz="2800" kern="100" dirty="0">
                          <a:solidFill>
                            <a:schemeClr val="bg1"/>
                          </a:solidFill>
                          <a:effectLst/>
                        </a:rPr>
                        <a:t>Result: Burnout &amp; Compromised Patient Safety</a:t>
                      </a:r>
                      <a:endParaRPr lang="en-US" sz="2800" kern="100" dirty="0">
                        <a:solidFill>
                          <a:schemeClr val="bg1"/>
                        </a:solidFill>
                        <a:effectLst/>
                        <a:latin typeface="Aptos" panose="020B0004020202020204" pitchFamily="34" charset="0"/>
                        <a:ea typeface="Times New Roman" panose="02020603050405020304" pitchFamily="18" charset="0"/>
                      </a:endParaRPr>
                    </a:p>
                  </a:txBody>
                  <a:tcPr marL="9525" marR="9525" marT="9525" marB="9525" anchor="ctr">
                    <a:solidFill>
                      <a:schemeClr val="accent1"/>
                    </a:solidFill>
                  </a:tcPr>
                </a:tc>
                <a:tc>
                  <a:txBody>
                    <a:bodyPr/>
                    <a:lstStyle/>
                    <a:p>
                      <a:pPr marL="457200" marR="0" indent="-457200">
                        <a:lnSpc>
                          <a:spcPct val="115000"/>
                        </a:lnSpc>
                        <a:buFont typeface="Arial" panose="020B0604020202020204" pitchFamily="34" charset="0"/>
                        <a:buChar char="•"/>
                      </a:pPr>
                      <a:r>
                        <a:rPr lang="en-US" sz="2800" kern="100" dirty="0">
                          <a:solidFill>
                            <a:schemeClr val="bg1"/>
                          </a:solidFill>
                          <a:effectLst/>
                        </a:rPr>
                        <a:t>Result: Resilience &amp; Sustained Engagement</a:t>
                      </a:r>
                      <a:endParaRPr lang="en-US" sz="2800" kern="100" dirty="0">
                        <a:solidFill>
                          <a:schemeClr val="bg1"/>
                        </a:solidFill>
                        <a:effectLst/>
                        <a:latin typeface="Aptos" panose="020B0004020202020204" pitchFamily="34" charset="0"/>
                        <a:ea typeface="Times New Roman" panose="02020603050405020304" pitchFamily="18" charset="0"/>
                      </a:endParaRPr>
                    </a:p>
                  </a:txBody>
                  <a:tcPr marL="9525" marR="9525" marT="9525" marB="9525" anchor="ctr">
                    <a:solidFill>
                      <a:schemeClr val="accent1"/>
                    </a:solidFill>
                  </a:tcPr>
                </a:tc>
                <a:extLst>
                  <a:ext uri="{0D108BD9-81ED-4DB2-BD59-A6C34878D82A}">
                    <a16:rowId xmlns:a16="http://schemas.microsoft.com/office/drawing/2014/main" val="1854822425"/>
                  </a:ext>
                </a:extLst>
              </a:tr>
            </a:tbl>
          </a:graphicData>
        </a:graphic>
      </p:graphicFrame>
      <mc:AlternateContent xmlns:mc="http://schemas.openxmlformats.org/markup-compatibility/2006">
        <mc:Choice xmlns:p14="http://schemas.microsoft.com/office/powerpoint/2010/main" Requires="p14">
          <p:contentPart p14:bwMode="auto" r:id="rId3">
            <p14:nvContentPartPr>
              <p14:cNvPr id="4" name="Ink 3">
                <a:extLst>
                  <a:ext uri="{FF2B5EF4-FFF2-40B4-BE49-F238E27FC236}">
                    <a16:creationId xmlns:a16="http://schemas.microsoft.com/office/drawing/2014/main" id="{C74ECC22-5E3F-C967-3053-8E582212F377}"/>
                  </a:ext>
                  <a:ext uri="{C183D7F6-B498-43B3-948B-1728B52AA6E4}">
                    <adec:decorative xmlns:adec="http://schemas.microsoft.com/office/drawing/2017/decorative" val="1"/>
                  </a:ext>
                </a:extLst>
              </p14:cNvPr>
              <p14:cNvContentPartPr/>
              <p14:nvPr/>
            </p14:nvContentPartPr>
            <p14:xfrm>
              <a:off x="3585862" y="712080"/>
              <a:ext cx="360" cy="360"/>
            </p14:xfrm>
          </p:contentPart>
        </mc:Choice>
        <mc:Fallback>
          <p:pic>
            <p:nvPicPr>
              <p:cNvPr id="4" name="Ink 3">
                <a:extLst>
                  <a:ext uri="{FF2B5EF4-FFF2-40B4-BE49-F238E27FC236}">
                    <a16:creationId xmlns:a16="http://schemas.microsoft.com/office/drawing/2014/main" id="{C74ECC22-5E3F-C967-3053-8E582212F377}"/>
                  </a:ext>
                  <a:ext uri="{C183D7F6-B498-43B3-948B-1728B52AA6E4}">
                    <adec:decorative xmlns:adec="http://schemas.microsoft.com/office/drawing/2017/decorative" val="1"/>
                  </a:ext>
                </a:extLst>
              </p:cNvPr>
              <p:cNvPicPr/>
              <p:nvPr/>
            </p:nvPicPr>
            <p:blipFill>
              <a:blip r:embed="rId4"/>
              <a:stretch>
                <a:fillRect/>
              </a:stretch>
            </p:blipFill>
            <p:spPr>
              <a:xfrm>
                <a:off x="3579742" y="705960"/>
                <a:ext cx="12600" cy="12600"/>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5" name="Ink 4">
                <a:extLst>
                  <a:ext uri="{FF2B5EF4-FFF2-40B4-BE49-F238E27FC236}">
                    <a16:creationId xmlns:a16="http://schemas.microsoft.com/office/drawing/2014/main" id="{05F3E1A9-62FA-F933-74F0-E98422B9DFA9}"/>
                  </a:ext>
                  <a:ext uri="{C183D7F6-B498-43B3-948B-1728B52AA6E4}">
                    <adec:decorative xmlns:adec="http://schemas.microsoft.com/office/drawing/2017/decorative" val="1"/>
                  </a:ext>
                </a:extLst>
              </p14:cNvPr>
              <p14:cNvContentPartPr/>
              <p14:nvPr/>
            </p14:nvContentPartPr>
            <p14:xfrm>
              <a:off x="-1793258" y="1579348"/>
              <a:ext cx="5040" cy="9720"/>
            </p14:xfrm>
          </p:contentPart>
        </mc:Choice>
        <mc:Fallback>
          <p:pic>
            <p:nvPicPr>
              <p:cNvPr id="5" name="Ink 4">
                <a:extLst>
                  <a:ext uri="{FF2B5EF4-FFF2-40B4-BE49-F238E27FC236}">
                    <a16:creationId xmlns:a16="http://schemas.microsoft.com/office/drawing/2014/main" id="{05F3E1A9-62FA-F933-74F0-E98422B9DFA9}"/>
                  </a:ext>
                  <a:ext uri="{C183D7F6-B498-43B3-948B-1728B52AA6E4}">
                    <adec:decorative xmlns:adec="http://schemas.microsoft.com/office/drawing/2017/decorative" val="1"/>
                  </a:ext>
                </a:extLst>
              </p:cNvPr>
              <p:cNvPicPr/>
              <p:nvPr/>
            </p:nvPicPr>
            <p:blipFill>
              <a:blip r:embed="rId6"/>
              <a:stretch>
                <a:fillRect/>
              </a:stretch>
            </p:blipFill>
            <p:spPr>
              <a:xfrm>
                <a:off x="-1798970" y="1573228"/>
                <a:ext cx="16464" cy="21960"/>
              </a:xfrm>
              <a:prstGeom prst="rect">
                <a:avLst/>
              </a:prstGeom>
            </p:spPr>
          </p:pic>
        </mc:Fallback>
      </mc:AlternateContent>
      <mc:AlternateContent xmlns:mc="http://schemas.openxmlformats.org/markup-compatibility/2006">
        <mc:Choice xmlns:p14="http://schemas.microsoft.com/office/powerpoint/2010/main" Requires="p14">
          <p:contentPart p14:bwMode="auto" r:id="rId7">
            <p14:nvContentPartPr>
              <p14:cNvPr id="7" name="Ink 6">
                <a:extLst>
                  <a:ext uri="{FF2B5EF4-FFF2-40B4-BE49-F238E27FC236}">
                    <a16:creationId xmlns:a16="http://schemas.microsoft.com/office/drawing/2014/main" id="{0CB8052E-D647-F202-9939-A5BA1E0D8D85}"/>
                  </a:ext>
                  <a:ext uri="{C183D7F6-B498-43B3-948B-1728B52AA6E4}">
                    <adec:decorative xmlns:adec="http://schemas.microsoft.com/office/drawing/2017/decorative" val="1"/>
                  </a:ext>
                </a:extLst>
              </p14:cNvPr>
              <p14:cNvContentPartPr/>
              <p14:nvPr/>
            </p14:nvContentPartPr>
            <p14:xfrm>
              <a:off x="-1548818" y="3396628"/>
              <a:ext cx="5040" cy="19080"/>
            </p14:xfrm>
          </p:contentPart>
        </mc:Choice>
        <mc:Fallback>
          <p:pic>
            <p:nvPicPr>
              <p:cNvPr id="7" name="Ink 6">
                <a:extLst>
                  <a:ext uri="{FF2B5EF4-FFF2-40B4-BE49-F238E27FC236}">
                    <a16:creationId xmlns:a16="http://schemas.microsoft.com/office/drawing/2014/main" id="{0CB8052E-D647-F202-9939-A5BA1E0D8D85}"/>
                  </a:ext>
                  <a:ext uri="{C183D7F6-B498-43B3-948B-1728B52AA6E4}">
                    <adec:decorative xmlns:adec="http://schemas.microsoft.com/office/drawing/2017/decorative" val="1"/>
                  </a:ext>
                </a:extLst>
              </p:cNvPr>
              <p:cNvPicPr/>
              <p:nvPr/>
            </p:nvPicPr>
            <p:blipFill>
              <a:blip r:embed="rId8"/>
              <a:stretch>
                <a:fillRect/>
              </a:stretch>
            </p:blipFill>
            <p:spPr>
              <a:xfrm>
                <a:off x="-1555409" y="3390508"/>
                <a:ext cx="18222" cy="31320"/>
              </a:xfrm>
              <a:prstGeom prst="rect">
                <a:avLst/>
              </a:prstGeom>
            </p:spPr>
          </p:pic>
        </mc:Fallback>
      </mc:AlternateContent>
    </p:spTree>
    <p:extLst>
      <p:ext uri="{BB962C8B-B14F-4D97-AF65-F5344CB8AC3E}">
        <p14:creationId xmlns:p14="http://schemas.microsoft.com/office/powerpoint/2010/main" val="28584452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a:extLst>
            <a:ext uri="{FF2B5EF4-FFF2-40B4-BE49-F238E27FC236}">
              <a16:creationId xmlns:a16="http://schemas.microsoft.com/office/drawing/2014/main" id="{EB70AA3D-348D-7D6D-C3AA-9F30AAB36FFE}"/>
            </a:ext>
          </a:extLst>
        </p:cNvPr>
        <p:cNvGrpSpPr/>
        <p:nvPr/>
      </p:nvGrpSpPr>
      <p:grpSpPr>
        <a:xfrm>
          <a:off x="0" y="0"/>
          <a:ext cx="0" cy="0"/>
          <a:chOff x="0" y="0"/>
          <a:chExt cx="0" cy="0"/>
        </a:xfrm>
      </p:grpSpPr>
      <p:sp>
        <p:nvSpPr>
          <p:cNvPr id="3" name="Rectangle 2" descr="Integrated multi-theoretical lens infographic">
            <a:extLst>
              <a:ext uri="{FF2B5EF4-FFF2-40B4-BE49-F238E27FC236}">
                <a16:creationId xmlns:a16="http://schemas.microsoft.com/office/drawing/2014/main" id="{95DB239C-9E10-B5A2-296D-BF672D47CFDC}"/>
              </a:ext>
            </a:extLst>
          </p:cNvPr>
          <p:cNvSpPr/>
          <p:nvPr/>
        </p:nvSpPr>
        <p:spPr>
          <a:xfrm>
            <a:off x="100042" y="494040"/>
            <a:ext cx="11998914" cy="978729"/>
          </a:xfrm>
          <a:prstGeom prst="rect">
            <a:avLst/>
          </a:prstGeom>
        </p:spPr>
        <p:txBody>
          <a:bodyPr wrap="square">
            <a:spAutoFit/>
          </a:bodyPr>
          <a:lstStyle/>
          <a:p>
            <a:pPr lvl="0"/>
            <a:endParaRPr kumimoji="0" lang="en-US" sz="2400" b="0" i="0" u="none" strike="noStrike" kern="0" cap="none" spc="0" normalizeH="0" baseline="0" noProof="0" dirty="0">
              <a:ln>
                <a:noFill/>
              </a:ln>
              <a:solidFill>
                <a:prstClr val="black">
                  <a:lumMod val="85000"/>
                  <a:lumOff val="15000"/>
                </a:prstClr>
              </a:solidFill>
              <a:effectLst/>
              <a:uLnTx/>
              <a:uFillTx/>
            </a:endParaRPr>
          </a:p>
          <a:p>
            <a:pPr marL="290512" marR="0" lvl="1" defTabSz="457200" eaLnBrk="1" fontAlgn="auto" latinLnBrk="0" hangingPunct="1">
              <a:lnSpc>
                <a:spcPct val="100000"/>
              </a:lnSpc>
              <a:spcBef>
                <a:spcPct val="20000"/>
              </a:spcBef>
              <a:spcAft>
                <a:spcPts val="0"/>
              </a:spcAft>
              <a:buClrTx/>
              <a:buSzTx/>
              <a:tabLst/>
              <a:defRPr/>
            </a:pPr>
            <a:endParaRPr kumimoji="0" lang="en-US" sz="2800" b="0" i="0" u="none" strike="noStrike" kern="0" cap="none" spc="0" normalizeH="0" baseline="0" noProof="0" dirty="0">
              <a:ln>
                <a:noFill/>
              </a:ln>
              <a:solidFill>
                <a:prstClr val="black">
                  <a:lumMod val="85000"/>
                  <a:lumOff val="15000"/>
                </a:prstClr>
              </a:solidFill>
              <a:effectLst/>
              <a:uLnTx/>
              <a:uFillTx/>
            </a:endParaRPr>
          </a:p>
        </p:txBody>
      </p:sp>
      <p:pic>
        <p:nvPicPr>
          <p:cNvPr id="11" name="Picture 10">
            <a:extLst>
              <a:ext uri="{FF2B5EF4-FFF2-40B4-BE49-F238E27FC236}">
                <a16:creationId xmlns:a16="http://schemas.microsoft.com/office/drawing/2014/main" id="{9E54C43F-462E-7AC5-44A6-0D16BB171B8E}"/>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0" y="-1053885"/>
            <a:ext cx="12192000" cy="7417845"/>
          </a:xfrm>
          <a:prstGeom prst="rect">
            <a:avLst/>
          </a:prstGeom>
        </p:spPr>
      </p:pic>
      <p:sp>
        <p:nvSpPr>
          <p:cNvPr id="4" name="Title 3">
            <a:extLst>
              <a:ext uri="{FF2B5EF4-FFF2-40B4-BE49-F238E27FC236}">
                <a16:creationId xmlns:a16="http://schemas.microsoft.com/office/drawing/2014/main" id="{E1230E0B-74D4-6823-4367-74E17B50C949}"/>
              </a:ext>
            </a:extLst>
          </p:cNvPr>
          <p:cNvSpPr>
            <a:spLocks noGrp="1"/>
          </p:cNvSpPr>
          <p:nvPr>
            <p:ph type="title" idx="4294967295"/>
          </p:nvPr>
        </p:nvSpPr>
        <p:spPr>
          <a:xfrm>
            <a:off x="838200" y="-2264690"/>
            <a:ext cx="10515600" cy="1325563"/>
          </a:xfrm>
          <a:prstGeom prst="rect">
            <a:avLst/>
          </a:prstGeom>
        </p:spPr>
        <p:txBody>
          <a:bodyPr anchor="b"/>
          <a:lstStyle/>
          <a:p>
            <a:r>
              <a:rPr lang="en-US" dirty="0"/>
              <a:t>Integrated multi theoretical lens</a:t>
            </a:r>
          </a:p>
        </p:txBody>
      </p:sp>
    </p:spTree>
    <p:extLst>
      <p:ext uri="{BB962C8B-B14F-4D97-AF65-F5344CB8AC3E}">
        <p14:creationId xmlns:p14="http://schemas.microsoft.com/office/powerpoint/2010/main" val="6761060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1C05-5651-4DE4-8EA8-5767B0EA3A4E}"/>
              </a:ext>
            </a:extLst>
          </p:cNvPr>
          <p:cNvSpPr txBox="1">
            <a:spLocks noGrp="1"/>
          </p:cNvSpPr>
          <p:nvPr>
            <p:ph type="title" idx="4294967295"/>
          </p:nvPr>
        </p:nvSpPr>
        <p:spPr>
          <a:xfrm>
            <a:off x="621614" y="494040"/>
            <a:ext cx="11166433"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REVIEW OF THE LITERATURE</a:t>
            </a:r>
          </a:p>
        </p:txBody>
      </p:sp>
      <p:sp>
        <p:nvSpPr>
          <p:cNvPr id="3" name="Content Placeholder 2">
            <a:extLst>
              <a:ext uri="{FF2B5EF4-FFF2-40B4-BE49-F238E27FC236}">
                <a16:creationId xmlns:a16="http://schemas.microsoft.com/office/drawing/2014/main" id="{65092119-8CB3-4E76-B7EF-0D3151B3D623}"/>
              </a:ext>
              <a:ext uri="{C183D7F6-B498-43B3-948B-1728B52AA6E4}">
                <adec:decorative xmlns:adec="http://schemas.microsoft.com/office/drawing/2017/decorative" val="1"/>
              </a:ext>
            </a:extLst>
          </p:cNvPr>
          <p:cNvSpPr txBox="1">
            <a:spLocks/>
          </p:cNvSpPr>
          <p:nvPr/>
        </p:nvSpPr>
        <p:spPr>
          <a:xfrm>
            <a:off x="621615" y="1385332"/>
            <a:ext cx="11035229" cy="459636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3600" dirty="0"/>
          </a:p>
        </p:txBody>
      </p:sp>
      <p:sp>
        <p:nvSpPr>
          <p:cNvPr id="4" name="Text Placeholder 2">
            <a:extLst>
              <a:ext uri="{FF2B5EF4-FFF2-40B4-BE49-F238E27FC236}">
                <a16:creationId xmlns:a16="http://schemas.microsoft.com/office/drawing/2014/main" id="{9363D748-6604-472B-8974-CF152F9C547A}"/>
              </a:ext>
            </a:extLst>
          </p:cNvPr>
          <p:cNvSpPr txBox="1">
            <a:spLocks/>
          </p:cNvSpPr>
          <p:nvPr/>
        </p:nvSpPr>
        <p:spPr>
          <a:xfrm>
            <a:off x="398302" y="1124982"/>
            <a:ext cx="11389745" cy="5088980"/>
          </a:xfrm>
          <a:prstGeom prst="rect">
            <a:avLst/>
          </a:prstGeom>
        </p:spPr>
        <p:txBody>
          <a:bodyPr vert="horz" lIns="91440" tIns="45720" rIns="91440" bIns="45720" rtlCol="0">
            <a:normAutofit lnSpcReduction="1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buNone/>
              <a:defRPr/>
            </a:pPr>
            <a:r>
              <a:rPr lang="en-US" sz="2800" b="1" dirty="0"/>
              <a:t>Four major research paths were synthesized</a:t>
            </a:r>
            <a:r>
              <a:rPr lang="en-US" sz="2800" dirty="0"/>
              <a:t>. </a:t>
            </a:r>
          </a:p>
          <a:p>
            <a:pPr marL="0" lvl="0" indent="0">
              <a:buNone/>
              <a:defRPr/>
            </a:pPr>
            <a:r>
              <a:rPr lang="en-US" sz="2800" b="1" dirty="0"/>
              <a:t>1. Hom (2017)</a:t>
            </a:r>
            <a:r>
              <a:rPr lang="en-US" sz="2800" dirty="0"/>
              <a:t> established the severe economic impact of turnover. However, the stakes are higher than just finances</a:t>
            </a:r>
          </a:p>
          <a:p>
            <a:pPr marL="0" lvl="0" indent="0">
              <a:buNone/>
              <a:defRPr/>
            </a:pPr>
            <a:r>
              <a:rPr lang="en-US" sz="2800" b="1" dirty="0"/>
              <a:t>2. Bae (2022)</a:t>
            </a:r>
            <a:r>
              <a:rPr lang="en-US" sz="2800" dirty="0"/>
              <a:t> demonstrated that turnover literally threatens patient lives by increasing clinical error rates. </a:t>
            </a:r>
          </a:p>
          <a:p>
            <a:pPr marL="0" lvl="0" indent="0">
              <a:buNone/>
              <a:defRPr/>
            </a:pPr>
            <a:r>
              <a:rPr lang="en-US" sz="2800" b="1" dirty="0"/>
              <a:t>3</a:t>
            </a:r>
            <a:r>
              <a:rPr lang="en-US" sz="2800" dirty="0"/>
              <a:t>. </a:t>
            </a:r>
            <a:r>
              <a:rPr lang="en-US" sz="2800" b="1" dirty="0" err="1"/>
              <a:t>Alenezi</a:t>
            </a:r>
            <a:r>
              <a:rPr lang="en-US" sz="2800" b="1" dirty="0"/>
              <a:t> (2019)</a:t>
            </a:r>
            <a:r>
              <a:rPr lang="en-US" sz="2800" dirty="0"/>
              <a:t>, who found that 'professional engagement' is a key variable that can protect the quality of care. </a:t>
            </a:r>
          </a:p>
          <a:p>
            <a:pPr marL="0" lvl="0" indent="0">
              <a:buNone/>
              <a:defRPr/>
            </a:pPr>
            <a:r>
              <a:rPr lang="en-US" sz="2800" b="1" dirty="0"/>
              <a:t>4. </a:t>
            </a:r>
            <a:r>
              <a:rPr lang="en-US" sz="2800" b="1" dirty="0" err="1"/>
              <a:t>Giallouros</a:t>
            </a:r>
            <a:r>
              <a:rPr lang="en-US" sz="2800" b="1" dirty="0"/>
              <a:t> (2023)</a:t>
            </a:r>
            <a:r>
              <a:rPr lang="en-US" sz="2800" dirty="0"/>
              <a:t> emphasizes that this is a modern global crisis of workforce stability.</a:t>
            </a:r>
          </a:p>
          <a:p>
            <a:pPr marL="0" lvl="0" indent="0">
              <a:buNone/>
              <a:defRPr/>
            </a:pPr>
            <a:r>
              <a:rPr lang="en-US" sz="2800" dirty="0"/>
              <a:t> My study bridges these ideas by asking: How do the workers themselves experience this tension on the ground</a:t>
            </a:r>
            <a:endParaRPr kumimoji="0" lang="en-US" sz="2800" b="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endParaRPr>
          </a:p>
        </p:txBody>
      </p:sp>
    </p:spTree>
    <p:extLst>
      <p:ext uri="{BB962C8B-B14F-4D97-AF65-F5344CB8AC3E}">
        <p14:creationId xmlns:p14="http://schemas.microsoft.com/office/powerpoint/2010/main" val="996385200"/>
      </p:ext>
    </p:extLst>
  </p:cSld>
  <p:clrMapOvr>
    <a:masterClrMapping/>
  </p:clrMapOvr>
</p:sld>
</file>

<file path=ppt/theme/theme1.xml><?xml version="1.0" encoding="utf-8"?>
<a:theme xmlns:a="http://schemas.openxmlformats.org/drawingml/2006/main" name="1_Office Theme">
  <a:themeElements>
    <a:clrScheme name="NU">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NU">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A55164F702D52469DBC5D2E39B3942F" ma:contentTypeVersion="12" ma:contentTypeDescription="Create a new document." ma:contentTypeScope="" ma:versionID="cbc41a9e8d58082553f6ae8bc0badde3">
  <xsd:schema xmlns:xsd="http://www.w3.org/2001/XMLSchema" xmlns:xs="http://www.w3.org/2001/XMLSchema" xmlns:p="http://schemas.microsoft.com/office/2006/metadata/properties" xmlns:ns3="ca4b4328-7d9c-4568-98d7-da25ace00c25" xmlns:ns4="9b305561-bda2-4ae2-ab55-fc0380c3c446" targetNamespace="http://schemas.microsoft.com/office/2006/metadata/properties" ma:root="true" ma:fieldsID="e0d11431dbcd266f4e9819e704223c7d" ns3:_="" ns4:_="">
    <xsd:import namespace="ca4b4328-7d9c-4568-98d7-da25ace00c25"/>
    <xsd:import namespace="9b305561-bda2-4ae2-ab55-fc0380c3c446"/>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MediaServiceDateTaken" minOccurs="0"/>
                <xsd:element ref="ns4:MediaServiceAutoTags" minOccurs="0"/>
                <xsd:element ref="ns4:MediaServiceOCR"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4b4328-7d9c-4568-98d7-da25ace00c25"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b305561-bda2-4ae2-ab55-fc0380c3c446"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7FB6A8C-EA41-4260-8AD5-C1AF705DE010}">
  <ds:schemaRefs>
    <ds:schemaRef ds:uri="http://schemas.microsoft.com/sharepoint/v3/contenttype/forms"/>
  </ds:schemaRefs>
</ds:datastoreItem>
</file>

<file path=customXml/itemProps2.xml><?xml version="1.0" encoding="utf-8"?>
<ds:datastoreItem xmlns:ds="http://schemas.openxmlformats.org/officeDocument/2006/customXml" ds:itemID="{F8179E5A-85BA-4F81-8420-B825176D1041}">
  <ds:schemaRefs>
    <ds:schemaRef ds:uri="http://schemas.microsoft.com/office/2006/documentManagement/types"/>
    <ds:schemaRef ds:uri="http://schemas.microsoft.com/office/infopath/2007/PartnerControls"/>
    <ds:schemaRef ds:uri="http://www.w3.org/XML/1998/namespace"/>
    <ds:schemaRef ds:uri="http://purl.org/dc/elements/1.1/"/>
    <ds:schemaRef ds:uri="9b305561-bda2-4ae2-ab55-fc0380c3c446"/>
    <ds:schemaRef ds:uri="http://purl.org/dc/dcmitype/"/>
    <ds:schemaRef ds:uri="http://schemas.microsoft.com/office/2006/metadata/properties"/>
    <ds:schemaRef ds:uri="http://schemas.openxmlformats.org/package/2006/metadata/core-properties"/>
    <ds:schemaRef ds:uri="ca4b4328-7d9c-4568-98d7-da25ace00c25"/>
    <ds:schemaRef ds:uri="http://purl.org/dc/terms/"/>
  </ds:schemaRefs>
</ds:datastoreItem>
</file>

<file path=customXml/itemProps3.xml><?xml version="1.0" encoding="utf-8"?>
<ds:datastoreItem xmlns:ds="http://schemas.openxmlformats.org/officeDocument/2006/customXml" ds:itemID="{32119C87-5605-4120-AF75-E58AD669E6C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a4b4328-7d9c-4568-98d7-da25ace00c25"/>
    <ds:schemaRef ds:uri="9b305561-bda2-4ae2-ab55-fc0380c3c44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35843</TotalTime>
  <Words>7009</Words>
  <Application>Microsoft Office PowerPoint</Application>
  <PresentationFormat>Widescreen</PresentationFormat>
  <Paragraphs>485</Paragraphs>
  <Slides>30</Slides>
  <Notes>30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30</vt:i4>
      </vt:variant>
    </vt:vector>
  </HeadingPairs>
  <TitlesOfParts>
    <vt:vector size="40" baseType="lpstr">
      <vt:lpstr>Aptos</vt:lpstr>
      <vt:lpstr>Arial</vt:lpstr>
      <vt:lpstr>Calibri</vt:lpstr>
      <vt:lpstr>Corbel</vt:lpstr>
      <vt:lpstr>Open Sans</vt:lpstr>
      <vt:lpstr>Symbol</vt:lpstr>
      <vt:lpstr>Times</vt:lpstr>
      <vt:lpstr>Wingdings</vt:lpstr>
      <vt:lpstr>1_Office Theme</vt:lpstr>
      <vt:lpstr>2_Office Theme</vt:lpstr>
      <vt:lpstr>Enhancing Employee Engagement in a Healthcare Organization: A Key Strategy to Reduce Turnover and Enhance Patient Care Quality</vt:lpstr>
      <vt:lpstr>             INTRODUCTION</vt:lpstr>
      <vt:lpstr>High employee turnover</vt:lpstr>
      <vt:lpstr>PROBLEM &amp; PURPOSE STATEMENTS</vt:lpstr>
      <vt:lpstr>·   RESEARCH QUESTIONS </vt:lpstr>
      <vt:lpstr>THEORETICAL FRAMEWORK</vt:lpstr>
      <vt:lpstr>The Integrated Conceptual Framework of Healthcare Engagement. The Central Conflict: The Loss vs. The Gain Spiral</vt:lpstr>
      <vt:lpstr>Integrated multi theoretical lens</vt:lpstr>
      <vt:lpstr>REVIEW OF THE LITERATURE</vt:lpstr>
      <vt:lpstr>REVIEW OF THE LITERATURE</vt:lpstr>
      <vt:lpstr>    Summary Table: The Solution Bridge</vt:lpstr>
      <vt:lpstr>RESEARCH METHODOLOGY &amp; DESIGN</vt:lpstr>
      <vt:lpstr>POPULATION &amp; SAMPLE</vt:lpstr>
      <vt:lpstr>MATERIALS &amp; INSTRUMENTATION</vt:lpstr>
      <vt:lpstr>STUDY PROCEDURES</vt:lpstr>
      <vt:lpstr>DATA ANALYSIS</vt:lpstr>
      <vt:lpstr>LIMITATIONS</vt:lpstr>
      <vt:lpstr>rq1</vt:lpstr>
      <vt:lpstr>FINDINGS:</vt:lpstr>
      <vt:lpstr>rq2</vt:lpstr>
      <vt:lpstr>Research Question 1</vt:lpstr>
      <vt:lpstr>rq3</vt:lpstr>
      <vt:lpstr>FINDINGS: RQ3: How does engagement contribute to the quality of care? </vt:lpstr>
      <vt:lpstr>IMPLICATIONS</vt:lpstr>
      <vt:lpstr>RECOMMENDATIONS (PRACTICAL APPLICATION)</vt:lpstr>
      <vt:lpstr>Care chain</vt:lpstr>
      <vt:lpstr>CONCLUSIONS</vt:lpstr>
      <vt:lpstr>references</vt:lpstr>
      <vt:lpstr>references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CityU</dc:title>
  <dc:creator>Nicole Kitchen</dc:creator>
  <cp:lastModifiedBy>Tamara Ivins</cp:lastModifiedBy>
  <cp:revision>457</cp:revision>
  <cp:lastPrinted>2019-09-23T21:40:40Z</cp:lastPrinted>
  <dcterms:created xsi:type="dcterms:W3CDTF">2018-10-02T19:30:51Z</dcterms:created>
  <dcterms:modified xsi:type="dcterms:W3CDTF">2026-04-16T18:25:20Z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0x010100EA55164F702D52469DBC5D2E39B3942F</vt:lpwstr>
  </property>
  <property fmtid="{D5CDD505-2E9C-101B-9397-08002B2CF9AE}" pid="3" name="_dlc_DocIdItemGuid">
    <vt:lpwstr>d3c5a25f-dffc-4ea6-a6f0-04cb3c0228f4</vt:lpwstr>
  </property>
  <property fmtid="{D5CDD505-2E9C-101B-9397-08002B2CF9AE}" pid="4" name="_dlc_DocId">
    <vt:lpwstr>JMU6HW5CN4KV-1644203685-20</vt:lpwstr>
  </property>
  <property fmtid="{D5CDD505-2E9C-101B-9397-08002B2CF9AE}" pid="5" name="_dlc_DocIdUrl">
    <vt:lpwstr>https://home.cityu.edu/Marketing/_layouts/15/DocIdRedir.aspx?ID=JMU6HW5CN4KV-1644203685-20, JMU6HW5CN4KV-1644203685-20</vt:lpwstr>
  </property>
  <property fmtid="{D5CDD505-2E9C-101B-9397-08002B2CF9AE}" pid="6" name="eea04e22b91843438d12fac5e9c4afc3">
    <vt:lpwstr/>
  </property>
  <property fmtid="{D5CDD505-2E9C-101B-9397-08002B2CF9AE}" pid="7" name="TermStoreOwningGroup">
    <vt:lpwstr/>
  </property>
  <property fmtid="{D5CDD505-2E9C-101B-9397-08002B2CF9AE}" pid="8" name="TermStoreBusinessCategory">
    <vt:lpwstr/>
  </property>
  <property fmtid="{D5CDD505-2E9C-101B-9397-08002B2CF9AE}" pid="9" name="Owning Dept">
    <vt:lpwstr/>
  </property>
</Properties>
</file>