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5"/>
  </p:sldMasterIdLst>
  <p:notesMasterIdLst>
    <p:notesMasterId r:id="rId26"/>
  </p:notesMasterIdLst>
  <p:handoutMasterIdLst>
    <p:handoutMasterId r:id="rId27"/>
  </p:handoutMasterIdLst>
  <p:sldIdLst>
    <p:sldId id="256" r:id="rId6"/>
    <p:sldId id="257" r:id="rId7"/>
    <p:sldId id="258" r:id="rId8"/>
    <p:sldId id="259" r:id="rId9"/>
    <p:sldId id="261" r:id="rId10"/>
    <p:sldId id="262" r:id="rId11"/>
    <p:sldId id="263" r:id="rId12"/>
    <p:sldId id="269" r:id="rId13"/>
    <p:sldId id="264" r:id="rId14"/>
    <p:sldId id="271" r:id="rId15"/>
    <p:sldId id="265" r:id="rId16"/>
    <p:sldId id="270" r:id="rId17"/>
    <p:sldId id="272" r:id="rId18"/>
    <p:sldId id="266" r:id="rId19"/>
    <p:sldId id="273" r:id="rId20"/>
    <p:sldId id="274" r:id="rId21"/>
    <p:sldId id="275" r:id="rId22"/>
    <p:sldId id="276" r:id="rId23"/>
    <p:sldId id="277" r:id="rId24"/>
    <p:sldId id="260" r:id="rId2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54200" autoAdjust="0"/>
  </p:normalViewPr>
  <p:slideViewPr>
    <p:cSldViewPr>
      <p:cViewPr varScale="1">
        <p:scale>
          <a:sx n="63" d="100"/>
          <a:sy n="63" d="100"/>
        </p:scale>
        <p:origin x="2394" y="6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8C25F6C2-FBAA-494D-83C3-2BEE4611185E}" type="datetimeFigureOut">
              <a:rPr lang="en-US" smtClean="0"/>
              <a:t>6/13/2016</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06A204DA-9A1C-45E3-8ED2-1E49EC360A99}" type="slidenum">
              <a:rPr lang="en-US" smtClean="0"/>
              <a:t>‹#›</a:t>
            </a:fld>
            <a:endParaRPr lang="en-US"/>
          </a:p>
        </p:txBody>
      </p:sp>
    </p:spTree>
    <p:extLst>
      <p:ext uri="{BB962C8B-B14F-4D97-AF65-F5344CB8AC3E}">
        <p14:creationId xmlns:p14="http://schemas.microsoft.com/office/powerpoint/2010/main" val="38607018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211A19B-18B8-43DB-A068-9FB38F4423BC}" type="datetimeFigureOut">
              <a:rPr lang="en-US" smtClean="0"/>
              <a:t>6/13/2016</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E54338E-30F8-49FB-8BC2-973231777E18}" type="slidenum">
              <a:rPr lang="en-US" smtClean="0"/>
              <a:t>‹#›</a:t>
            </a:fld>
            <a:endParaRPr lang="en-US"/>
          </a:p>
        </p:txBody>
      </p:sp>
    </p:spTree>
    <p:extLst>
      <p:ext uri="{BB962C8B-B14F-4D97-AF65-F5344CB8AC3E}">
        <p14:creationId xmlns:p14="http://schemas.microsoft.com/office/powerpoint/2010/main" val="1698997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1</a:t>
            </a:fld>
            <a:endParaRPr lang="en-US"/>
          </a:p>
        </p:txBody>
      </p:sp>
    </p:spTree>
    <p:extLst>
      <p:ext uri="{BB962C8B-B14F-4D97-AF65-F5344CB8AC3E}">
        <p14:creationId xmlns:p14="http://schemas.microsoft.com/office/powerpoint/2010/main" val="32136750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Level 1: access point for students. Librarian</a:t>
            </a:r>
            <a:r>
              <a:rPr lang="en-US" baseline="0" dirty="0" smtClean="0"/>
              <a:t> contact information added to the faculty information section in Blackboard and announcements added in classes welcoming students and introducing library services, and an Ask a Librarian link added to modules in courses. All of these areas of contact encourage students to reach out to librarians individually or through our online chat/emailing systems in Question Point</a:t>
            </a:r>
          </a:p>
          <a:p>
            <a:endParaRPr lang="en-US" baseline="0" dirty="0" smtClean="0"/>
          </a:p>
          <a:p>
            <a:r>
              <a:rPr lang="en-US" baseline="0" dirty="0" smtClean="0"/>
              <a:t>Level 2: Static interaction. Modules /folders incorporated in the classes, links to tutorials on the library homepage, handouts related to assignments and elements of the class. General or specific to concepts they will need in class.</a:t>
            </a:r>
          </a:p>
          <a:p>
            <a:endParaRPr lang="en-US" baseline="0" dirty="0" smtClean="0"/>
          </a:p>
          <a:p>
            <a:r>
              <a:rPr lang="en-US" baseline="0" dirty="0" smtClean="0"/>
              <a:t>Level 3: Library instruction in connection with an assignment. Designed in collaboration with the instructor or the course manager. Added at the course level but we’re working on adding more instruction at the design level so that it is built in to the classes. Direct relation to the assignment and topics of the class. In person, discussion boards, quizzes, activities</a:t>
            </a:r>
            <a:endParaRPr lang="en-US" dirty="0" smtClean="0"/>
          </a:p>
          <a:p>
            <a:endParaRPr lang="en-US" baseline="0" dirty="0" smtClean="0"/>
          </a:p>
          <a:p>
            <a:r>
              <a:rPr lang="en-US" baseline="0" dirty="0" smtClean="0"/>
              <a:t>For </a:t>
            </a:r>
            <a:r>
              <a:rPr lang="en-US" baseline="0" dirty="0" err="1" smtClean="0"/>
              <a:t>AiA</a:t>
            </a:r>
            <a:r>
              <a:rPr lang="en-US" baseline="0" dirty="0" smtClean="0"/>
              <a:t>, we were trying to capture data about level 2 and level 3 instruction as accurately as possible. For </a:t>
            </a:r>
            <a:r>
              <a:rPr lang="en-US" baseline="0" dirty="0" err="1" smtClean="0"/>
              <a:t>AiA</a:t>
            </a:r>
            <a:r>
              <a:rPr lang="en-US" baseline="0" dirty="0" smtClean="0"/>
              <a:t> this meant how many students “clicked” on level 2 and level 3 instruction during the quarter. </a:t>
            </a:r>
            <a:endParaRPr lang="en-US" dirty="0" smtClean="0"/>
          </a:p>
          <a:p>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10</a:t>
            </a:fld>
            <a:endParaRPr lang="en-US"/>
          </a:p>
        </p:txBody>
      </p:sp>
    </p:spTree>
    <p:extLst>
      <p:ext uri="{BB962C8B-B14F-4D97-AF65-F5344CB8AC3E}">
        <p14:creationId xmlns:p14="http://schemas.microsoft.com/office/powerpoint/2010/main" val="5842525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Collab. with Office</a:t>
            </a:r>
            <a:r>
              <a:rPr lang="en-US" baseline="0" dirty="0" smtClean="0"/>
              <a:t> of institutional effectiveness to get advice on collecting data. At the time this gave us information about who was clicking on resources and how often but nothing else.</a:t>
            </a:r>
          </a:p>
          <a:p>
            <a:endParaRPr lang="en-US" baseline="0" dirty="0" smtClean="0"/>
          </a:p>
          <a:p>
            <a:r>
              <a:rPr lang="en-US" dirty="0" smtClean="0"/>
              <a:t>Once we developed the 3 levels we were able to think about what we wanted to look at. Which</a:t>
            </a:r>
            <a:r>
              <a:rPr lang="en-US" baseline="0" dirty="0" smtClean="0"/>
              <a:t> level had the biggest impact on student success?</a:t>
            </a:r>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11</a:t>
            </a:fld>
            <a:endParaRPr lang="en-US"/>
          </a:p>
        </p:txBody>
      </p:sp>
    </p:spTree>
    <p:extLst>
      <p:ext uri="{BB962C8B-B14F-4D97-AF65-F5344CB8AC3E}">
        <p14:creationId xmlns:p14="http://schemas.microsoft.com/office/powerpoint/2010/main" val="9804639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Instruction data from many different places telling us very different information. Participation in modules (level 2), level 3 instruction hand collected from librarians into this table. To combine these data</a:t>
            </a:r>
            <a:r>
              <a:rPr lang="en-US" baseline="0" dirty="0" smtClean="0"/>
              <a:t> points we had to copy and paste the relevant columns into one Excel spreadsheet.</a:t>
            </a:r>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12</a:t>
            </a:fld>
            <a:endParaRPr lang="en-US"/>
          </a:p>
        </p:txBody>
      </p:sp>
    </p:spTree>
    <p:extLst>
      <p:ext uri="{BB962C8B-B14F-4D97-AF65-F5344CB8AC3E}">
        <p14:creationId xmlns:p14="http://schemas.microsoft.com/office/powerpoint/2010/main" val="34955566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start, some data pulled automatically from</a:t>
            </a:r>
            <a:r>
              <a:rPr lang="en-US" baseline="0" dirty="0" smtClean="0"/>
              <a:t> Blackboard by IT data cube and other data (mostly level 3) added by hand. All levels were added manually as all library instruction.</a:t>
            </a:r>
            <a:endParaRPr lang="en-US" dirty="0" smtClean="0"/>
          </a:p>
          <a:p>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13</a:t>
            </a:fld>
            <a:endParaRPr lang="en-US"/>
          </a:p>
        </p:txBody>
      </p:sp>
    </p:spTree>
    <p:extLst>
      <p:ext uri="{BB962C8B-B14F-4D97-AF65-F5344CB8AC3E}">
        <p14:creationId xmlns:p14="http://schemas.microsoft.com/office/powerpoint/2010/main" val="20821138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a:t>
            </a:r>
            <a:r>
              <a:rPr lang="en-US" baseline="0" dirty="0" smtClean="0"/>
              <a:t> background and starting point to our assessment project and it has evolved since then. </a:t>
            </a:r>
          </a:p>
          <a:p>
            <a:r>
              <a:rPr lang="en-US" baseline="0" dirty="0" smtClean="0"/>
              <a:t>We learned that we have so much data!</a:t>
            </a:r>
          </a:p>
          <a:p>
            <a:r>
              <a:rPr lang="en-US" baseline="0" dirty="0" smtClean="0"/>
              <a:t>Al will be talking about what we have done to try to decide which data is important to us for the instruction program and what we have done to collect it.</a:t>
            </a:r>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14</a:t>
            </a:fld>
            <a:endParaRPr lang="en-US"/>
          </a:p>
        </p:txBody>
      </p:sp>
    </p:spTree>
    <p:extLst>
      <p:ext uri="{BB962C8B-B14F-4D97-AF65-F5344CB8AC3E}">
        <p14:creationId xmlns:p14="http://schemas.microsoft.com/office/powerpoint/2010/main" val="39103559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smtClean="0"/>
              <a:t>So</a:t>
            </a:r>
            <a:r>
              <a:rPr lang="en-US" sz="1600" baseline="0" dirty="0" smtClean="0"/>
              <a:t> let’s talk about Data , no – not THAT Data although he is my favorite ….</a:t>
            </a:r>
            <a:endParaRPr lang="en-US" sz="1600" dirty="0"/>
          </a:p>
        </p:txBody>
      </p:sp>
      <p:sp>
        <p:nvSpPr>
          <p:cNvPr id="4" name="Slide Number Placeholder 3"/>
          <p:cNvSpPr>
            <a:spLocks noGrp="1"/>
          </p:cNvSpPr>
          <p:nvPr>
            <p:ph type="sldNum" sz="quarter" idx="10"/>
          </p:nvPr>
        </p:nvSpPr>
        <p:spPr/>
        <p:txBody>
          <a:bodyPr/>
          <a:lstStyle/>
          <a:p>
            <a:fld id="{AE54338E-30F8-49FB-8BC2-973231777E18}" type="slidenum">
              <a:rPr lang="en-US" smtClean="0"/>
              <a:t>15</a:t>
            </a:fld>
            <a:endParaRPr lang="en-US"/>
          </a:p>
        </p:txBody>
      </p:sp>
    </p:spTree>
    <p:extLst>
      <p:ext uri="{BB962C8B-B14F-4D97-AF65-F5344CB8AC3E}">
        <p14:creationId xmlns:p14="http://schemas.microsoft.com/office/powerpoint/2010/main" val="29046697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We’re talking about</a:t>
            </a:r>
            <a:r>
              <a:rPr lang="en-US" baseline="0" dirty="0" smtClean="0"/>
              <a:t> s</a:t>
            </a:r>
            <a:r>
              <a:rPr lang="en-US" dirty="0" smtClean="0"/>
              <a:t>tudent data…</a:t>
            </a:r>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16</a:t>
            </a:fld>
            <a:endParaRPr lang="en-US"/>
          </a:p>
        </p:txBody>
      </p:sp>
    </p:spTree>
    <p:extLst>
      <p:ext uri="{BB962C8B-B14F-4D97-AF65-F5344CB8AC3E}">
        <p14:creationId xmlns:p14="http://schemas.microsoft.com/office/powerpoint/2010/main" val="2658037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aseline="0" dirty="0" smtClean="0"/>
              <a:t>As you’ll recall, moments ago Carolyne talked about the 3 levels of instruction we provide noting the differences between level’s 1, 2, and 3. </a:t>
            </a:r>
          </a:p>
          <a:p>
            <a:endParaRPr lang="en-US" sz="1600" baseline="0" dirty="0" smtClean="0"/>
          </a:p>
          <a:p>
            <a:r>
              <a:rPr lang="en-US" sz="1600" baseline="0" dirty="0" smtClean="0"/>
              <a:t>And as she mentioned, we’re focused on level’s 2 and 3: Static or passive interaction in modules vs. active interaction or instruction in connection with an assignment.  </a:t>
            </a:r>
            <a:endParaRPr lang="en-US" sz="1600" dirty="0" smtClean="0"/>
          </a:p>
        </p:txBody>
      </p:sp>
      <p:sp>
        <p:nvSpPr>
          <p:cNvPr id="4" name="Slide Number Placeholder 3"/>
          <p:cNvSpPr>
            <a:spLocks noGrp="1"/>
          </p:cNvSpPr>
          <p:nvPr>
            <p:ph type="sldNum" sz="quarter" idx="10"/>
          </p:nvPr>
        </p:nvSpPr>
        <p:spPr/>
        <p:txBody>
          <a:bodyPr/>
          <a:lstStyle/>
          <a:p>
            <a:fld id="{AE54338E-30F8-49FB-8BC2-973231777E18}" type="slidenum">
              <a:rPr lang="en-US" smtClean="0"/>
              <a:t>17</a:t>
            </a:fld>
            <a:endParaRPr lang="en-US"/>
          </a:p>
        </p:txBody>
      </p:sp>
    </p:spTree>
    <p:extLst>
      <p:ext uri="{BB962C8B-B14F-4D97-AF65-F5344CB8AC3E}">
        <p14:creationId xmlns:p14="http://schemas.microsoft.com/office/powerpoint/2010/main" val="22338179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Data drives decisions and -- In order to</a:t>
            </a:r>
            <a:r>
              <a:rPr lang="en-US" sz="1600" baseline="0" dirty="0" smtClean="0"/>
              <a:t> </a:t>
            </a:r>
            <a:r>
              <a:rPr lang="en-US" sz="1600" dirty="0" smtClean="0"/>
              <a:t>ha</a:t>
            </a:r>
            <a:r>
              <a:rPr lang="en-US" sz="1600" baseline="0" dirty="0" smtClean="0"/>
              <a:t>rvest the information we needed, we created a set of standardized naming conventions and applied these naming conventions to various items in the modules.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You’ll recall that our data stemmed from primarily two sources: data that was shared with us from our IT department and data that we hand coded into our data cube. </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p>
          <a:p>
            <a:r>
              <a:rPr lang="en-US" sz="1600" dirty="0" smtClean="0"/>
              <a:t>Working with our</a:t>
            </a:r>
            <a:r>
              <a:rPr lang="en-US" sz="1600" baseline="0" dirty="0" smtClean="0"/>
              <a:t> IT department, we began to capture live student data from various points of contact.  However, when we began to harvest the data we quickly realized that in addition to capturing student clicks, we were capturing all users: Students, Faculty, Librarians, Course Managers, Program Directors, and more. At some point, it began to feel like data was coming at us from everywhere… </a:t>
            </a:r>
          </a:p>
        </p:txBody>
      </p:sp>
      <p:sp>
        <p:nvSpPr>
          <p:cNvPr id="4" name="Slide Number Placeholder 3"/>
          <p:cNvSpPr>
            <a:spLocks noGrp="1"/>
          </p:cNvSpPr>
          <p:nvPr>
            <p:ph type="sldNum" sz="quarter" idx="10"/>
          </p:nvPr>
        </p:nvSpPr>
        <p:spPr/>
        <p:txBody>
          <a:bodyPr/>
          <a:lstStyle/>
          <a:p>
            <a:fld id="{AE54338E-30F8-49FB-8BC2-973231777E18}" type="slidenum">
              <a:rPr lang="en-US" smtClean="0"/>
              <a:t>18</a:t>
            </a:fld>
            <a:endParaRPr lang="en-US"/>
          </a:p>
        </p:txBody>
      </p:sp>
    </p:spTree>
    <p:extLst>
      <p:ext uri="{BB962C8B-B14F-4D97-AF65-F5344CB8AC3E}">
        <p14:creationId xmlns:p14="http://schemas.microsoft.com/office/powerpoint/2010/main" val="17426728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To parse the information we needed,</a:t>
            </a:r>
            <a:r>
              <a:rPr lang="en-US" sz="1400" baseline="0" dirty="0" smtClean="0"/>
              <a:t> we refined our data by identifying the role of the user. Once the user(s) were identified, we recalibrated to avoid “double-dipping” with regard to clicks.  We also developed specific data views that are consistently used for key questions to inform stakeholders. </a:t>
            </a:r>
          </a:p>
          <a:p>
            <a:endParaRPr lang="en-US" sz="1400" baseline="0" dirty="0" smtClean="0"/>
          </a:p>
          <a:p>
            <a:r>
              <a:rPr lang="en-US" sz="1400" baseline="0" dirty="0" smtClean="0"/>
              <a:t>Today, we’re tracking student engagement in various ways: We’re measuring student activity in online learning modules, discussion boards, using the “Ask a Librarian” feature on our website, and even EZ Proxy. </a:t>
            </a:r>
          </a:p>
          <a:p>
            <a:endParaRPr lang="en-US" sz="1400" baseline="0" dirty="0" smtClean="0"/>
          </a:p>
          <a:p>
            <a:r>
              <a:rPr lang="en-US" sz="1400" baseline="0" dirty="0" smtClean="0"/>
              <a:t>We’re hoping to learn more about what works to support student success and where we can continue to grow and develop. As librarians/content creators in </a:t>
            </a:r>
            <a:r>
              <a:rPr lang="en-US" sz="1400" b="0" i="0" kern="1200" dirty="0" smtClean="0">
                <a:solidFill>
                  <a:schemeClr val="tx1"/>
                </a:solidFill>
                <a:effectLst/>
                <a:latin typeface="+mn-lt"/>
                <a:ea typeface="+mn-ea"/>
                <a:cs typeface="+mn-cs"/>
              </a:rPr>
              <a:t>the learning environment, we use variety</a:t>
            </a:r>
            <a:r>
              <a:rPr lang="en-US" sz="1400" b="0" i="0" kern="1200" baseline="0" dirty="0" smtClean="0">
                <a:solidFill>
                  <a:schemeClr val="tx1"/>
                </a:solidFill>
                <a:effectLst/>
                <a:latin typeface="+mn-lt"/>
                <a:ea typeface="+mn-ea"/>
                <a:cs typeface="+mn-cs"/>
              </a:rPr>
              <a:t> and </a:t>
            </a:r>
            <a:r>
              <a:rPr lang="en-US" sz="1400" b="0" i="0" kern="1200" dirty="0" smtClean="0">
                <a:solidFill>
                  <a:schemeClr val="tx1"/>
                </a:solidFill>
                <a:effectLst/>
                <a:latin typeface="+mn-lt"/>
                <a:ea typeface="+mn-ea"/>
                <a:cs typeface="+mn-cs"/>
              </a:rPr>
              <a:t>relevance</a:t>
            </a:r>
            <a:r>
              <a:rPr lang="en-US" sz="1400" b="0" i="0" kern="1200" baseline="0" dirty="0" smtClean="0">
                <a:solidFill>
                  <a:schemeClr val="tx1"/>
                </a:solidFill>
                <a:effectLst/>
                <a:latin typeface="+mn-lt"/>
                <a:ea typeface="+mn-ea"/>
                <a:cs typeface="+mn-cs"/>
              </a:rPr>
              <a:t> to create content that is </a:t>
            </a:r>
            <a:r>
              <a:rPr lang="en-US" sz="1400" b="0" i="0" kern="1200" dirty="0" smtClean="0">
                <a:solidFill>
                  <a:schemeClr val="tx1"/>
                </a:solidFill>
                <a:effectLst/>
                <a:latin typeface="+mn-lt"/>
                <a:ea typeface="+mn-ea"/>
                <a:cs typeface="+mn-cs"/>
              </a:rPr>
              <a:t>helpful for students to stay motived throughout the course. If</a:t>
            </a:r>
            <a:r>
              <a:rPr lang="en-US" sz="1400" b="0" i="0" kern="1200" baseline="0" dirty="0" smtClean="0">
                <a:solidFill>
                  <a:schemeClr val="tx1"/>
                </a:solidFill>
                <a:effectLst/>
                <a:latin typeface="+mn-lt"/>
                <a:ea typeface="+mn-ea"/>
                <a:cs typeface="+mn-cs"/>
              </a:rPr>
              <a:t> we’re noticing an uptick in usage for a particular research-starter module, or if an item previously created and is not getting very much engagement, this is the information we want to know. </a:t>
            </a:r>
            <a:endParaRPr lang="en-US" sz="1400" baseline="0" dirty="0" smtClean="0"/>
          </a:p>
          <a:p>
            <a:endParaRPr lang="en-US" sz="1400" baseline="0" dirty="0" smtClean="0"/>
          </a:p>
          <a:p>
            <a:r>
              <a:rPr lang="en-US" sz="1400" baseline="0" dirty="0" smtClean="0"/>
              <a:t>Our goal, </a:t>
            </a:r>
            <a:r>
              <a:rPr lang="en-US" sz="1400" b="0" i="0" kern="1200" dirty="0" smtClean="0">
                <a:solidFill>
                  <a:schemeClr val="tx1"/>
                </a:solidFill>
                <a:effectLst/>
                <a:latin typeface="+mn-lt"/>
                <a:ea typeface="+mn-ea"/>
                <a:cs typeface="+mn-cs"/>
              </a:rPr>
              <a:t>as it</a:t>
            </a:r>
            <a:r>
              <a:rPr lang="en-US" sz="1400" b="0" i="0" kern="1200" baseline="0" dirty="0" smtClean="0">
                <a:solidFill>
                  <a:schemeClr val="tx1"/>
                </a:solidFill>
                <a:effectLst/>
                <a:latin typeface="+mn-lt"/>
                <a:ea typeface="+mn-ea"/>
                <a:cs typeface="+mn-cs"/>
              </a:rPr>
              <a:t> is with many of our fellow colleagues, is </a:t>
            </a:r>
            <a:r>
              <a:rPr lang="en-US" sz="1400" b="0" i="0" kern="1200" dirty="0" smtClean="0">
                <a:solidFill>
                  <a:schemeClr val="tx1"/>
                </a:solidFill>
                <a:effectLst/>
                <a:latin typeface="+mn-lt"/>
                <a:ea typeface="+mn-ea"/>
                <a:cs typeface="+mn-cs"/>
              </a:rPr>
              <a:t>to create purposeful informational</a:t>
            </a:r>
            <a:r>
              <a:rPr lang="en-US" sz="1400" b="0" i="0" kern="1200" baseline="0" dirty="0" smtClean="0">
                <a:solidFill>
                  <a:schemeClr val="tx1"/>
                </a:solidFill>
                <a:effectLst/>
                <a:latin typeface="+mn-lt"/>
                <a:ea typeface="+mn-ea"/>
                <a:cs typeface="+mn-cs"/>
              </a:rPr>
              <a:t> content </a:t>
            </a:r>
            <a:r>
              <a:rPr lang="en-US" sz="1400" b="0" i="0" kern="1200" dirty="0" smtClean="0">
                <a:solidFill>
                  <a:schemeClr val="tx1"/>
                </a:solidFill>
                <a:effectLst/>
                <a:latin typeface="+mn-lt"/>
                <a:ea typeface="+mn-ea"/>
                <a:cs typeface="+mn-cs"/>
              </a:rPr>
              <a:t>that promotes interaction, participation, and communication with the</a:t>
            </a:r>
            <a:r>
              <a:rPr lang="en-US" sz="1400" b="0" i="0" kern="1200" baseline="0" dirty="0" smtClean="0">
                <a:solidFill>
                  <a:schemeClr val="tx1"/>
                </a:solidFill>
                <a:effectLst/>
                <a:latin typeface="+mn-lt"/>
                <a:ea typeface="+mn-ea"/>
                <a:cs typeface="+mn-cs"/>
              </a:rPr>
              <a:t> library </a:t>
            </a:r>
            <a:r>
              <a:rPr lang="en-US" sz="1400" b="0" i="0" kern="1200" dirty="0" smtClean="0">
                <a:solidFill>
                  <a:schemeClr val="tx1"/>
                </a:solidFill>
                <a:effectLst/>
                <a:latin typeface="+mn-lt"/>
                <a:ea typeface="+mn-ea"/>
                <a:cs typeface="+mn-cs"/>
              </a:rPr>
              <a:t>in the online environment. </a:t>
            </a:r>
            <a:endParaRPr lang="en-US" sz="1400" baseline="0" dirty="0" smtClean="0"/>
          </a:p>
          <a:p>
            <a:endParaRPr lang="en-US" sz="1400" baseline="0" dirty="0" smtClean="0"/>
          </a:p>
          <a:p>
            <a:r>
              <a:rPr lang="en-US" sz="1400" baseline="0" dirty="0" smtClean="0"/>
              <a:t>And now I’ll turn it back over to Mary Mara as she tells us more about what’s in our future. </a:t>
            </a:r>
            <a:endParaRPr lang="en-US" sz="1400" baseline="0" dirty="0"/>
          </a:p>
          <a:p>
            <a:endParaRPr lang="en-US" sz="1600" baseline="0" dirty="0" smtClean="0"/>
          </a:p>
        </p:txBody>
      </p:sp>
      <p:sp>
        <p:nvSpPr>
          <p:cNvPr id="4" name="Slide Number Placeholder 3"/>
          <p:cNvSpPr>
            <a:spLocks noGrp="1"/>
          </p:cNvSpPr>
          <p:nvPr>
            <p:ph type="sldNum" sz="quarter" idx="10"/>
          </p:nvPr>
        </p:nvSpPr>
        <p:spPr/>
        <p:txBody>
          <a:bodyPr/>
          <a:lstStyle/>
          <a:p>
            <a:fld id="{AE54338E-30F8-49FB-8BC2-973231777E18}" type="slidenum">
              <a:rPr lang="en-US" smtClean="0"/>
              <a:t>19</a:t>
            </a:fld>
            <a:endParaRPr lang="en-US"/>
          </a:p>
        </p:txBody>
      </p:sp>
    </p:spTree>
    <p:extLst>
      <p:ext uri="{BB962C8B-B14F-4D97-AF65-F5344CB8AC3E}">
        <p14:creationId xmlns:p14="http://schemas.microsoft.com/office/powerpoint/2010/main" val="2958983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2</a:t>
            </a:fld>
            <a:endParaRPr lang="en-US"/>
          </a:p>
        </p:txBody>
      </p:sp>
    </p:spTree>
    <p:extLst>
      <p:ext uri="{BB962C8B-B14F-4D97-AF65-F5344CB8AC3E}">
        <p14:creationId xmlns:p14="http://schemas.microsoft.com/office/powerpoint/2010/main" val="35234993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Answer the question who is and who is not using the library? Is there a correlation</a:t>
            </a:r>
            <a:r>
              <a:rPr lang="en-US" baseline="0" dirty="0" smtClean="0"/>
              <a:t> between library use and student achievement? Student retention?</a:t>
            </a:r>
          </a:p>
          <a:p>
            <a:pPr marL="628650" lvl="1" indent="-171450">
              <a:buFont typeface="Arial" panose="020B0604020202020204" pitchFamily="34" charset="0"/>
              <a:buChar char="•"/>
            </a:pPr>
            <a:r>
              <a:rPr lang="en-US" baseline="0" dirty="0" smtClean="0"/>
              <a:t>Data collection process for LMS use and Ask a Librarian is established</a:t>
            </a:r>
          </a:p>
          <a:p>
            <a:pPr marL="628650" lvl="1" indent="-171450">
              <a:buFont typeface="Arial" panose="020B0604020202020204" pitchFamily="34" charset="0"/>
              <a:buChar char="•"/>
            </a:pPr>
            <a:r>
              <a:rPr lang="en-US" baseline="0" dirty="0" smtClean="0"/>
              <a:t>Add process for adding </a:t>
            </a:r>
            <a:r>
              <a:rPr lang="en-US" baseline="0" dirty="0" err="1" smtClean="0"/>
              <a:t>EZProxy</a:t>
            </a:r>
            <a:r>
              <a:rPr lang="en-US" baseline="0" dirty="0" smtClean="0"/>
              <a:t> data and demographics </a:t>
            </a:r>
          </a:p>
          <a:p>
            <a:pPr marL="628650" lvl="1" indent="-171450">
              <a:buFont typeface="Arial" panose="020B0604020202020204" pitchFamily="34" charset="0"/>
              <a:buChar char="•"/>
            </a:pPr>
            <a:r>
              <a:rPr lang="en-US" baseline="0" dirty="0" smtClean="0"/>
              <a:t>Establish baseline usage, develop strategies to increase library use, and monitor trends over time</a:t>
            </a:r>
          </a:p>
          <a:p>
            <a:pPr marL="171450" indent="-171450">
              <a:buFont typeface="Arial" panose="020B0604020202020204" pitchFamily="34" charset="0"/>
              <a:buChar char="•"/>
            </a:pPr>
            <a:r>
              <a:rPr lang="en-US" baseline="0" dirty="0" smtClean="0"/>
              <a:t>Gather AY16 data for the student retention framework that documents engagement with students through the library facilities, collection, instruction, and library staff</a:t>
            </a:r>
          </a:p>
          <a:p>
            <a:pPr marL="171450" indent="-171450">
              <a:buFont typeface="Arial" panose="020B0604020202020204" pitchFamily="34" charset="0"/>
              <a:buChar char="•"/>
            </a:pPr>
            <a:r>
              <a:rPr lang="en-US" baseline="0" dirty="0" smtClean="0"/>
              <a:t>Further explore the emerging framework of low, middle, high-need students as we share our story with management and other key stakeholders</a:t>
            </a:r>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20</a:t>
            </a:fld>
            <a:endParaRPr lang="en-US"/>
          </a:p>
        </p:txBody>
      </p:sp>
    </p:spTree>
    <p:extLst>
      <p:ext uri="{BB962C8B-B14F-4D97-AF65-F5344CB8AC3E}">
        <p14:creationId xmlns:p14="http://schemas.microsoft.com/office/powerpoint/2010/main" val="1625667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Private non-profit started</a:t>
            </a:r>
            <a:r>
              <a:rPr lang="en-US" baseline="0" dirty="0" smtClean="0"/>
              <a:t> in 1973 to meet the needs of adult learners</a:t>
            </a:r>
          </a:p>
          <a:p>
            <a:pPr marL="171450" indent="-171450">
              <a:buFont typeface="Arial" panose="020B0604020202020204" pitchFamily="34" charset="0"/>
              <a:buChar char="•"/>
            </a:pPr>
            <a:r>
              <a:rPr lang="en-US" baseline="0" dirty="0" smtClean="0"/>
              <a:t>Regionally accredited by Northwest Commission on Colleges and Universities since 1978</a:t>
            </a:r>
          </a:p>
          <a:p>
            <a:pPr marL="171450" indent="-171450">
              <a:buFont typeface="Arial" panose="020B0604020202020204" pitchFamily="34" charset="0"/>
              <a:buChar char="•"/>
            </a:pPr>
            <a:r>
              <a:rPr lang="en-US" baseline="0" dirty="0" smtClean="0"/>
              <a:t>Today, offer online, mixed-mode, and in-person classes in US, Canada, Mexico, Europe and Asia</a:t>
            </a:r>
          </a:p>
          <a:p>
            <a:pPr marL="171450" indent="-171450">
              <a:buFont typeface="Arial" panose="020B0604020202020204" pitchFamily="34" charset="0"/>
              <a:buChar char="•"/>
            </a:pPr>
            <a:r>
              <a:rPr lang="en-US" baseline="0" dirty="0" smtClean="0"/>
              <a:t>From the location in Seattle, WA, students located around the world are provided information services and resources by our library staff</a:t>
            </a:r>
          </a:p>
          <a:p>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3</a:t>
            </a:fld>
            <a:endParaRPr lang="en-US"/>
          </a:p>
        </p:txBody>
      </p:sp>
    </p:spTree>
    <p:extLst>
      <p:ext uri="{BB962C8B-B14F-4D97-AF65-F5344CB8AC3E}">
        <p14:creationId xmlns:p14="http://schemas.microsoft.com/office/powerpoint/2010/main" val="99897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 a library director</a:t>
            </a:r>
            <a:r>
              <a:rPr lang="en-US" baseline="0" dirty="0" smtClean="0"/>
              <a:t> to do when management asks why library staff are needed when the resources students and faculty use are 98% digital? When management shares that they successfully completed their degree without using the services or resources provided by your library staff?</a:t>
            </a:r>
          </a:p>
          <a:p>
            <a:endParaRPr lang="en-US" baseline="0" dirty="0" smtClean="0"/>
          </a:p>
          <a:p>
            <a:pPr marL="171450" indent="-171450">
              <a:buFont typeface="Arial" panose="020B0604020202020204" pitchFamily="34" charset="0"/>
              <a:buChar char="•"/>
            </a:pPr>
            <a:r>
              <a:rPr lang="en-US" baseline="0" dirty="0" smtClean="0"/>
              <a:t>We face the same issues common to all academic libraries as budgets are constrained, information access expands online, and the traditional notions regarding the work of librarians persists with our users and stakeholders.</a:t>
            </a:r>
          </a:p>
          <a:p>
            <a:pPr marL="0" indent="0">
              <a:buFont typeface="Arial" panose="020B0604020202020204" pitchFamily="34" charset="0"/>
              <a:buNone/>
            </a:pPr>
            <a:endParaRPr lang="en-US" baseline="0" dirty="0" smtClean="0"/>
          </a:p>
          <a:p>
            <a:pPr marL="171450" indent="-171450">
              <a:buFont typeface="Arial" panose="020B0604020202020204" pitchFamily="34" charset="0"/>
              <a:buChar char="•"/>
            </a:pPr>
            <a:r>
              <a:rPr lang="en-US" baseline="0" dirty="0" smtClean="0"/>
              <a:t>Over the course of the past 7 years we have questioned the traditional input/output data that we collected</a:t>
            </a:r>
          </a:p>
          <a:p>
            <a:pPr marL="628650" lvl="1" indent="-171450">
              <a:buFont typeface="Arial" panose="020B0604020202020204" pitchFamily="34" charset="0"/>
              <a:buChar char="•"/>
            </a:pPr>
            <a:r>
              <a:rPr lang="en-US" baseline="0" dirty="0" smtClean="0"/>
              <a:t>Is the data actionable?</a:t>
            </a:r>
          </a:p>
          <a:p>
            <a:pPr marL="1085850" lvl="2" indent="-171450">
              <a:buFont typeface="Arial" panose="020B0604020202020204" pitchFamily="34" charset="0"/>
              <a:buChar char="•"/>
            </a:pPr>
            <a:r>
              <a:rPr lang="en-US" baseline="0" dirty="0" smtClean="0"/>
              <a:t>How many uses are sufficient to support renewal of databases?</a:t>
            </a:r>
          </a:p>
          <a:p>
            <a:pPr marL="628650" lvl="1" indent="-171450">
              <a:buFont typeface="Arial" panose="020B0604020202020204" pitchFamily="34" charset="0"/>
              <a:buChar char="•"/>
            </a:pPr>
            <a:r>
              <a:rPr lang="en-US" baseline="0" dirty="0" smtClean="0"/>
              <a:t>Does the data help us with continuous improvement?</a:t>
            </a:r>
          </a:p>
          <a:p>
            <a:pPr marL="1085850" lvl="2" indent="-171450">
              <a:buFont typeface="Arial" panose="020B0604020202020204" pitchFamily="34" charset="0"/>
              <a:buChar char="•"/>
            </a:pPr>
            <a:r>
              <a:rPr lang="en-US" baseline="0" dirty="0" smtClean="0"/>
              <a:t>It’s nice to know that 88% of students agree that the library has the resources and services they need to be successful, but how do we improve </a:t>
            </a:r>
            <a:r>
              <a:rPr lang="en-US" baseline="0" smtClean="0"/>
              <a:t>for the remaining 12%?</a:t>
            </a:r>
            <a:endParaRPr lang="en-US" baseline="0" dirty="0" smtClean="0"/>
          </a:p>
          <a:p>
            <a:pPr marL="628650" lvl="1" indent="-171450">
              <a:buFont typeface="Arial" panose="020B0604020202020204" pitchFamily="34" charset="0"/>
              <a:buChar char="•"/>
            </a:pPr>
            <a:r>
              <a:rPr lang="en-US" baseline="0" dirty="0" smtClean="0"/>
              <a:t>If it does not, and generally it did not, what can we do to reduce the time staff spend gathering the input/output data?</a:t>
            </a:r>
          </a:p>
          <a:p>
            <a:pPr marL="628650" lvl="1" indent="-171450">
              <a:buFont typeface="Arial" panose="020B0604020202020204" pitchFamily="34" charset="0"/>
              <a:buChar char="•"/>
            </a:pPr>
            <a:r>
              <a:rPr lang="en-US" baseline="0" dirty="0" smtClean="0"/>
              <a:t>And most importantly, what can we do to collect data that does a better job of providing actionable information that will help us improve service, or data that will expand understanding among key stakeholders of the depth and breadth of services and resources we provide in support of student success?</a:t>
            </a:r>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4</a:t>
            </a:fld>
            <a:endParaRPr lang="en-US"/>
          </a:p>
        </p:txBody>
      </p:sp>
    </p:spTree>
    <p:extLst>
      <p:ext uri="{BB962C8B-B14F-4D97-AF65-F5344CB8AC3E}">
        <p14:creationId xmlns:p14="http://schemas.microsoft.com/office/powerpoint/2010/main" val="32334871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effectLst/>
                <a:latin typeface="+mn-lt"/>
                <a:ea typeface="+mn-ea"/>
                <a:cs typeface="+mn-cs"/>
              </a:rPr>
              <a:t>Joined 2</a:t>
            </a:r>
            <a:r>
              <a:rPr lang="en-US" sz="1200" b="0" kern="1200" baseline="30000" dirty="0" smtClean="0">
                <a:solidFill>
                  <a:schemeClr val="tx1"/>
                </a:solidFill>
                <a:effectLst/>
                <a:latin typeface="+mn-lt"/>
                <a:ea typeface="+mn-ea"/>
                <a:cs typeface="+mn-cs"/>
              </a:rPr>
              <a:t>nd</a:t>
            </a:r>
            <a:r>
              <a:rPr lang="en-US" sz="1200" b="0" kern="1200" dirty="0" smtClean="0">
                <a:solidFill>
                  <a:schemeClr val="tx1"/>
                </a:solidFill>
                <a:effectLst/>
                <a:latin typeface="+mn-lt"/>
                <a:ea typeface="+mn-ea"/>
                <a:cs typeface="+mn-cs"/>
              </a:rPr>
              <a:t> </a:t>
            </a:r>
            <a:r>
              <a:rPr lang="en-US" sz="1200" b="0" kern="1200" dirty="0" err="1" smtClean="0">
                <a:solidFill>
                  <a:schemeClr val="tx1"/>
                </a:solidFill>
                <a:effectLst/>
                <a:latin typeface="+mn-lt"/>
                <a:ea typeface="+mn-ea"/>
                <a:cs typeface="+mn-cs"/>
              </a:rPr>
              <a:t>AiA</a:t>
            </a:r>
            <a:r>
              <a:rPr lang="en-US" sz="1200" b="0" kern="1200" baseline="0" dirty="0" smtClean="0">
                <a:solidFill>
                  <a:schemeClr val="tx1"/>
                </a:solidFill>
                <a:effectLst/>
                <a:latin typeface="+mn-lt"/>
                <a:ea typeface="+mn-ea"/>
                <a:cs typeface="+mn-cs"/>
              </a:rPr>
              <a:t> cohort to demonstrate positive impact of the library.</a:t>
            </a:r>
            <a:endParaRPr lang="en-US" sz="1200" b="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Other questions we asked, but which require more data in order to answer:</a:t>
            </a:r>
          </a:p>
          <a:p>
            <a:endParaRPr lang="en-US" sz="1200" b="0"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Do students with library instruction have higher grades, better retention, better engagement</a:t>
            </a:r>
            <a:r>
              <a:rPr lang="en-US" sz="1200" b="0" kern="1200" baseline="0" dirty="0" smtClean="0">
                <a:solidFill>
                  <a:schemeClr val="tx1"/>
                </a:solidFill>
                <a:effectLst/>
                <a:latin typeface="+mn-lt"/>
                <a:ea typeface="+mn-ea"/>
                <a:cs typeface="+mn-cs"/>
              </a:rPr>
              <a:t> than students that don’t have any instruction? Or don’t use the library?</a:t>
            </a:r>
            <a:endParaRPr lang="en-US" sz="1200" b="0"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Too detailed:</a:t>
            </a:r>
          </a:p>
          <a:p>
            <a:r>
              <a:rPr lang="en-US" sz="1200" b="0" kern="1200" dirty="0" smtClean="0">
                <a:solidFill>
                  <a:schemeClr val="tx1"/>
                </a:solidFill>
                <a:effectLst/>
                <a:latin typeface="+mn-lt"/>
                <a:ea typeface="+mn-ea"/>
                <a:cs typeface="+mn-cs"/>
              </a:rPr>
              <a:t>Q1:  Do students in courses with Level 3 instruction score higher on the university’s Information Literacy Rubric than students with Level 2 instruction?</a:t>
            </a:r>
          </a:p>
          <a:p>
            <a:r>
              <a:rPr lang="en-US" sz="1200" b="0" kern="1200" dirty="0" smtClean="0">
                <a:solidFill>
                  <a:schemeClr val="tx1"/>
                </a:solidFill>
                <a:effectLst/>
                <a:latin typeface="+mn-lt"/>
                <a:ea typeface="+mn-ea"/>
                <a:cs typeface="+mn-cs"/>
              </a:rPr>
              <a:t>Q2: Do students in courses with Level 2 instruction have higher scores on the CULG 3B Information Literacy Rubric than students with Level 1 library instruction? </a:t>
            </a:r>
          </a:p>
          <a:p>
            <a:r>
              <a:rPr lang="en-US" sz="1200" b="0" kern="1200" dirty="0" smtClean="0">
                <a:solidFill>
                  <a:schemeClr val="tx1"/>
                </a:solidFill>
                <a:effectLst/>
                <a:latin typeface="+mn-lt"/>
                <a:ea typeface="+mn-ea"/>
                <a:cs typeface="+mn-cs"/>
              </a:rPr>
              <a:t>Q3</a:t>
            </a:r>
            <a:r>
              <a:rPr lang="en-US" sz="1200" b="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Do students in courses with Level 3 instruction access library-created materials more times than students in courses with Level 2 instruction?</a:t>
            </a:r>
          </a:p>
          <a:p>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5</a:t>
            </a:fld>
            <a:endParaRPr lang="en-US"/>
          </a:p>
        </p:txBody>
      </p:sp>
    </p:spTree>
    <p:extLst>
      <p:ext uri="{BB962C8B-B14F-4D97-AF65-F5344CB8AC3E}">
        <p14:creationId xmlns:p14="http://schemas.microsoft.com/office/powerpoint/2010/main" val="32424699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E54338E-30F8-49FB-8BC2-973231777E18}" type="slidenum">
              <a:rPr lang="en-US" smtClean="0"/>
              <a:t>6</a:t>
            </a:fld>
            <a:endParaRPr lang="en-US"/>
          </a:p>
        </p:txBody>
      </p:sp>
    </p:spTree>
    <p:extLst>
      <p:ext uri="{BB962C8B-B14F-4D97-AF65-F5344CB8AC3E}">
        <p14:creationId xmlns:p14="http://schemas.microsoft.com/office/powerpoint/2010/main" val="266149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Centralized curriculum. Designed at an institutional level</a:t>
            </a:r>
            <a:r>
              <a:rPr lang="en-US" baseline="0" dirty="0" smtClean="0"/>
              <a:t> by course managers and subject matter experts.</a:t>
            </a:r>
            <a:endParaRPr lang="en-US" dirty="0" smtClean="0"/>
          </a:p>
          <a:p>
            <a:pPr marL="171450" indent="-171450">
              <a:buFont typeface="Arial" panose="020B0604020202020204" pitchFamily="34" charset="0"/>
              <a:buChar char="•"/>
            </a:pPr>
            <a:r>
              <a:rPr lang="en-US" dirty="0" smtClean="0"/>
              <a:t>Librarians sit on curriculum council where these courses</a:t>
            </a:r>
            <a:r>
              <a:rPr lang="en-US" baseline="0" dirty="0" smtClean="0"/>
              <a:t> are approved</a:t>
            </a:r>
            <a:r>
              <a:rPr lang="en-US" dirty="0" smtClean="0"/>
              <a:t>,</a:t>
            </a:r>
            <a:r>
              <a:rPr lang="en-US" baseline="0" dirty="0" smtClean="0"/>
              <a:t> help course managers with designing assignments and picking course resources as needed, help design blackboard modules related to the library and supplement course material modules with library resources</a:t>
            </a:r>
          </a:p>
          <a:p>
            <a:pPr marL="171450" indent="-171450">
              <a:buFont typeface="Arial" panose="020B0604020202020204" pitchFamily="34" charset="0"/>
              <a:buChar char="•"/>
            </a:pPr>
            <a:r>
              <a:rPr lang="en-US" dirty="0" smtClean="0"/>
              <a:t>Each course is mapped to the CityU learning goals and is mapped according to whether it is Introductory (I), Practice (P), Mastery (M). The assignments and outcomes of the course need to reflect the assignment to the CULG</a:t>
            </a:r>
            <a:r>
              <a:rPr lang="en-US" baseline="0" dirty="0" smtClean="0"/>
              <a:t> chosen.</a:t>
            </a:r>
            <a:endParaRPr lang="en-US" dirty="0" smtClean="0"/>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7</a:t>
            </a:fld>
            <a:endParaRPr lang="en-US"/>
          </a:p>
        </p:txBody>
      </p:sp>
    </p:spTree>
    <p:extLst>
      <p:ext uri="{BB962C8B-B14F-4D97-AF65-F5344CB8AC3E}">
        <p14:creationId xmlns:p14="http://schemas.microsoft.com/office/powerpoint/2010/main" val="1364044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CityU has 6 learning goals but #3 is the one that the library has the biggest direct effect on. This is what we teach as an instruction team.</a:t>
            </a:r>
          </a:p>
          <a:p>
            <a:r>
              <a:rPr lang="en-US" dirty="0" smtClean="0"/>
              <a:t>At a university level, secondary rubrics are being implemented in each course so that instructors can grade their students on these CityU goals. At this point, these</a:t>
            </a:r>
            <a:r>
              <a:rPr lang="en-US" baseline="0" dirty="0" smtClean="0"/>
              <a:t> “grades” are not available to students and are used to map progress of a program and not individual students.</a:t>
            </a:r>
          </a:p>
          <a:p>
            <a:r>
              <a:rPr lang="en-US" baseline="0" dirty="0" smtClean="0"/>
              <a:t>A unique opportunity for the library to use these rubrics in order to see how instruction has an effect on CityU learning goal #3.</a:t>
            </a:r>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8</a:t>
            </a:fld>
            <a:endParaRPr lang="en-US"/>
          </a:p>
        </p:txBody>
      </p:sp>
    </p:spTree>
    <p:extLst>
      <p:ext uri="{BB962C8B-B14F-4D97-AF65-F5344CB8AC3E}">
        <p14:creationId xmlns:p14="http://schemas.microsoft.com/office/powerpoint/2010/main" val="30964833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order to make use of these rubrics we</a:t>
            </a:r>
            <a:r>
              <a:rPr lang="en-US" dirty="0" smtClean="0"/>
              <a:t> needed to determine levels  of instruction. We need this to answer the question of whether</a:t>
            </a:r>
            <a:r>
              <a:rPr lang="en-US" baseline="0" dirty="0" smtClean="0"/>
              <a:t> </a:t>
            </a:r>
            <a:r>
              <a:rPr lang="en-US" dirty="0" smtClean="0"/>
              <a:t>more instruction or higher level instruction</a:t>
            </a:r>
            <a:r>
              <a:rPr lang="en-US" baseline="0" dirty="0" smtClean="0"/>
              <a:t> led to higher student success. We wanted to know the difference between a 5-10 minute library introduction, for example, and an embedded library activity where students interact with the librarian and are graded based on an upcoming assignment. These are very different things and need to be assessed as such.</a:t>
            </a:r>
            <a:endParaRPr lang="en-US" dirty="0"/>
          </a:p>
        </p:txBody>
      </p:sp>
      <p:sp>
        <p:nvSpPr>
          <p:cNvPr id="4" name="Slide Number Placeholder 3"/>
          <p:cNvSpPr>
            <a:spLocks noGrp="1"/>
          </p:cNvSpPr>
          <p:nvPr>
            <p:ph type="sldNum" sz="quarter" idx="10"/>
          </p:nvPr>
        </p:nvSpPr>
        <p:spPr/>
        <p:txBody>
          <a:bodyPr/>
          <a:lstStyle/>
          <a:p>
            <a:fld id="{AE54338E-30F8-49FB-8BC2-973231777E18}" type="slidenum">
              <a:rPr lang="en-US" smtClean="0"/>
              <a:t>9</a:t>
            </a:fld>
            <a:endParaRPr lang="en-US"/>
          </a:p>
        </p:txBody>
      </p:sp>
    </p:spTree>
    <p:extLst>
      <p:ext uri="{BB962C8B-B14F-4D97-AF65-F5344CB8AC3E}">
        <p14:creationId xmlns:p14="http://schemas.microsoft.com/office/powerpoint/2010/main" val="752494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016000" y="3200400"/>
            <a:ext cx="100584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016000" y="4724400"/>
            <a:ext cx="9144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FFDE5FC-D954-4DA4-8882-E8D1A20DE33C}" type="datetimeFigureOut">
              <a:rPr lang="en-US" smtClean="0"/>
              <a:t>6/13/2016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42A19-2BBB-41CF-8AFE-51BA3A9BFEA5}" type="slidenum">
              <a:rPr lang="en-US" smtClean="0"/>
              <a:t>‹#›</a:t>
            </a:fld>
            <a:endParaRPr lang="en-US"/>
          </a:p>
        </p:txBody>
      </p:sp>
      <p:sp>
        <p:nvSpPr>
          <p:cNvPr id="7" name="Rectangle 6"/>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19200" y="685800"/>
            <a:ext cx="9652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FDE5FC-D954-4DA4-8882-E8D1A20DE33C}" type="datetimeFigureOut">
              <a:rPr lang="en-US" smtClean="0"/>
              <a:t>6/13/2016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42A19-2BBB-41CF-8AFE-51BA3A9BFEA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6000" y="685802"/>
            <a:ext cx="24384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4400" y="685801"/>
            <a:ext cx="7620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FDE5FC-D954-4DA4-8882-E8D1A20DE33C}" type="datetimeFigureOut">
              <a:rPr lang="en-US" smtClean="0"/>
              <a:t>6/13/2016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42A19-2BBB-41CF-8AFE-51BA3A9BFEA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FDE5FC-D954-4DA4-8882-E8D1A20DE33C}" type="datetimeFigureOut">
              <a:rPr lang="en-US" smtClean="0"/>
              <a:t>6/13/2016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42A19-2BBB-41CF-8AFE-51BA3A9BFEA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1036320" y="0"/>
            <a:ext cx="100584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1016000" y="3276600"/>
            <a:ext cx="100584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016000" y="4953000"/>
            <a:ext cx="9144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FDE5FC-D954-4DA4-8882-E8D1A20DE33C}" type="datetimeFigureOut">
              <a:rPr lang="en-US" smtClean="0"/>
              <a:t>6/13/2016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642A19-2BBB-41CF-8AFE-51BA3A9BFEA5}" type="slidenum">
              <a:rPr lang="en-US" smtClean="0"/>
              <a:t>‹#›</a:t>
            </a:fld>
            <a:endParaRPr lang="en-US"/>
          </a:p>
        </p:txBody>
      </p:sp>
      <p:sp>
        <p:nvSpPr>
          <p:cNvPr id="8" name="Rectangle 7"/>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160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97600" y="609601"/>
            <a:ext cx="48768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FDE5FC-D954-4DA4-8882-E8D1A20DE33C}" type="datetimeFigureOut">
              <a:rPr lang="en-US" smtClean="0"/>
              <a:t>6/13/2016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642A19-2BBB-41CF-8AFE-51BA3A9BFEA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0119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119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93536" y="609600"/>
            <a:ext cx="48768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536" y="1329264"/>
            <a:ext cx="48768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FDE5FC-D954-4DA4-8882-E8D1A20DE33C}" type="datetimeFigureOut">
              <a:rPr lang="en-US" smtClean="0"/>
              <a:t>6/13/2016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642A19-2BBB-41CF-8AFE-51BA3A9BFEA5}" type="slidenum">
              <a:rPr lang="en-US" smtClean="0"/>
              <a:t>‹#›</a:t>
            </a:fld>
            <a:endParaRPr lang="en-US"/>
          </a:p>
        </p:txBody>
      </p:sp>
      <p:cxnSp>
        <p:nvCxnSpPr>
          <p:cNvPr id="11" name="Straight Connector 10"/>
          <p:cNvCxnSpPr/>
          <p:nvPr/>
        </p:nvCxnSpPr>
        <p:spPr>
          <a:xfrm>
            <a:off x="10119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193536" y="1249362"/>
            <a:ext cx="487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FFDE5FC-D954-4DA4-8882-E8D1A20DE33C}" type="datetimeFigureOut">
              <a:rPr lang="en-US" smtClean="0"/>
              <a:t>6/13/2016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642A19-2BBB-41CF-8AFE-51BA3A9BFEA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FDE5FC-D954-4DA4-8882-E8D1A20DE33C}" type="datetimeFigureOut">
              <a:rPr lang="en-US" smtClean="0"/>
              <a:t>6/13/2016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642A19-2BBB-41CF-8AFE-51BA3A9BFEA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16000" y="4572000"/>
            <a:ext cx="9046464"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4947821" y="457201"/>
            <a:ext cx="6126579"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16002" y="457200"/>
            <a:ext cx="3564876"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FDE5FC-D954-4DA4-8882-E8D1A20DE33C}" type="datetimeFigureOut">
              <a:rPr lang="en-US" smtClean="0"/>
              <a:t>6/13/2016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642A19-2BBB-41CF-8AFE-51BA3A9BFEA5}" type="slidenum">
              <a:rPr lang="en-US" smtClean="0"/>
              <a:t>‹#›</a:t>
            </a:fld>
            <a:endParaRPr lang="en-US"/>
          </a:p>
        </p:txBody>
      </p:sp>
      <p:cxnSp>
        <p:nvCxnSpPr>
          <p:cNvPr id="10" name="Straight Connector 9"/>
          <p:cNvCxnSpPr/>
          <p:nvPr/>
        </p:nvCxnSpPr>
        <p:spPr>
          <a:xfrm rot="5400000">
            <a:off x="2871259" y="2514336"/>
            <a:ext cx="3810000" cy="2117"/>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11936" y="4572000"/>
            <a:ext cx="9046464"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1036320" y="457200"/>
            <a:ext cx="100584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133856" y="3505200"/>
            <a:ext cx="98552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FDE5FC-D954-4DA4-8882-E8D1A20DE33C}" type="datetimeFigureOut">
              <a:rPr lang="en-US" smtClean="0"/>
              <a:t>6/13/2016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642A19-2BBB-41CF-8AFE-51BA3A9BFEA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16000" y="4572000"/>
            <a:ext cx="90424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16000" y="685800"/>
            <a:ext cx="100584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31200" y="6208777"/>
            <a:ext cx="28448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0FFDE5FC-D954-4DA4-8882-E8D1A20DE33C}" type="datetimeFigureOut">
              <a:rPr lang="en-US" smtClean="0"/>
              <a:t>6/13/2016</a:t>
            </a:fld>
            <a:endParaRPr lang="en-US"/>
          </a:p>
        </p:txBody>
      </p:sp>
      <p:sp>
        <p:nvSpPr>
          <p:cNvPr id="5" name="Footer Placeholder 4"/>
          <p:cNvSpPr>
            <a:spLocks noGrp="1"/>
          </p:cNvSpPr>
          <p:nvPr>
            <p:ph type="ftr" sz="quarter" idx="3"/>
          </p:nvPr>
        </p:nvSpPr>
        <p:spPr>
          <a:xfrm>
            <a:off x="1015999" y="6208777"/>
            <a:ext cx="6498492"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10160000" y="5687569"/>
            <a:ext cx="1016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0F642A19-2BBB-41CF-8AFE-51BA3A9BFEA5}" type="slidenum">
              <a:rPr lang="en-US" smtClean="0"/>
              <a:t>‹#›</a:t>
            </a:fld>
            <a:endParaRPr lang="en-US"/>
          </a:p>
        </p:txBody>
      </p:sp>
      <p:sp>
        <p:nvSpPr>
          <p:cNvPr id="8" name="Rectangle 7"/>
          <p:cNvSpPr/>
          <p:nvPr/>
        </p:nvSpPr>
        <p:spPr>
          <a:xfrm>
            <a:off x="1036320" y="0"/>
            <a:ext cx="100584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Rectangle 8"/>
          <p:cNvSpPr/>
          <p:nvPr/>
        </p:nvSpPr>
        <p:spPr>
          <a:xfrm>
            <a:off x="1036320" y="6172200"/>
            <a:ext cx="100584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roos-skywalker.deviantart.com/"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17.xml.rels><?xml version="1.0" encoding="UTF-8" standalone="yes"?>
<Relationships xmlns="http://schemas.openxmlformats.org/package/2006/relationships"><Relationship Id="rId3" Type="http://schemas.openxmlformats.org/officeDocument/2006/relationships/hyperlink" Target="http://roos-skywalker.deviantart.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roos-skywalker.deviantart.com/"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971800"/>
            <a:ext cx="10058400" cy="2514600"/>
          </a:xfrm>
        </p:spPr>
        <p:txBody>
          <a:bodyPr/>
          <a:lstStyle/>
          <a:p>
            <a:r>
              <a:rPr lang="en-US" sz="7200" dirty="0" smtClean="0"/>
              <a:t>The Data-driven Narrative</a:t>
            </a:r>
            <a:r>
              <a:rPr lang="en-US" sz="4400" dirty="0" smtClean="0"/>
              <a:t/>
            </a:r>
            <a:br>
              <a:rPr lang="en-US" sz="4400" dirty="0" smtClean="0"/>
            </a:br>
            <a:endParaRPr lang="en-US" sz="3200" dirty="0"/>
          </a:p>
        </p:txBody>
      </p:sp>
      <p:grpSp>
        <p:nvGrpSpPr>
          <p:cNvPr id="39" name="Group 4"/>
          <p:cNvGrpSpPr>
            <a:grpSpLocks noChangeAspect="1"/>
          </p:cNvGrpSpPr>
          <p:nvPr/>
        </p:nvGrpSpPr>
        <p:grpSpPr bwMode="auto">
          <a:xfrm>
            <a:off x="8719276" y="6265902"/>
            <a:ext cx="2329724" cy="515899"/>
            <a:chOff x="1463" y="1512"/>
            <a:chExt cx="2136" cy="473"/>
          </a:xfrm>
        </p:grpSpPr>
        <p:sp>
          <p:nvSpPr>
            <p:cNvPr id="40" name="Freeform 6"/>
            <p:cNvSpPr>
              <a:spLocks/>
            </p:cNvSpPr>
            <p:nvPr/>
          </p:nvSpPr>
          <p:spPr bwMode="auto">
            <a:xfrm>
              <a:off x="1463" y="1512"/>
              <a:ext cx="217" cy="289"/>
            </a:xfrm>
            <a:custGeom>
              <a:avLst/>
              <a:gdLst>
                <a:gd name="T0" fmla="*/ 225 w 435"/>
                <a:gd name="T1" fmla="*/ 0 h 576"/>
                <a:gd name="T2" fmla="*/ 269 w 435"/>
                <a:gd name="T3" fmla="*/ 3 h 576"/>
                <a:gd name="T4" fmla="*/ 307 w 435"/>
                <a:gd name="T5" fmla="*/ 13 h 576"/>
                <a:gd name="T6" fmla="*/ 339 w 435"/>
                <a:gd name="T7" fmla="*/ 26 h 576"/>
                <a:gd name="T8" fmla="*/ 368 w 435"/>
                <a:gd name="T9" fmla="*/ 47 h 576"/>
                <a:gd name="T10" fmla="*/ 391 w 435"/>
                <a:gd name="T11" fmla="*/ 76 h 576"/>
                <a:gd name="T12" fmla="*/ 408 w 435"/>
                <a:gd name="T13" fmla="*/ 108 h 576"/>
                <a:gd name="T14" fmla="*/ 421 w 435"/>
                <a:gd name="T15" fmla="*/ 148 h 576"/>
                <a:gd name="T16" fmla="*/ 324 w 435"/>
                <a:gd name="T17" fmla="*/ 171 h 576"/>
                <a:gd name="T18" fmla="*/ 313 w 435"/>
                <a:gd name="T19" fmla="*/ 144 h 576"/>
                <a:gd name="T20" fmla="*/ 297 w 435"/>
                <a:gd name="T21" fmla="*/ 121 h 576"/>
                <a:gd name="T22" fmla="*/ 276 w 435"/>
                <a:gd name="T23" fmla="*/ 104 h 576"/>
                <a:gd name="T24" fmla="*/ 252 w 435"/>
                <a:gd name="T25" fmla="*/ 95 h 576"/>
                <a:gd name="T26" fmla="*/ 223 w 435"/>
                <a:gd name="T27" fmla="*/ 91 h 576"/>
                <a:gd name="T28" fmla="*/ 194 w 435"/>
                <a:gd name="T29" fmla="*/ 95 h 576"/>
                <a:gd name="T30" fmla="*/ 168 w 435"/>
                <a:gd name="T31" fmla="*/ 106 h 576"/>
                <a:gd name="T32" fmla="*/ 147 w 435"/>
                <a:gd name="T33" fmla="*/ 127 h 576"/>
                <a:gd name="T34" fmla="*/ 130 w 435"/>
                <a:gd name="T35" fmla="*/ 156 h 576"/>
                <a:gd name="T36" fmla="*/ 118 w 435"/>
                <a:gd name="T37" fmla="*/ 192 h 576"/>
                <a:gd name="T38" fmla="*/ 111 w 435"/>
                <a:gd name="T39" fmla="*/ 236 h 576"/>
                <a:gd name="T40" fmla="*/ 107 w 435"/>
                <a:gd name="T41" fmla="*/ 289 h 576"/>
                <a:gd name="T42" fmla="*/ 109 w 435"/>
                <a:gd name="T43" fmla="*/ 340 h 576"/>
                <a:gd name="T44" fmla="*/ 116 w 435"/>
                <a:gd name="T45" fmla="*/ 384 h 576"/>
                <a:gd name="T46" fmla="*/ 128 w 435"/>
                <a:gd name="T47" fmla="*/ 420 h 576"/>
                <a:gd name="T48" fmla="*/ 145 w 435"/>
                <a:gd name="T49" fmla="*/ 449 h 576"/>
                <a:gd name="T50" fmla="*/ 166 w 435"/>
                <a:gd name="T51" fmla="*/ 470 h 576"/>
                <a:gd name="T52" fmla="*/ 194 w 435"/>
                <a:gd name="T53" fmla="*/ 481 h 576"/>
                <a:gd name="T54" fmla="*/ 225 w 435"/>
                <a:gd name="T55" fmla="*/ 487 h 576"/>
                <a:gd name="T56" fmla="*/ 252 w 435"/>
                <a:gd name="T57" fmla="*/ 483 h 576"/>
                <a:gd name="T58" fmla="*/ 276 w 435"/>
                <a:gd name="T59" fmla="*/ 475 h 576"/>
                <a:gd name="T60" fmla="*/ 297 w 435"/>
                <a:gd name="T61" fmla="*/ 460 h 576"/>
                <a:gd name="T62" fmla="*/ 316 w 435"/>
                <a:gd name="T63" fmla="*/ 437 h 576"/>
                <a:gd name="T64" fmla="*/ 335 w 435"/>
                <a:gd name="T65" fmla="*/ 403 h 576"/>
                <a:gd name="T66" fmla="*/ 435 w 435"/>
                <a:gd name="T67" fmla="*/ 430 h 576"/>
                <a:gd name="T68" fmla="*/ 415 w 435"/>
                <a:gd name="T69" fmla="*/ 473 h 576"/>
                <a:gd name="T70" fmla="*/ 389 w 435"/>
                <a:gd name="T71" fmla="*/ 510 h 576"/>
                <a:gd name="T72" fmla="*/ 356 w 435"/>
                <a:gd name="T73" fmla="*/ 538 h 576"/>
                <a:gd name="T74" fmla="*/ 318 w 435"/>
                <a:gd name="T75" fmla="*/ 559 h 576"/>
                <a:gd name="T76" fmla="*/ 274 w 435"/>
                <a:gd name="T77" fmla="*/ 572 h 576"/>
                <a:gd name="T78" fmla="*/ 225 w 435"/>
                <a:gd name="T79" fmla="*/ 576 h 576"/>
                <a:gd name="T80" fmla="*/ 181 w 435"/>
                <a:gd name="T81" fmla="*/ 572 h 576"/>
                <a:gd name="T82" fmla="*/ 139 w 435"/>
                <a:gd name="T83" fmla="*/ 561 h 576"/>
                <a:gd name="T84" fmla="*/ 103 w 435"/>
                <a:gd name="T85" fmla="*/ 542 h 576"/>
                <a:gd name="T86" fmla="*/ 72 w 435"/>
                <a:gd name="T87" fmla="*/ 515 h 576"/>
                <a:gd name="T88" fmla="*/ 48 w 435"/>
                <a:gd name="T89" fmla="*/ 483 h 576"/>
                <a:gd name="T90" fmla="*/ 27 w 435"/>
                <a:gd name="T91" fmla="*/ 445 h 576"/>
                <a:gd name="T92" fmla="*/ 12 w 435"/>
                <a:gd name="T93" fmla="*/ 397 h 576"/>
                <a:gd name="T94" fmla="*/ 4 w 435"/>
                <a:gd name="T95" fmla="*/ 346 h 576"/>
                <a:gd name="T96" fmla="*/ 0 w 435"/>
                <a:gd name="T97" fmla="*/ 289 h 576"/>
                <a:gd name="T98" fmla="*/ 4 w 435"/>
                <a:gd name="T99" fmla="*/ 230 h 576"/>
                <a:gd name="T100" fmla="*/ 12 w 435"/>
                <a:gd name="T101" fmla="*/ 178 h 576"/>
                <a:gd name="T102" fmla="*/ 27 w 435"/>
                <a:gd name="T103" fmla="*/ 133 h 576"/>
                <a:gd name="T104" fmla="*/ 48 w 435"/>
                <a:gd name="T105" fmla="*/ 93 h 576"/>
                <a:gd name="T106" fmla="*/ 72 w 435"/>
                <a:gd name="T107" fmla="*/ 60 h 576"/>
                <a:gd name="T108" fmla="*/ 103 w 435"/>
                <a:gd name="T109" fmla="*/ 34 h 576"/>
                <a:gd name="T110" fmla="*/ 139 w 435"/>
                <a:gd name="T111" fmla="*/ 15 h 576"/>
                <a:gd name="T112" fmla="*/ 181 w 435"/>
                <a:gd name="T113" fmla="*/ 3 h 576"/>
                <a:gd name="T114" fmla="*/ 225 w 435"/>
                <a:gd name="T115"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5" h="576">
                  <a:moveTo>
                    <a:pt x="225" y="0"/>
                  </a:moveTo>
                  <a:lnTo>
                    <a:pt x="269" y="3"/>
                  </a:lnTo>
                  <a:lnTo>
                    <a:pt x="307" y="13"/>
                  </a:lnTo>
                  <a:lnTo>
                    <a:pt x="339" y="26"/>
                  </a:lnTo>
                  <a:lnTo>
                    <a:pt x="368" y="47"/>
                  </a:lnTo>
                  <a:lnTo>
                    <a:pt x="391" y="76"/>
                  </a:lnTo>
                  <a:lnTo>
                    <a:pt x="408" y="108"/>
                  </a:lnTo>
                  <a:lnTo>
                    <a:pt x="421" y="148"/>
                  </a:lnTo>
                  <a:lnTo>
                    <a:pt x="324" y="171"/>
                  </a:lnTo>
                  <a:lnTo>
                    <a:pt x="313" y="144"/>
                  </a:lnTo>
                  <a:lnTo>
                    <a:pt x="297" y="121"/>
                  </a:lnTo>
                  <a:lnTo>
                    <a:pt x="276" y="104"/>
                  </a:lnTo>
                  <a:lnTo>
                    <a:pt x="252" y="95"/>
                  </a:lnTo>
                  <a:lnTo>
                    <a:pt x="223" y="91"/>
                  </a:lnTo>
                  <a:lnTo>
                    <a:pt x="194" y="95"/>
                  </a:lnTo>
                  <a:lnTo>
                    <a:pt x="168" y="106"/>
                  </a:lnTo>
                  <a:lnTo>
                    <a:pt x="147" y="127"/>
                  </a:lnTo>
                  <a:lnTo>
                    <a:pt x="130" y="156"/>
                  </a:lnTo>
                  <a:lnTo>
                    <a:pt x="118" y="192"/>
                  </a:lnTo>
                  <a:lnTo>
                    <a:pt x="111" y="236"/>
                  </a:lnTo>
                  <a:lnTo>
                    <a:pt x="107" y="289"/>
                  </a:lnTo>
                  <a:lnTo>
                    <a:pt x="109" y="340"/>
                  </a:lnTo>
                  <a:lnTo>
                    <a:pt x="116" y="384"/>
                  </a:lnTo>
                  <a:lnTo>
                    <a:pt x="128" y="420"/>
                  </a:lnTo>
                  <a:lnTo>
                    <a:pt x="145" y="449"/>
                  </a:lnTo>
                  <a:lnTo>
                    <a:pt x="166" y="470"/>
                  </a:lnTo>
                  <a:lnTo>
                    <a:pt x="194" y="481"/>
                  </a:lnTo>
                  <a:lnTo>
                    <a:pt x="225" y="487"/>
                  </a:lnTo>
                  <a:lnTo>
                    <a:pt x="252" y="483"/>
                  </a:lnTo>
                  <a:lnTo>
                    <a:pt x="276" y="475"/>
                  </a:lnTo>
                  <a:lnTo>
                    <a:pt x="297" y="460"/>
                  </a:lnTo>
                  <a:lnTo>
                    <a:pt x="316" y="437"/>
                  </a:lnTo>
                  <a:lnTo>
                    <a:pt x="335" y="403"/>
                  </a:lnTo>
                  <a:lnTo>
                    <a:pt x="435" y="430"/>
                  </a:lnTo>
                  <a:lnTo>
                    <a:pt x="415" y="473"/>
                  </a:lnTo>
                  <a:lnTo>
                    <a:pt x="389" y="510"/>
                  </a:lnTo>
                  <a:lnTo>
                    <a:pt x="356" y="538"/>
                  </a:lnTo>
                  <a:lnTo>
                    <a:pt x="318" y="559"/>
                  </a:lnTo>
                  <a:lnTo>
                    <a:pt x="274" y="572"/>
                  </a:lnTo>
                  <a:lnTo>
                    <a:pt x="225" y="576"/>
                  </a:lnTo>
                  <a:lnTo>
                    <a:pt x="181" y="572"/>
                  </a:lnTo>
                  <a:lnTo>
                    <a:pt x="139" y="561"/>
                  </a:lnTo>
                  <a:lnTo>
                    <a:pt x="103" y="542"/>
                  </a:lnTo>
                  <a:lnTo>
                    <a:pt x="72" y="515"/>
                  </a:lnTo>
                  <a:lnTo>
                    <a:pt x="48" y="483"/>
                  </a:lnTo>
                  <a:lnTo>
                    <a:pt x="27" y="445"/>
                  </a:lnTo>
                  <a:lnTo>
                    <a:pt x="12" y="397"/>
                  </a:lnTo>
                  <a:lnTo>
                    <a:pt x="4" y="346"/>
                  </a:lnTo>
                  <a:lnTo>
                    <a:pt x="0" y="289"/>
                  </a:lnTo>
                  <a:lnTo>
                    <a:pt x="4" y="230"/>
                  </a:lnTo>
                  <a:lnTo>
                    <a:pt x="12" y="178"/>
                  </a:lnTo>
                  <a:lnTo>
                    <a:pt x="27" y="133"/>
                  </a:lnTo>
                  <a:lnTo>
                    <a:pt x="48" y="93"/>
                  </a:lnTo>
                  <a:lnTo>
                    <a:pt x="72" y="60"/>
                  </a:lnTo>
                  <a:lnTo>
                    <a:pt x="103" y="34"/>
                  </a:lnTo>
                  <a:lnTo>
                    <a:pt x="139" y="15"/>
                  </a:lnTo>
                  <a:lnTo>
                    <a:pt x="181" y="3"/>
                  </a:lnTo>
                  <a:lnTo>
                    <a:pt x="22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7"/>
            <p:cNvSpPr>
              <a:spLocks noEditPoints="1"/>
            </p:cNvSpPr>
            <p:nvPr/>
          </p:nvSpPr>
          <p:spPr bwMode="auto">
            <a:xfrm>
              <a:off x="1703" y="1512"/>
              <a:ext cx="48" cy="285"/>
            </a:xfrm>
            <a:custGeom>
              <a:avLst/>
              <a:gdLst>
                <a:gd name="T0" fmla="*/ 0 w 96"/>
                <a:gd name="T1" fmla="*/ 165 h 569"/>
                <a:gd name="T2" fmla="*/ 96 w 96"/>
                <a:gd name="T3" fmla="*/ 165 h 569"/>
                <a:gd name="T4" fmla="*/ 96 w 96"/>
                <a:gd name="T5" fmla="*/ 569 h 569"/>
                <a:gd name="T6" fmla="*/ 0 w 96"/>
                <a:gd name="T7" fmla="*/ 569 h 569"/>
                <a:gd name="T8" fmla="*/ 0 w 96"/>
                <a:gd name="T9" fmla="*/ 165 h 569"/>
                <a:gd name="T10" fmla="*/ 0 w 96"/>
                <a:gd name="T11" fmla="*/ 0 h 569"/>
                <a:gd name="T12" fmla="*/ 96 w 96"/>
                <a:gd name="T13" fmla="*/ 0 h 569"/>
                <a:gd name="T14" fmla="*/ 96 w 96"/>
                <a:gd name="T15" fmla="*/ 91 h 569"/>
                <a:gd name="T16" fmla="*/ 0 w 96"/>
                <a:gd name="T17" fmla="*/ 91 h 569"/>
                <a:gd name="T18" fmla="*/ 0 w 96"/>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569">
                  <a:moveTo>
                    <a:pt x="0" y="165"/>
                  </a:moveTo>
                  <a:lnTo>
                    <a:pt x="96" y="165"/>
                  </a:lnTo>
                  <a:lnTo>
                    <a:pt x="96" y="569"/>
                  </a:lnTo>
                  <a:lnTo>
                    <a:pt x="0" y="569"/>
                  </a:lnTo>
                  <a:lnTo>
                    <a:pt x="0" y="165"/>
                  </a:lnTo>
                  <a:close/>
                  <a:moveTo>
                    <a:pt x="0" y="0"/>
                  </a:moveTo>
                  <a:lnTo>
                    <a:pt x="96" y="0"/>
                  </a:lnTo>
                  <a:lnTo>
                    <a:pt x="96" y="91"/>
                  </a:lnTo>
                  <a:lnTo>
                    <a:pt x="0" y="91"/>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8"/>
            <p:cNvSpPr>
              <a:spLocks/>
            </p:cNvSpPr>
            <p:nvPr/>
          </p:nvSpPr>
          <p:spPr bwMode="auto">
            <a:xfrm>
              <a:off x="1771" y="1528"/>
              <a:ext cx="115" cy="273"/>
            </a:xfrm>
            <a:custGeom>
              <a:avLst/>
              <a:gdLst>
                <a:gd name="T0" fmla="*/ 55 w 230"/>
                <a:gd name="T1" fmla="*/ 0 h 544"/>
                <a:gd name="T2" fmla="*/ 152 w 230"/>
                <a:gd name="T3" fmla="*/ 0 h 544"/>
                <a:gd name="T4" fmla="*/ 152 w 230"/>
                <a:gd name="T5" fmla="*/ 133 h 544"/>
                <a:gd name="T6" fmla="*/ 230 w 230"/>
                <a:gd name="T7" fmla="*/ 133 h 544"/>
                <a:gd name="T8" fmla="*/ 230 w 230"/>
                <a:gd name="T9" fmla="*/ 209 h 544"/>
                <a:gd name="T10" fmla="*/ 152 w 230"/>
                <a:gd name="T11" fmla="*/ 209 h 544"/>
                <a:gd name="T12" fmla="*/ 152 w 230"/>
                <a:gd name="T13" fmla="*/ 438 h 544"/>
                <a:gd name="T14" fmla="*/ 154 w 230"/>
                <a:gd name="T15" fmla="*/ 451 h 544"/>
                <a:gd name="T16" fmla="*/ 160 w 230"/>
                <a:gd name="T17" fmla="*/ 460 h 544"/>
                <a:gd name="T18" fmla="*/ 171 w 230"/>
                <a:gd name="T19" fmla="*/ 464 h 544"/>
                <a:gd name="T20" fmla="*/ 186 w 230"/>
                <a:gd name="T21" fmla="*/ 466 h 544"/>
                <a:gd name="T22" fmla="*/ 209 w 230"/>
                <a:gd name="T23" fmla="*/ 464 h 544"/>
                <a:gd name="T24" fmla="*/ 230 w 230"/>
                <a:gd name="T25" fmla="*/ 458 h 544"/>
                <a:gd name="T26" fmla="*/ 230 w 230"/>
                <a:gd name="T27" fmla="*/ 538 h 544"/>
                <a:gd name="T28" fmla="*/ 192 w 230"/>
                <a:gd name="T29" fmla="*/ 542 h 544"/>
                <a:gd name="T30" fmla="*/ 154 w 230"/>
                <a:gd name="T31" fmla="*/ 544 h 544"/>
                <a:gd name="T32" fmla="*/ 121 w 230"/>
                <a:gd name="T33" fmla="*/ 540 h 544"/>
                <a:gd name="T34" fmla="*/ 97 w 230"/>
                <a:gd name="T35" fmla="*/ 533 h 544"/>
                <a:gd name="T36" fmla="*/ 78 w 230"/>
                <a:gd name="T37" fmla="*/ 519 h 544"/>
                <a:gd name="T38" fmla="*/ 64 w 230"/>
                <a:gd name="T39" fmla="*/ 500 h 544"/>
                <a:gd name="T40" fmla="*/ 57 w 230"/>
                <a:gd name="T41" fmla="*/ 478 h 544"/>
                <a:gd name="T42" fmla="*/ 55 w 230"/>
                <a:gd name="T43" fmla="*/ 451 h 544"/>
                <a:gd name="T44" fmla="*/ 55 w 230"/>
                <a:gd name="T45" fmla="*/ 209 h 544"/>
                <a:gd name="T46" fmla="*/ 0 w 230"/>
                <a:gd name="T47" fmla="*/ 209 h 544"/>
                <a:gd name="T48" fmla="*/ 0 w 230"/>
                <a:gd name="T49" fmla="*/ 133 h 544"/>
                <a:gd name="T50" fmla="*/ 55 w 230"/>
                <a:gd name="T51" fmla="*/ 133 h 544"/>
                <a:gd name="T52" fmla="*/ 55 w 230"/>
                <a:gd name="T5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0" h="544">
                  <a:moveTo>
                    <a:pt x="55" y="0"/>
                  </a:moveTo>
                  <a:lnTo>
                    <a:pt x="152" y="0"/>
                  </a:lnTo>
                  <a:lnTo>
                    <a:pt x="152" y="133"/>
                  </a:lnTo>
                  <a:lnTo>
                    <a:pt x="230" y="133"/>
                  </a:lnTo>
                  <a:lnTo>
                    <a:pt x="230" y="209"/>
                  </a:lnTo>
                  <a:lnTo>
                    <a:pt x="152" y="209"/>
                  </a:lnTo>
                  <a:lnTo>
                    <a:pt x="152" y="438"/>
                  </a:lnTo>
                  <a:lnTo>
                    <a:pt x="154" y="451"/>
                  </a:lnTo>
                  <a:lnTo>
                    <a:pt x="160" y="460"/>
                  </a:lnTo>
                  <a:lnTo>
                    <a:pt x="171" y="464"/>
                  </a:lnTo>
                  <a:lnTo>
                    <a:pt x="186" y="466"/>
                  </a:lnTo>
                  <a:lnTo>
                    <a:pt x="209" y="464"/>
                  </a:lnTo>
                  <a:lnTo>
                    <a:pt x="230" y="458"/>
                  </a:lnTo>
                  <a:lnTo>
                    <a:pt x="230" y="538"/>
                  </a:lnTo>
                  <a:lnTo>
                    <a:pt x="192" y="542"/>
                  </a:lnTo>
                  <a:lnTo>
                    <a:pt x="154" y="544"/>
                  </a:lnTo>
                  <a:lnTo>
                    <a:pt x="121" y="540"/>
                  </a:lnTo>
                  <a:lnTo>
                    <a:pt x="97" y="533"/>
                  </a:lnTo>
                  <a:lnTo>
                    <a:pt x="78" y="519"/>
                  </a:lnTo>
                  <a:lnTo>
                    <a:pt x="64" y="500"/>
                  </a:lnTo>
                  <a:lnTo>
                    <a:pt x="57" y="478"/>
                  </a:lnTo>
                  <a:lnTo>
                    <a:pt x="55" y="451"/>
                  </a:lnTo>
                  <a:lnTo>
                    <a:pt x="55" y="209"/>
                  </a:lnTo>
                  <a:lnTo>
                    <a:pt x="0" y="209"/>
                  </a:lnTo>
                  <a:lnTo>
                    <a:pt x="0" y="133"/>
                  </a:lnTo>
                  <a:lnTo>
                    <a:pt x="55" y="133"/>
                  </a:lnTo>
                  <a:lnTo>
                    <a:pt x="5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9"/>
            <p:cNvSpPr>
              <a:spLocks/>
            </p:cNvSpPr>
            <p:nvPr/>
          </p:nvSpPr>
          <p:spPr bwMode="auto">
            <a:xfrm>
              <a:off x="1896" y="1595"/>
              <a:ext cx="165" cy="275"/>
            </a:xfrm>
            <a:custGeom>
              <a:avLst/>
              <a:gdLst>
                <a:gd name="T0" fmla="*/ 0 w 332"/>
                <a:gd name="T1" fmla="*/ 0 h 550"/>
                <a:gd name="T2" fmla="*/ 97 w 332"/>
                <a:gd name="T3" fmla="*/ 0 h 550"/>
                <a:gd name="T4" fmla="*/ 164 w 332"/>
                <a:gd name="T5" fmla="*/ 247 h 550"/>
                <a:gd name="T6" fmla="*/ 166 w 332"/>
                <a:gd name="T7" fmla="*/ 247 h 550"/>
                <a:gd name="T8" fmla="*/ 235 w 332"/>
                <a:gd name="T9" fmla="*/ 0 h 550"/>
                <a:gd name="T10" fmla="*/ 332 w 332"/>
                <a:gd name="T11" fmla="*/ 0 h 550"/>
                <a:gd name="T12" fmla="*/ 204 w 332"/>
                <a:gd name="T13" fmla="*/ 404 h 550"/>
                <a:gd name="T14" fmla="*/ 185 w 332"/>
                <a:gd name="T15" fmla="*/ 449 h 550"/>
                <a:gd name="T16" fmla="*/ 168 w 332"/>
                <a:gd name="T17" fmla="*/ 483 h 550"/>
                <a:gd name="T18" fmla="*/ 149 w 332"/>
                <a:gd name="T19" fmla="*/ 510 h 550"/>
                <a:gd name="T20" fmla="*/ 128 w 332"/>
                <a:gd name="T21" fmla="*/ 529 h 550"/>
                <a:gd name="T22" fmla="*/ 105 w 332"/>
                <a:gd name="T23" fmla="*/ 542 h 550"/>
                <a:gd name="T24" fmla="*/ 78 w 332"/>
                <a:gd name="T25" fmla="*/ 548 h 550"/>
                <a:gd name="T26" fmla="*/ 48 w 332"/>
                <a:gd name="T27" fmla="*/ 550 h 550"/>
                <a:gd name="T28" fmla="*/ 27 w 332"/>
                <a:gd name="T29" fmla="*/ 550 h 550"/>
                <a:gd name="T30" fmla="*/ 13 w 332"/>
                <a:gd name="T31" fmla="*/ 548 h 550"/>
                <a:gd name="T32" fmla="*/ 0 w 332"/>
                <a:gd name="T33" fmla="*/ 548 h 550"/>
                <a:gd name="T34" fmla="*/ 0 w 332"/>
                <a:gd name="T35" fmla="*/ 468 h 550"/>
                <a:gd name="T36" fmla="*/ 21 w 332"/>
                <a:gd name="T37" fmla="*/ 470 h 550"/>
                <a:gd name="T38" fmla="*/ 42 w 332"/>
                <a:gd name="T39" fmla="*/ 472 h 550"/>
                <a:gd name="T40" fmla="*/ 63 w 332"/>
                <a:gd name="T41" fmla="*/ 470 h 550"/>
                <a:gd name="T42" fmla="*/ 82 w 332"/>
                <a:gd name="T43" fmla="*/ 464 h 550"/>
                <a:gd name="T44" fmla="*/ 95 w 332"/>
                <a:gd name="T45" fmla="*/ 453 h 550"/>
                <a:gd name="T46" fmla="*/ 105 w 332"/>
                <a:gd name="T47" fmla="*/ 440 h 550"/>
                <a:gd name="T48" fmla="*/ 113 w 332"/>
                <a:gd name="T49" fmla="*/ 423 h 550"/>
                <a:gd name="T50" fmla="*/ 118 w 332"/>
                <a:gd name="T51" fmla="*/ 407 h 550"/>
                <a:gd name="T52" fmla="*/ 120 w 332"/>
                <a:gd name="T53" fmla="*/ 392 h 550"/>
                <a:gd name="T54" fmla="*/ 116 w 332"/>
                <a:gd name="T55" fmla="*/ 369 h 550"/>
                <a:gd name="T56" fmla="*/ 109 w 332"/>
                <a:gd name="T57" fmla="*/ 345 h 550"/>
                <a:gd name="T58" fmla="*/ 0 w 332"/>
                <a:gd name="T59"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2" h="550">
                  <a:moveTo>
                    <a:pt x="0" y="0"/>
                  </a:moveTo>
                  <a:lnTo>
                    <a:pt x="97" y="0"/>
                  </a:lnTo>
                  <a:lnTo>
                    <a:pt x="164" y="247"/>
                  </a:lnTo>
                  <a:lnTo>
                    <a:pt x="166" y="247"/>
                  </a:lnTo>
                  <a:lnTo>
                    <a:pt x="235" y="0"/>
                  </a:lnTo>
                  <a:lnTo>
                    <a:pt x="332" y="0"/>
                  </a:lnTo>
                  <a:lnTo>
                    <a:pt x="204" y="404"/>
                  </a:lnTo>
                  <a:lnTo>
                    <a:pt x="185" y="449"/>
                  </a:lnTo>
                  <a:lnTo>
                    <a:pt x="168" y="483"/>
                  </a:lnTo>
                  <a:lnTo>
                    <a:pt x="149" y="510"/>
                  </a:lnTo>
                  <a:lnTo>
                    <a:pt x="128" y="529"/>
                  </a:lnTo>
                  <a:lnTo>
                    <a:pt x="105" y="542"/>
                  </a:lnTo>
                  <a:lnTo>
                    <a:pt x="78" y="548"/>
                  </a:lnTo>
                  <a:lnTo>
                    <a:pt x="48" y="550"/>
                  </a:lnTo>
                  <a:lnTo>
                    <a:pt x="27" y="550"/>
                  </a:lnTo>
                  <a:lnTo>
                    <a:pt x="13" y="548"/>
                  </a:lnTo>
                  <a:lnTo>
                    <a:pt x="0" y="548"/>
                  </a:lnTo>
                  <a:lnTo>
                    <a:pt x="0" y="468"/>
                  </a:lnTo>
                  <a:lnTo>
                    <a:pt x="21" y="470"/>
                  </a:lnTo>
                  <a:lnTo>
                    <a:pt x="42" y="472"/>
                  </a:lnTo>
                  <a:lnTo>
                    <a:pt x="63" y="470"/>
                  </a:lnTo>
                  <a:lnTo>
                    <a:pt x="82" y="464"/>
                  </a:lnTo>
                  <a:lnTo>
                    <a:pt x="95" y="453"/>
                  </a:lnTo>
                  <a:lnTo>
                    <a:pt x="105" y="440"/>
                  </a:lnTo>
                  <a:lnTo>
                    <a:pt x="113" y="423"/>
                  </a:lnTo>
                  <a:lnTo>
                    <a:pt x="118" y="407"/>
                  </a:lnTo>
                  <a:lnTo>
                    <a:pt x="120" y="392"/>
                  </a:lnTo>
                  <a:lnTo>
                    <a:pt x="116" y="369"/>
                  </a:lnTo>
                  <a:lnTo>
                    <a:pt x="109" y="345"/>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0"/>
            <p:cNvSpPr>
              <a:spLocks/>
            </p:cNvSpPr>
            <p:nvPr/>
          </p:nvSpPr>
          <p:spPr bwMode="auto">
            <a:xfrm>
              <a:off x="2082" y="1516"/>
              <a:ext cx="216" cy="285"/>
            </a:xfrm>
            <a:custGeom>
              <a:avLst/>
              <a:gdLst>
                <a:gd name="T0" fmla="*/ 0 w 430"/>
                <a:gd name="T1" fmla="*/ 0 h 569"/>
                <a:gd name="T2" fmla="*/ 108 w 430"/>
                <a:gd name="T3" fmla="*/ 0 h 569"/>
                <a:gd name="T4" fmla="*/ 108 w 430"/>
                <a:gd name="T5" fmla="*/ 356 h 569"/>
                <a:gd name="T6" fmla="*/ 110 w 430"/>
                <a:gd name="T7" fmla="*/ 392 h 569"/>
                <a:gd name="T8" fmla="*/ 116 w 430"/>
                <a:gd name="T9" fmla="*/ 421 h 569"/>
                <a:gd name="T10" fmla="*/ 127 w 430"/>
                <a:gd name="T11" fmla="*/ 442 h 569"/>
                <a:gd name="T12" fmla="*/ 143 w 430"/>
                <a:gd name="T13" fmla="*/ 459 h 569"/>
                <a:gd name="T14" fmla="*/ 163 w 430"/>
                <a:gd name="T15" fmla="*/ 470 h 569"/>
                <a:gd name="T16" fmla="*/ 186 w 430"/>
                <a:gd name="T17" fmla="*/ 476 h 569"/>
                <a:gd name="T18" fmla="*/ 215 w 430"/>
                <a:gd name="T19" fmla="*/ 480 h 569"/>
                <a:gd name="T20" fmla="*/ 244 w 430"/>
                <a:gd name="T21" fmla="*/ 476 h 569"/>
                <a:gd name="T22" fmla="*/ 268 w 430"/>
                <a:gd name="T23" fmla="*/ 470 h 569"/>
                <a:gd name="T24" fmla="*/ 289 w 430"/>
                <a:gd name="T25" fmla="*/ 459 h 569"/>
                <a:gd name="T26" fmla="*/ 304 w 430"/>
                <a:gd name="T27" fmla="*/ 442 h 569"/>
                <a:gd name="T28" fmla="*/ 314 w 430"/>
                <a:gd name="T29" fmla="*/ 421 h 569"/>
                <a:gd name="T30" fmla="*/ 322 w 430"/>
                <a:gd name="T31" fmla="*/ 392 h 569"/>
                <a:gd name="T32" fmla="*/ 324 w 430"/>
                <a:gd name="T33" fmla="*/ 356 h 569"/>
                <a:gd name="T34" fmla="*/ 324 w 430"/>
                <a:gd name="T35" fmla="*/ 0 h 569"/>
                <a:gd name="T36" fmla="*/ 430 w 430"/>
                <a:gd name="T37" fmla="*/ 0 h 569"/>
                <a:gd name="T38" fmla="*/ 430 w 430"/>
                <a:gd name="T39" fmla="*/ 352 h 569"/>
                <a:gd name="T40" fmla="*/ 428 w 430"/>
                <a:gd name="T41" fmla="*/ 398 h 569"/>
                <a:gd name="T42" fmla="*/ 419 w 430"/>
                <a:gd name="T43" fmla="*/ 438 h 569"/>
                <a:gd name="T44" fmla="*/ 405 w 430"/>
                <a:gd name="T45" fmla="*/ 470 h 569"/>
                <a:gd name="T46" fmla="*/ 388 w 430"/>
                <a:gd name="T47" fmla="*/ 499 h 569"/>
                <a:gd name="T48" fmla="*/ 365 w 430"/>
                <a:gd name="T49" fmla="*/ 522 h 569"/>
                <a:gd name="T50" fmla="*/ 341 w 430"/>
                <a:gd name="T51" fmla="*/ 539 h 569"/>
                <a:gd name="T52" fmla="*/ 312 w 430"/>
                <a:gd name="T53" fmla="*/ 552 h 569"/>
                <a:gd name="T54" fmla="*/ 282 w 430"/>
                <a:gd name="T55" fmla="*/ 562 h 569"/>
                <a:gd name="T56" fmla="*/ 249 w 430"/>
                <a:gd name="T57" fmla="*/ 567 h 569"/>
                <a:gd name="T58" fmla="*/ 215 w 430"/>
                <a:gd name="T59" fmla="*/ 569 h 569"/>
                <a:gd name="T60" fmla="*/ 183 w 430"/>
                <a:gd name="T61" fmla="*/ 567 h 569"/>
                <a:gd name="T62" fmla="*/ 150 w 430"/>
                <a:gd name="T63" fmla="*/ 562 h 569"/>
                <a:gd name="T64" fmla="*/ 120 w 430"/>
                <a:gd name="T65" fmla="*/ 552 h 569"/>
                <a:gd name="T66" fmla="*/ 91 w 430"/>
                <a:gd name="T67" fmla="*/ 539 h 569"/>
                <a:gd name="T68" fmla="*/ 64 w 430"/>
                <a:gd name="T69" fmla="*/ 522 h 569"/>
                <a:gd name="T70" fmla="*/ 43 w 430"/>
                <a:gd name="T71" fmla="*/ 499 h 569"/>
                <a:gd name="T72" fmla="*/ 24 w 430"/>
                <a:gd name="T73" fmla="*/ 470 h 569"/>
                <a:gd name="T74" fmla="*/ 11 w 430"/>
                <a:gd name="T75" fmla="*/ 438 h 569"/>
                <a:gd name="T76" fmla="*/ 3 w 430"/>
                <a:gd name="T77" fmla="*/ 398 h 569"/>
                <a:gd name="T78" fmla="*/ 0 w 430"/>
                <a:gd name="T79" fmla="*/ 352 h 569"/>
                <a:gd name="T80" fmla="*/ 0 w 430"/>
                <a:gd name="T81"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0" h="569">
                  <a:moveTo>
                    <a:pt x="0" y="0"/>
                  </a:moveTo>
                  <a:lnTo>
                    <a:pt x="108" y="0"/>
                  </a:lnTo>
                  <a:lnTo>
                    <a:pt x="108" y="356"/>
                  </a:lnTo>
                  <a:lnTo>
                    <a:pt x="110" y="392"/>
                  </a:lnTo>
                  <a:lnTo>
                    <a:pt x="116" y="421"/>
                  </a:lnTo>
                  <a:lnTo>
                    <a:pt x="127" y="442"/>
                  </a:lnTo>
                  <a:lnTo>
                    <a:pt x="143" y="459"/>
                  </a:lnTo>
                  <a:lnTo>
                    <a:pt x="163" y="470"/>
                  </a:lnTo>
                  <a:lnTo>
                    <a:pt x="186" y="476"/>
                  </a:lnTo>
                  <a:lnTo>
                    <a:pt x="215" y="480"/>
                  </a:lnTo>
                  <a:lnTo>
                    <a:pt x="244" y="476"/>
                  </a:lnTo>
                  <a:lnTo>
                    <a:pt x="268" y="470"/>
                  </a:lnTo>
                  <a:lnTo>
                    <a:pt x="289" y="459"/>
                  </a:lnTo>
                  <a:lnTo>
                    <a:pt x="304" y="442"/>
                  </a:lnTo>
                  <a:lnTo>
                    <a:pt x="314" y="421"/>
                  </a:lnTo>
                  <a:lnTo>
                    <a:pt x="322" y="392"/>
                  </a:lnTo>
                  <a:lnTo>
                    <a:pt x="324" y="356"/>
                  </a:lnTo>
                  <a:lnTo>
                    <a:pt x="324" y="0"/>
                  </a:lnTo>
                  <a:lnTo>
                    <a:pt x="430" y="0"/>
                  </a:lnTo>
                  <a:lnTo>
                    <a:pt x="430" y="352"/>
                  </a:lnTo>
                  <a:lnTo>
                    <a:pt x="428" y="398"/>
                  </a:lnTo>
                  <a:lnTo>
                    <a:pt x="419" y="438"/>
                  </a:lnTo>
                  <a:lnTo>
                    <a:pt x="405" y="470"/>
                  </a:lnTo>
                  <a:lnTo>
                    <a:pt x="388" y="499"/>
                  </a:lnTo>
                  <a:lnTo>
                    <a:pt x="365" y="522"/>
                  </a:lnTo>
                  <a:lnTo>
                    <a:pt x="341" y="539"/>
                  </a:lnTo>
                  <a:lnTo>
                    <a:pt x="312" y="552"/>
                  </a:lnTo>
                  <a:lnTo>
                    <a:pt x="282" y="562"/>
                  </a:lnTo>
                  <a:lnTo>
                    <a:pt x="249" y="567"/>
                  </a:lnTo>
                  <a:lnTo>
                    <a:pt x="215" y="569"/>
                  </a:lnTo>
                  <a:lnTo>
                    <a:pt x="183" y="567"/>
                  </a:lnTo>
                  <a:lnTo>
                    <a:pt x="150" y="562"/>
                  </a:lnTo>
                  <a:lnTo>
                    <a:pt x="120" y="552"/>
                  </a:lnTo>
                  <a:lnTo>
                    <a:pt x="91" y="539"/>
                  </a:lnTo>
                  <a:lnTo>
                    <a:pt x="64" y="522"/>
                  </a:lnTo>
                  <a:lnTo>
                    <a:pt x="43" y="499"/>
                  </a:lnTo>
                  <a:lnTo>
                    <a:pt x="24" y="470"/>
                  </a:lnTo>
                  <a:lnTo>
                    <a:pt x="11" y="438"/>
                  </a:lnTo>
                  <a:lnTo>
                    <a:pt x="3" y="398"/>
                  </a:lnTo>
                  <a:lnTo>
                    <a:pt x="0" y="352"/>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1"/>
            <p:cNvSpPr>
              <a:spLocks/>
            </p:cNvSpPr>
            <p:nvPr/>
          </p:nvSpPr>
          <p:spPr bwMode="auto">
            <a:xfrm>
              <a:off x="2342" y="1591"/>
              <a:ext cx="147" cy="206"/>
            </a:xfrm>
            <a:custGeom>
              <a:avLst/>
              <a:gdLst>
                <a:gd name="T0" fmla="*/ 177 w 293"/>
                <a:gd name="T1" fmla="*/ 0 h 412"/>
                <a:gd name="T2" fmla="*/ 202 w 293"/>
                <a:gd name="T3" fmla="*/ 2 h 412"/>
                <a:gd name="T4" fmla="*/ 227 w 293"/>
                <a:gd name="T5" fmla="*/ 8 h 412"/>
                <a:gd name="T6" fmla="*/ 248 w 293"/>
                <a:gd name="T7" fmla="*/ 20 h 412"/>
                <a:gd name="T8" fmla="*/ 267 w 293"/>
                <a:gd name="T9" fmla="*/ 35 h 412"/>
                <a:gd name="T10" fmla="*/ 280 w 293"/>
                <a:gd name="T11" fmla="*/ 56 h 412"/>
                <a:gd name="T12" fmla="*/ 289 w 293"/>
                <a:gd name="T13" fmla="*/ 84 h 412"/>
                <a:gd name="T14" fmla="*/ 293 w 293"/>
                <a:gd name="T15" fmla="*/ 118 h 412"/>
                <a:gd name="T16" fmla="*/ 293 w 293"/>
                <a:gd name="T17" fmla="*/ 412 h 412"/>
                <a:gd name="T18" fmla="*/ 238 w 293"/>
                <a:gd name="T19" fmla="*/ 412 h 412"/>
                <a:gd name="T20" fmla="*/ 238 w 293"/>
                <a:gd name="T21" fmla="*/ 118 h 412"/>
                <a:gd name="T22" fmla="*/ 234 w 293"/>
                <a:gd name="T23" fmla="*/ 92 h 412"/>
                <a:gd name="T24" fmla="*/ 227 w 293"/>
                <a:gd name="T25" fmla="*/ 71 h 412"/>
                <a:gd name="T26" fmla="*/ 211 w 293"/>
                <a:gd name="T27" fmla="*/ 58 h 412"/>
                <a:gd name="T28" fmla="*/ 194 w 293"/>
                <a:gd name="T29" fmla="*/ 50 h 412"/>
                <a:gd name="T30" fmla="*/ 171 w 293"/>
                <a:gd name="T31" fmla="*/ 48 h 412"/>
                <a:gd name="T32" fmla="*/ 139 w 293"/>
                <a:gd name="T33" fmla="*/ 54 h 412"/>
                <a:gd name="T34" fmla="*/ 107 w 293"/>
                <a:gd name="T35" fmla="*/ 69 h 412"/>
                <a:gd name="T36" fmla="*/ 78 w 293"/>
                <a:gd name="T37" fmla="*/ 88 h 412"/>
                <a:gd name="T38" fmla="*/ 55 w 293"/>
                <a:gd name="T39" fmla="*/ 109 h 412"/>
                <a:gd name="T40" fmla="*/ 55 w 293"/>
                <a:gd name="T41" fmla="*/ 412 h 412"/>
                <a:gd name="T42" fmla="*/ 0 w 293"/>
                <a:gd name="T43" fmla="*/ 412 h 412"/>
                <a:gd name="T44" fmla="*/ 0 w 293"/>
                <a:gd name="T45" fmla="*/ 8 h 412"/>
                <a:gd name="T46" fmla="*/ 55 w 293"/>
                <a:gd name="T47" fmla="*/ 8 h 412"/>
                <a:gd name="T48" fmla="*/ 55 w 293"/>
                <a:gd name="T49" fmla="*/ 61 h 412"/>
                <a:gd name="T50" fmla="*/ 57 w 293"/>
                <a:gd name="T51" fmla="*/ 61 h 412"/>
                <a:gd name="T52" fmla="*/ 84 w 293"/>
                <a:gd name="T53" fmla="*/ 37 h 412"/>
                <a:gd name="T54" fmla="*/ 112 w 293"/>
                <a:gd name="T55" fmla="*/ 18 h 412"/>
                <a:gd name="T56" fmla="*/ 143 w 293"/>
                <a:gd name="T57" fmla="*/ 4 h 412"/>
                <a:gd name="T58" fmla="*/ 177 w 293"/>
                <a:gd name="T5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3" h="412">
                  <a:moveTo>
                    <a:pt x="177" y="0"/>
                  </a:moveTo>
                  <a:lnTo>
                    <a:pt x="202" y="2"/>
                  </a:lnTo>
                  <a:lnTo>
                    <a:pt x="227" y="8"/>
                  </a:lnTo>
                  <a:lnTo>
                    <a:pt x="248" y="20"/>
                  </a:lnTo>
                  <a:lnTo>
                    <a:pt x="267" y="35"/>
                  </a:lnTo>
                  <a:lnTo>
                    <a:pt x="280" y="56"/>
                  </a:lnTo>
                  <a:lnTo>
                    <a:pt x="289" y="84"/>
                  </a:lnTo>
                  <a:lnTo>
                    <a:pt x="293" y="118"/>
                  </a:lnTo>
                  <a:lnTo>
                    <a:pt x="293" y="412"/>
                  </a:lnTo>
                  <a:lnTo>
                    <a:pt x="238" y="412"/>
                  </a:lnTo>
                  <a:lnTo>
                    <a:pt x="238" y="118"/>
                  </a:lnTo>
                  <a:lnTo>
                    <a:pt x="234" y="92"/>
                  </a:lnTo>
                  <a:lnTo>
                    <a:pt x="227" y="71"/>
                  </a:lnTo>
                  <a:lnTo>
                    <a:pt x="211" y="58"/>
                  </a:lnTo>
                  <a:lnTo>
                    <a:pt x="194" y="50"/>
                  </a:lnTo>
                  <a:lnTo>
                    <a:pt x="171" y="48"/>
                  </a:lnTo>
                  <a:lnTo>
                    <a:pt x="139" y="54"/>
                  </a:lnTo>
                  <a:lnTo>
                    <a:pt x="107" y="69"/>
                  </a:lnTo>
                  <a:lnTo>
                    <a:pt x="78" y="88"/>
                  </a:lnTo>
                  <a:lnTo>
                    <a:pt x="55" y="109"/>
                  </a:lnTo>
                  <a:lnTo>
                    <a:pt x="55" y="412"/>
                  </a:lnTo>
                  <a:lnTo>
                    <a:pt x="0" y="412"/>
                  </a:lnTo>
                  <a:lnTo>
                    <a:pt x="0" y="8"/>
                  </a:lnTo>
                  <a:lnTo>
                    <a:pt x="55" y="8"/>
                  </a:lnTo>
                  <a:lnTo>
                    <a:pt x="55" y="61"/>
                  </a:lnTo>
                  <a:lnTo>
                    <a:pt x="57" y="61"/>
                  </a:lnTo>
                  <a:lnTo>
                    <a:pt x="84" y="37"/>
                  </a:lnTo>
                  <a:lnTo>
                    <a:pt x="112" y="18"/>
                  </a:lnTo>
                  <a:lnTo>
                    <a:pt x="143" y="4"/>
                  </a:lnTo>
                  <a:lnTo>
                    <a:pt x="177"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2"/>
            <p:cNvSpPr>
              <a:spLocks noEditPoints="1"/>
            </p:cNvSpPr>
            <p:nvPr/>
          </p:nvSpPr>
          <p:spPr bwMode="auto">
            <a:xfrm>
              <a:off x="2542" y="1512"/>
              <a:ext cx="27" cy="285"/>
            </a:xfrm>
            <a:custGeom>
              <a:avLst/>
              <a:gdLst>
                <a:gd name="T0" fmla="*/ 0 w 55"/>
                <a:gd name="T1" fmla="*/ 165 h 569"/>
                <a:gd name="T2" fmla="*/ 55 w 55"/>
                <a:gd name="T3" fmla="*/ 165 h 569"/>
                <a:gd name="T4" fmla="*/ 55 w 55"/>
                <a:gd name="T5" fmla="*/ 569 h 569"/>
                <a:gd name="T6" fmla="*/ 0 w 55"/>
                <a:gd name="T7" fmla="*/ 569 h 569"/>
                <a:gd name="T8" fmla="*/ 0 w 55"/>
                <a:gd name="T9" fmla="*/ 165 h 569"/>
                <a:gd name="T10" fmla="*/ 0 w 55"/>
                <a:gd name="T11" fmla="*/ 0 h 569"/>
                <a:gd name="T12" fmla="*/ 55 w 55"/>
                <a:gd name="T13" fmla="*/ 0 h 569"/>
                <a:gd name="T14" fmla="*/ 55 w 55"/>
                <a:gd name="T15" fmla="*/ 66 h 569"/>
                <a:gd name="T16" fmla="*/ 0 w 55"/>
                <a:gd name="T17" fmla="*/ 66 h 569"/>
                <a:gd name="T18" fmla="*/ 0 w 55"/>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69">
                  <a:moveTo>
                    <a:pt x="0" y="165"/>
                  </a:moveTo>
                  <a:lnTo>
                    <a:pt x="55" y="165"/>
                  </a:lnTo>
                  <a:lnTo>
                    <a:pt x="55" y="569"/>
                  </a:lnTo>
                  <a:lnTo>
                    <a:pt x="0" y="569"/>
                  </a:lnTo>
                  <a:lnTo>
                    <a:pt x="0" y="165"/>
                  </a:lnTo>
                  <a:close/>
                  <a:moveTo>
                    <a:pt x="0" y="0"/>
                  </a:moveTo>
                  <a:lnTo>
                    <a:pt x="55" y="0"/>
                  </a:lnTo>
                  <a:lnTo>
                    <a:pt x="55" y="66"/>
                  </a:lnTo>
                  <a:lnTo>
                    <a:pt x="0" y="66"/>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3"/>
            <p:cNvSpPr>
              <a:spLocks/>
            </p:cNvSpPr>
            <p:nvPr/>
          </p:nvSpPr>
          <p:spPr bwMode="auto">
            <a:xfrm>
              <a:off x="2600" y="1595"/>
              <a:ext cx="160" cy="202"/>
            </a:xfrm>
            <a:custGeom>
              <a:avLst/>
              <a:gdLst>
                <a:gd name="T0" fmla="*/ 0 w 320"/>
                <a:gd name="T1" fmla="*/ 0 h 404"/>
                <a:gd name="T2" fmla="*/ 57 w 320"/>
                <a:gd name="T3" fmla="*/ 0 h 404"/>
                <a:gd name="T4" fmla="*/ 158 w 320"/>
                <a:gd name="T5" fmla="*/ 333 h 404"/>
                <a:gd name="T6" fmla="*/ 160 w 320"/>
                <a:gd name="T7" fmla="*/ 333 h 404"/>
                <a:gd name="T8" fmla="*/ 263 w 320"/>
                <a:gd name="T9" fmla="*/ 0 h 404"/>
                <a:gd name="T10" fmla="*/ 320 w 320"/>
                <a:gd name="T11" fmla="*/ 0 h 404"/>
                <a:gd name="T12" fmla="*/ 198 w 320"/>
                <a:gd name="T13" fmla="*/ 404 h 404"/>
                <a:gd name="T14" fmla="*/ 124 w 320"/>
                <a:gd name="T15" fmla="*/ 404 h 404"/>
                <a:gd name="T16" fmla="*/ 0 w 320"/>
                <a:gd name="T1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404">
                  <a:moveTo>
                    <a:pt x="0" y="0"/>
                  </a:moveTo>
                  <a:lnTo>
                    <a:pt x="57" y="0"/>
                  </a:lnTo>
                  <a:lnTo>
                    <a:pt x="158" y="333"/>
                  </a:lnTo>
                  <a:lnTo>
                    <a:pt x="160" y="333"/>
                  </a:lnTo>
                  <a:lnTo>
                    <a:pt x="263" y="0"/>
                  </a:lnTo>
                  <a:lnTo>
                    <a:pt x="320" y="0"/>
                  </a:lnTo>
                  <a:lnTo>
                    <a:pt x="198" y="404"/>
                  </a:lnTo>
                  <a:lnTo>
                    <a:pt x="124" y="404"/>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4"/>
            <p:cNvSpPr>
              <a:spLocks noEditPoints="1"/>
            </p:cNvSpPr>
            <p:nvPr/>
          </p:nvSpPr>
          <p:spPr bwMode="auto">
            <a:xfrm>
              <a:off x="2767" y="1591"/>
              <a:ext cx="166" cy="210"/>
            </a:xfrm>
            <a:custGeom>
              <a:avLst/>
              <a:gdLst>
                <a:gd name="T0" fmla="*/ 165 w 331"/>
                <a:gd name="T1" fmla="*/ 48 h 419"/>
                <a:gd name="T2" fmla="*/ 135 w 331"/>
                <a:gd name="T3" fmla="*/ 52 h 419"/>
                <a:gd name="T4" fmla="*/ 108 w 331"/>
                <a:gd name="T5" fmla="*/ 63 h 419"/>
                <a:gd name="T6" fmla="*/ 87 w 331"/>
                <a:gd name="T7" fmla="*/ 82 h 419"/>
                <a:gd name="T8" fmla="*/ 72 w 331"/>
                <a:gd name="T9" fmla="*/ 107 h 419"/>
                <a:gd name="T10" fmla="*/ 63 w 331"/>
                <a:gd name="T11" fmla="*/ 137 h 419"/>
                <a:gd name="T12" fmla="*/ 57 w 331"/>
                <a:gd name="T13" fmla="*/ 172 h 419"/>
                <a:gd name="T14" fmla="*/ 263 w 331"/>
                <a:gd name="T15" fmla="*/ 172 h 419"/>
                <a:gd name="T16" fmla="*/ 259 w 331"/>
                <a:gd name="T17" fmla="*/ 137 h 419"/>
                <a:gd name="T18" fmla="*/ 251 w 331"/>
                <a:gd name="T19" fmla="*/ 107 h 419"/>
                <a:gd name="T20" fmla="*/ 236 w 331"/>
                <a:gd name="T21" fmla="*/ 82 h 419"/>
                <a:gd name="T22" fmla="*/ 217 w 331"/>
                <a:gd name="T23" fmla="*/ 63 h 419"/>
                <a:gd name="T24" fmla="*/ 194 w 331"/>
                <a:gd name="T25" fmla="*/ 52 h 419"/>
                <a:gd name="T26" fmla="*/ 165 w 331"/>
                <a:gd name="T27" fmla="*/ 48 h 419"/>
                <a:gd name="T28" fmla="*/ 164 w 331"/>
                <a:gd name="T29" fmla="*/ 0 h 419"/>
                <a:gd name="T30" fmla="*/ 194 w 331"/>
                <a:gd name="T31" fmla="*/ 2 h 419"/>
                <a:gd name="T32" fmla="*/ 224 w 331"/>
                <a:gd name="T33" fmla="*/ 10 h 419"/>
                <a:gd name="T34" fmla="*/ 249 w 331"/>
                <a:gd name="T35" fmla="*/ 23 h 419"/>
                <a:gd name="T36" fmla="*/ 272 w 331"/>
                <a:gd name="T37" fmla="*/ 42 h 419"/>
                <a:gd name="T38" fmla="*/ 291 w 331"/>
                <a:gd name="T39" fmla="*/ 69 h 419"/>
                <a:gd name="T40" fmla="*/ 306 w 331"/>
                <a:gd name="T41" fmla="*/ 99 h 419"/>
                <a:gd name="T42" fmla="*/ 314 w 331"/>
                <a:gd name="T43" fmla="*/ 137 h 419"/>
                <a:gd name="T44" fmla="*/ 318 w 331"/>
                <a:gd name="T45" fmla="*/ 183 h 419"/>
                <a:gd name="T46" fmla="*/ 318 w 331"/>
                <a:gd name="T47" fmla="*/ 219 h 419"/>
                <a:gd name="T48" fmla="*/ 55 w 331"/>
                <a:gd name="T49" fmla="*/ 219 h 419"/>
                <a:gd name="T50" fmla="*/ 59 w 331"/>
                <a:gd name="T51" fmla="*/ 261 h 419"/>
                <a:gd name="T52" fmla="*/ 72 w 331"/>
                <a:gd name="T53" fmla="*/ 299 h 419"/>
                <a:gd name="T54" fmla="*/ 89 w 331"/>
                <a:gd name="T55" fmla="*/ 328 h 419"/>
                <a:gd name="T56" fmla="*/ 114 w 331"/>
                <a:gd name="T57" fmla="*/ 351 h 419"/>
                <a:gd name="T58" fmla="*/ 143 w 331"/>
                <a:gd name="T59" fmla="*/ 366 h 419"/>
                <a:gd name="T60" fmla="*/ 175 w 331"/>
                <a:gd name="T61" fmla="*/ 372 h 419"/>
                <a:gd name="T62" fmla="*/ 209 w 331"/>
                <a:gd name="T63" fmla="*/ 366 h 419"/>
                <a:gd name="T64" fmla="*/ 242 w 331"/>
                <a:gd name="T65" fmla="*/ 353 h 419"/>
                <a:gd name="T66" fmla="*/ 266 w 331"/>
                <a:gd name="T67" fmla="*/ 332 h 419"/>
                <a:gd name="T68" fmla="*/ 287 w 331"/>
                <a:gd name="T69" fmla="*/ 301 h 419"/>
                <a:gd name="T70" fmla="*/ 331 w 331"/>
                <a:gd name="T71" fmla="*/ 324 h 419"/>
                <a:gd name="T72" fmla="*/ 318 w 331"/>
                <a:gd name="T73" fmla="*/ 345 h 419"/>
                <a:gd name="T74" fmla="*/ 305 w 331"/>
                <a:gd name="T75" fmla="*/ 364 h 419"/>
                <a:gd name="T76" fmla="*/ 287 w 331"/>
                <a:gd name="T77" fmla="*/ 381 h 419"/>
                <a:gd name="T78" fmla="*/ 266 w 331"/>
                <a:gd name="T79" fmla="*/ 396 h 419"/>
                <a:gd name="T80" fmla="*/ 242 w 331"/>
                <a:gd name="T81" fmla="*/ 408 h 419"/>
                <a:gd name="T82" fmla="*/ 211 w 331"/>
                <a:gd name="T83" fmla="*/ 415 h 419"/>
                <a:gd name="T84" fmla="*/ 175 w 331"/>
                <a:gd name="T85" fmla="*/ 419 h 419"/>
                <a:gd name="T86" fmla="*/ 144 w 331"/>
                <a:gd name="T87" fmla="*/ 417 h 419"/>
                <a:gd name="T88" fmla="*/ 116 w 331"/>
                <a:gd name="T89" fmla="*/ 410 h 419"/>
                <a:gd name="T90" fmla="*/ 89 w 331"/>
                <a:gd name="T91" fmla="*/ 396 h 419"/>
                <a:gd name="T92" fmla="*/ 64 w 331"/>
                <a:gd name="T93" fmla="*/ 379 h 419"/>
                <a:gd name="T94" fmla="*/ 43 w 331"/>
                <a:gd name="T95" fmla="*/ 358 h 419"/>
                <a:gd name="T96" fmla="*/ 24 w 331"/>
                <a:gd name="T97" fmla="*/ 330 h 419"/>
                <a:gd name="T98" fmla="*/ 11 w 331"/>
                <a:gd name="T99" fmla="*/ 295 h 419"/>
                <a:gd name="T100" fmla="*/ 2 w 331"/>
                <a:gd name="T101" fmla="*/ 255 h 419"/>
                <a:gd name="T102" fmla="*/ 0 w 331"/>
                <a:gd name="T103" fmla="*/ 210 h 419"/>
                <a:gd name="T104" fmla="*/ 3 w 331"/>
                <a:gd name="T105" fmla="*/ 157 h 419"/>
                <a:gd name="T106" fmla="*/ 15 w 331"/>
                <a:gd name="T107" fmla="*/ 111 h 419"/>
                <a:gd name="T108" fmla="*/ 32 w 331"/>
                <a:gd name="T109" fmla="*/ 73 h 419"/>
                <a:gd name="T110" fmla="*/ 57 w 331"/>
                <a:gd name="T111" fmla="*/ 40 h 419"/>
                <a:gd name="T112" fmla="*/ 87 w 331"/>
                <a:gd name="T113" fmla="*/ 18 h 419"/>
                <a:gd name="T114" fmla="*/ 124 w 331"/>
                <a:gd name="T115" fmla="*/ 4 h 419"/>
                <a:gd name="T116" fmla="*/ 164 w 331"/>
                <a:gd name="T117" fmla="*/ 0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31" h="419">
                  <a:moveTo>
                    <a:pt x="165" y="48"/>
                  </a:moveTo>
                  <a:lnTo>
                    <a:pt x="135" y="52"/>
                  </a:lnTo>
                  <a:lnTo>
                    <a:pt x="108" y="63"/>
                  </a:lnTo>
                  <a:lnTo>
                    <a:pt x="87" y="82"/>
                  </a:lnTo>
                  <a:lnTo>
                    <a:pt x="72" y="107"/>
                  </a:lnTo>
                  <a:lnTo>
                    <a:pt x="63" y="137"/>
                  </a:lnTo>
                  <a:lnTo>
                    <a:pt x="57" y="172"/>
                  </a:lnTo>
                  <a:lnTo>
                    <a:pt x="263" y="172"/>
                  </a:lnTo>
                  <a:lnTo>
                    <a:pt x="259" y="137"/>
                  </a:lnTo>
                  <a:lnTo>
                    <a:pt x="251" y="107"/>
                  </a:lnTo>
                  <a:lnTo>
                    <a:pt x="236" y="82"/>
                  </a:lnTo>
                  <a:lnTo>
                    <a:pt x="217" y="63"/>
                  </a:lnTo>
                  <a:lnTo>
                    <a:pt x="194" y="52"/>
                  </a:lnTo>
                  <a:lnTo>
                    <a:pt x="165" y="48"/>
                  </a:lnTo>
                  <a:close/>
                  <a:moveTo>
                    <a:pt x="164" y="0"/>
                  </a:moveTo>
                  <a:lnTo>
                    <a:pt x="194" y="2"/>
                  </a:lnTo>
                  <a:lnTo>
                    <a:pt x="224" y="10"/>
                  </a:lnTo>
                  <a:lnTo>
                    <a:pt x="249" y="23"/>
                  </a:lnTo>
                  <a:lnTo>
                    <a:pt x="272" y="42"/>
                  </a:lnTo>
                  <a:lnTo>
                    <a:pt x="291" y="69"/>
                  </a:lnTo>
                  <a:lnTo>
                    <a:pt x="306" y="99"/>
                  </a:lnTo>
                  <a:lnTo>
                    <a:pt x="314" y="137"/>
                  </a:lnTo>
                  <a:lnTo>
                    <a:pt x="318" y="183"/>
                  </a:lnTo>
                  <a:lnTo>
                    <a:pt x="318" y="219"/>
                  </a:lnTo>
                  <a:lnTo>
                    <a:pt x="55" y="219"/>
                  </a:lnTo>
                  <a:lnTo>
                    <a:pt x="59" y="261"/>
                  </a:lnTo>
                  <a:lnTo>
                    <a:pt x="72" y="299"/>
                  </a:lnTo>
                  <a:lnTo>
                    <a:pt x="89" y="328"/>
                  </a:lnTo>
                  <a:lnTo>
                    <a:pt x="114" y="351"/>
                  </a:lnTo>
                  <a:lnTo>
                    <a:pt x="143" y="366"/>
                  </a:lnTo>
                  <a:lnTo>
                    <a:pt x="175" y="372"/>
                  </a:lnTo>
                  <a:lnTo>
                    <a:pt x="209" y="366"/>
                  </a:lnTo>
                  <a:lnTo>
                    <a:pt x="242" y="353"/>
                  </a:lnTo>
                  <a:lnTo>
                    <a:pt x="266" y="332"/>
                  </a:lnTo>
                  <a:lnTo>
                    <a:pt x="287" y="301"/>
                  </a:lnTo>
                  <a:lnTo>
                    <a:pt x="331" y="324"/>
                  </a:lnTo>
                  <a:lnTo>
                    <a:pt x="318" y="345"/>
                  </a:lnTo>
                  <a:lnTo>
                    <a:pt x="305" y="364"/>
                  </a:lnTo>
                  <a:lnTo>
                    <a:pt x="287" y="381"/>
                  </a:lnTo>
                  <a:lnTo>
                    <a:pt x="266" y="396"/>
                  </a:lnTo>
                  <a:lnTo>
                    <a:pt x="242" y="408"/>
                  </a:lnTo>
                  <a:lnTo>
                    <a:pt x="211" y="415"/>
                  </a:lnTo>
                  <a:lnTo>
                    <a:pt x="175" y="419"/>
                  </a:lnTo>
                  <a:lnTo>
                    <a:pt x="144" y="417"/>
                  </a:lnTo>
                  <a:lnTo>
                    <a:pt x="116" y="410"/>
                  </a:lnTo>
                  <a:lnTo>
                    <a:pt x="89" y="396"/>
                  </a:lnTo>
                  <a:lnTo>
                    <a:pt x="64" y="379"/>
                  </a:lnTo>
                  <a:lnTo>
                    <a:pt x="43" y="358"/>
                  </a:lnTo>
                  <a:lnTo>
                    <a:pt x="24" y="330"/>
                  </a:lnTo>
                  <a:lnTo>
                    <a:pt x="11" y="295"/>
                  </a:lnTo>
                  <a:lnTo>
                    <a:pt x="2" y="255"/>
                  </a:lnTo>
                  <a:lnTo>
                    <a:pt x="0" y="210"/>
                  </a:lnTo>
                  <a:lnTo>
                    <a:pt x="3" y="157"/>
                  </a:lnTo>
                  <a:lnTo>
                    <a:pt x="15" y="111"/>
                  </a:lnTo>
                  <a:lnTo>
                    <a:pt x="32" y="73"/>
                  </a:lnTo>
                  <a:lnTo>
                    <a:pt x="57" y="40"/>
                  </a:lnTo>
                  <a:lnTo>
                    <a:pt x="87" y="18"/>
                  </a:lnTo>
                  <a:lnTo>
                    <a:pt x="124" y="4"/>
                  </a:lnTo>
                  <a:lnTo>
                    <a:pt x="164"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15"/>
            <p:cNvSpPr>
              <a:spLocks/>
            </p:cNvSpPr>
            <p:nvPr/>
          </p:nvSpPr>
          <p:spPr bwMode="auto">
            <a:xfrm>
              <a:off x="2963" y="1591"/>
              <a:ext cx="94" cy="206"/>
            </a:xfrm>
            <a:custGeom>
              <a:avLst/>
              <a:gdLst>
                <a:gd name="T0" fmla="*/ 189 w 189"/>
                <a:gd name="T1" fmla="*/ 0 h 412"/>
                <a:gd name="T2" fmla="*/ 189 w 189"/>
                <a:gd name="T3" fmla="*/ 58 h 412"/>
                <a:gd name="T4" fmla="*/ 157 w 189"/>
                <a:gd name="T5" fmla="*/ 61 h 412"/>
                <a:gd name="T6" fmla="*/ 128 w 189"/>
                <a:gd name="T7" fmla="*/ 73 h 412"/>
                <a:gd name="T8" fmla="*/ 105 w 189"/>
                <a:gd name="T9" fmla="*/ 92 h 412"/>
                <a:gd name="T10" fmla="*/ 86 w 189"/>
                <a:gd name="T11" fmla="*/ 117 h 412"/>
                <a:gd name="T12" fmla="*/ 69 w 189"/>
                <a:gd name="T13" fmla="*/ 149 h 412"/>
                <a:gd name="T14" fmla="*/ 56 w 189"/>
                <a:gd name="T15" fmla="*/ 187 h 412"/>
                <a:gd name="T16" fmla="*/ 56 w 189"/>
                <a:gd name="T17" fmla="*/ 412 h 412"/>
                <a:gd name="T18" fmla="*/ 0 w 189"/>
                <a:gd name="T19" fmla="*/ 412 h 412"/>
                <a:gd name="T20" fmla="*/ 0 w 189"/>
                <a:gd name="T21" fmla="*/ 8 h 412"/>
                <a:gd name="T22" fmla="*/ 56 w 189"/>
                <a:gd name="T23" fmla="*/ 8 h 412"/>
                <a:gd name="T24" fmla="*/ 56 w 189"/>
                <a:gd name="T25" fmla="*/ 88 h 412"/>
                <a:gd name="T26" fmla="*/ 57 w 189"/>
                <a:gd name="T27" fmla="*/ 88 h 412"/>
                <a:gd name="T28" fmla="*/ 73 w 189"/>
                <a:gd name="T29" fmla="*/ 61 h 412"/>
                <a:gd name="T30" fmla="*/ 90 w 189"/>
                <a:gd name="T31" fmla="*/ 40 h 412"/>
                <a:gd name="T32" fmla="*/ 109 w 189"/>
                <a:gd name="T33" fmla="*/ 23 h 412"/>
                <a:gd name="T34" fmla="*/ 132 w 189"/>
                <a:gd name="T35" fmla="*/ 12 h 412"/>
                <a:gd name="T36" fmla="*/ 157 w 189"/>
                <a:gd name="T37" fmla="*/ 4 h 412"/>
                <a:gd name="T38" fmla="*/ 189 w 189"/>
                <a:gd name="T3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 h="412">
                  <a:moveTo>
                    <a:pt x="189" y="0"/>
                  </a:moveTo>
                  <a:lnTo>
                    <a:pt x="189" y="58"/>
                  </a:lnTo>
                  <a:lnTo>
                    <a:pt x="157" y="61"/>
                  </a:lnTo>
                  <a:lnTo>
                    <a:pt x="128" y="73"/>
                  </a:lnTo>
                  <a:lnTo>
                    <a:pt x="105" y="92"/>
                  </a:lnTo>
                  <a:lnTo>
                    <a:pt x="86" y="117"/>
                  </a:lnTo>
                  <a:lnTo>
                    <a:pt x="69" y="149"/>
                  </a:lnTo>
                  <a:lnTo>
                    <a:pt x="56" y="187"/>
                  </a:lnTo>
                  <a:lnTo>
                    <a:pt x="56" y="412"/>
                  </a:lnTo>
                  <a:lnTo>
                    <a:pt x="0" y="412"/>
                  </a:lnTo>
                  <a:lnTo>
                    <a:pt x="0" y="8"/>
                  </a:lnTo>
                  <a:lnTo>
                    <a:pt x="56" y="8"/>
                  </a:lnTo>
                  <a:lnTo>
                    <a:pt x="56" y="88"/>
                  </a:lnTo>
                  <a:lnTo>
                    <a:pt x="57" y="88"/>
                  </a:lnTo>
                  <a:lnTo>
                    <a:pt x="73" y="61"/>
                  </a:lnTo>
                  <a:lnTo>
                    <a:pt x="90" y="40"/>
                  </a:lnTo>
                  <a:lnTo>
                    <a:pt x="109" y="23"/>
                  </a:lnTo>
                  <a:lnTo>
                    <a:pt x="132" y="12"/>
                  </a:lnTo>
                  <a:lnTo>
                    <a:pt x="157" y="4"/>
                  </a:lnTo>
                  <a:lnTo>
                    <a:pt x="189"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6"/>
            <p:cNvSpPr>
              <a:spLocks/>
            </p:cNvSpPr>
            <p:nvPr/>
          </p:nvSpPr>
          <p:spPr bwMode="auto">
            <a:xfrm>
              <a:off x="3067" y="1591"/>
              <a:ext cx="152" cy="210"/>
            </a:xfrm>
            <a:custGeom>
              <a:avLst/>
              <a:gdLst>
                <a:gd name="T0" fmla="*/ 177 w 303"/>
                <a:gd name="T1" fmla="*/ 4 h 419"/>
                <a:gd name="T2" fmla="*/ 240 w 303"/>
                <a:gd name="T3" fmla="*/ 27 h 419"/>
                <a:gd name="T4" fmla="*/ 284 w 303"/>
                <a:gd name="T5" fmla="*/ 71 h 419"/>
                <a:gd name="T6" fmla="*/ 223 w 303"/>
                <a:gd name="T7" fmla="*/ 80 h 419"/>
                <a:gd name="T8" fmla="*/ 171 w 303"/>
                <a:gd name="T9" fmla="*/ 52 h 419"/>
                <a:gd name="T10" fmla="*/ 116 w 303"/>
                <a:gd name="T11" fmla="*/ 50 h 419"/>
                <a:gd name="T12" fmla="*/ 80 w 303"/>
                <a:gd name="T13" fmla="*/ 71 h 419"/>
                <a:gd name="T14" fmla="*/ 68 w 303"/>
                <a:gd name="T15" fmla="*/ 107 h 419"/>
                <a:gd name="T16" fmla="*/ 82 w 303"/>
                <a:gd name="T17" fmla="*/ 137 h 419"/>
                <a:gd name="T18" fmla="*/ 114 w 303"/>
                <a:gd name="T19" fmla="*/ 158 h 419"/>
                <a:gd name="T20" fmla="*/ 160 w 303"/>
                <a:gd name="T21" fmla="*/ 174 h 419"/>
                <a:gd name="T22" fmla="*/ 211 w 303"/>
                <a:gd name="T23" fmla="*/ 189 h 419"/>
                <a:gd name="T24" fmla="*/ 257 w 303"/>
                <a:gd name="T25" fmla="*/ 212 h 419"/>
                <a:gd name="T26" fmla="*/ 289 w 303"/>
                <a:gd name="T27" fmla="*/ 248 h 419"/>
                <a:gd name="T28" fmla="*/ 303 w 303"/>
                <a:gd name="T29" fmla="*/ 301 h 419"/>
                <a:gd name="T30" fmla="*/ 288 w 303"/>
                <a:gd name="T31" fmla="*/ 358 h 419"/>
                <a:gd name="T32" fmla="*/ 248 w 303"/>
                <a:gd name="T33" fmla="*/ 396 h 419"/>
                <a:gd name="T34" fmla="*/ 192 w 303"/>
                <a:gd name="T35" fmla="*/ 417 h 419"/>
                <a:gd name="T36" fmla="*/ 124 w 303"/>
                <a:gd name="T37" fmla="*/ 415 h 419"/>
                <a:gd name="T38" fmla="*/ 55 w 303"/>
                <a:gd name="T39" fmla="*/ 391 h 419"/>
                <a:gd name="T40" fmla="*/ 0 w 303"/>
                <a:gd name="T41" fmla="*/ 341 h 419"/>
                <a:gd name="T42" fmla="*/ 67 w 303"/>
                <a:gd name="T43" fmla="*/ 333 h 419"/>
                <a:gd name="T44" fmla="*/ 124 w 303"/>
                <a:gd name="T45" fmla="*/ 366 h 419"/>
                <a:gd name="T46" fmla="*/ 187 w 303"/>
                <a:gd name="T47" fmla="*/ 368 h 419"/>
                <a:gd name="T48" fmla="*/ 227 w 303"/>
                <a:gd name="T49" fmla="*/ 351 h 419"/>
                <a:gd name="T50" fmla="*/ 244 w 303"/>
                <a:gd name="T51" fmla="*/ 320 h 419"/>
                <a:gd name="T52" fmla="*/ 244 w 303"/>
                <a:gd name="T53" fmla="*/ 284 h 419"/>
                <a:gd name="T54" fmla="*/ 219 w 303"/>
                <a:gd name="T55" fmla="*/ 255 h 419"/>
                <a:gd name="T56" fmla="*/ 177 w 303"/>
                <a:gd name="T57" fmla="*/ 238 h 419"/>
                <a:gd name="T58" fmla="*/ 128 w 303"/>
                <a:gd name="T59" fmla="*/ 223 h 419"/>
                <a:gd name="T60" fmla="*/ 78 w 303"/>
                <a:gd name="T61" fmla="*/ 206 h 419"/>
                <a:gd name="T62" fmla="*/ 38 w 303"/>
                <a:gd name="T63" fmla="*/ 179 h 419"/>
                <a:gd name="T64" fmla="*/ 15 w 303"/>
                <a:gd name="T65" fmla="*/ 137 h 419"/>
                <a:gd name="T66" fmla="*/ 17 w 303"/>
                <a:gd name="T67" fmla="*/ 77 h 419"/>
                <a:gd name="T68" fmla="*/ 51 w 303"/>
                <a:gd name="T69" fmla="*/ 27 h 419"/>
                <a:gd name="T70" fmla="*/ 108 w 303"/>
                <a:gd name="T71" fmla="*/ 2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3" h="419">
                  <a:moveTo>
                    <a:pt x="147" y="0"/>
                  </a:moveTo>
                  <a:lnTo>
                    <a:pt x="177" y="4"/>
                  </a:lnTo>
                  <a:lnTo>
                    <a:pt x="209" y="14"/>
                  </a:lnTo>
                  <a:lnTo>
                    <a:pt x="240" y="27"/>
                  </a:lnTo>
                  <a:lnTo>
                    <a:pt x="265" y="48"/>
                  </a:lnTo>
                  <a:lnTo>
                    <a:pt x="284" y="71"/>
                  </a:lnTo>
                  <a:lnTo>
                    <a:pt x="246" y="105"/>
                  </a:lnTo>
                  <a:lnTo>
                    <a:pt x="223" y="80"/>
                  </a:lnTo>
                  <a:lnTo>
                    <a:pt x="198" y="61"/>
                  </a:lnTo>
                  <a:lnTo>
                    <a:pt x="171" y="52"/>
                  </a:lnTo>
                  <a:lnTo>
                    <a:pt x="141" y="48"/>
                  </a:lnTo>
                  <a:lnTo>
                    <a:pt x="116" y="50"/>
                  </a:lnTo>
                  <a:lnTo>
                    <a:pt x="95" y="59"/>
                  </a:lnTo>
                  <a:lnTo>
                    <a:pt x="80" y="71"/>
                  </a:lnTo>
                  <a:lnTo>
                    <a:pt x="72" y="88"/>
                  </a:lnTo>
                  <a:lnTo>
                    <a:pt x="68" y="107"/>
                  </a:lnTo>
                  <a:lnTo>
                    <a:pt x="72" y="124"/>
                  </a:lnTo>
                  <a:lnTo>
                    <a:pt x="82" y="137"/>
                  </a:lnTo>
                  <a:lnTo>
                    <a:pt x="95" y="149"/>
                  </a:lnTo>
                  <a:lnTo>
                    <a:pt x="114" y="158"/>
                  </a:lnTo>
                  <a:lnTo>
                    <a:pt x="137" y="166"/>
                  </a:lnTo>
                  <a:lnTo>
                    <a:pt x="160" y="174"/>
                  </a:lnTo>
                  <a:lnTo>
                    <a:pt x="185" y="181"/>
                  </a:lnTo>
                  <a:lnTo>
                    <a:pt x="211" y="189"/>
                  </a:lnTo>
                  <a:lnTo>
                    <a:pt x="234" y="200"/>
                  </a:lnTo>
                  <a:lnTo>
                    <a:pt x="257" y="212"/>
                  </a:lnTo>
                  <a:lnTo>
                    <a:pt x="274" y="227"/>
                  </a:lnTo>
                  <a:lnTo>
                    <a:pt x="289" y="248"/>
                  </a:lnTo>
                  <a:lnTo>
                    <a:pt x="299" y="271"/>
                  </a:lnTo>
                  <a:lnTo>
                    <a:pt x="303" y="301"/>
                  </a:lnTo>
                  <a:lnTo>
                    <a:pt x="299" y="332"/>
                  </a:lnTo>
                  <a:lnTo>
                    <a:pt x="288" y="358"/>
                  </a:lnTo>
                  <a:lnTo>
                    <a:pt x="270" y="381"/>
                  </a:lnTo>
                  <a:lnTo>
                    <a:pt x="248" y="396"/>
                  </a:lnTo>
                  <a:lnTo>
                    <a:pt x="221" y="410"/>
                  </a:lnTo>
                  <a:lnTo>
                    <a:pt x="192" y="417"/>
                  </a:lnTo>
                  <a:lnTo>
                    <a:pt x="162" y="419"/>
                  </a:lnTo>
                  <a:lnTo>
                    <a:pt x="124" y="415"/>
                  </a:lnTo>
                  <a:lnTo>
                    <a:pt x="88" y="406"/>
                  </a:lnTo>
                  <a:lnTo>
                    <a:pt x="55" y="391"/>
                  </a:lnTo>
                  <a:lnTo>
                    <a:pt x="25" y="370"/>
                  </a:lnTo>
                  <a:lnTo>
                    <a:pt x="0" y="341"/>
                  </a:lnTo>
                  <a:lnTo>
                    <a:pt x="44" y="309"/>
                  </a:lnTo>
                  <a:lnTo>
                    <a:pt x="67" y="333"/>
                  </a:lnTo>
                  <a:lnTo>
                    <a:pt x="93" y="354"/>
                  </a:lnTo>
                  <a:lnTo>
                    <a:pt x="124" y="366"/>
                  </a:lnTo>
                  <a:lnTo>
                    <a:pt x="160" y="372"/>
                  </a:lnTo>
                  <a:lnTo>
                    <a:pt x="187" y="368"/>
                  </a:lnTo>
                  <a:lnTo>
                    <a:pt x="209" y="360"/>
                  </a:lnTo>
                  <a:lnTo>
                    <a:pt x="227" y="351"/>
                  </a:lnTo>
                  <a:lnTo>
                    <a:pt x="238" y="337"/>
                  </a:lnTo>
                  <a:lnTo>
                    <a:pt x="244" y="320"/>
                  </a:lnTo>
                  <a:lnTo>
                    <a:pt x="248" y="303"/>
                  </a:lnTo>
                  <a:lnTo>
                    <a:pt x="244" y="284"/>
                  </a:lnTo>
                  <a:lnTo>
                    <a:pt x="234" y="269"/>
                  </a:lnTo>
                  <a:lnTo>
                    <a:pt x="219" y="255"/>
                  </a:lnTo>
                  <a:lnTo>
                    <a:pt x="200" y="246"/>
                  </a:lnTo>
                  <a:lnTo>
                    <a:pt x="177" y="238"/>
                  </a:lnTo>
                  <a:lnTo>
                    <a:pt x="152" y="231"/>
                  </a:lnTo>
                  <a:lnTo>
                    <a:pt x="128" y="223"/>
                  </a:lnTo>
                  <a:lnTo>
                    <a:pt x="103" y="216"/>
                  </a:lnTo>
                  <a:lnTo>
                    <a:pt x="78" y="206"/>
                  </a:lnTo>
                  <a:lnTo>
                    <a:pt x="57" y="195"/>
                  </a:lnTo>
                  <a:lnTo>
                    <a:pt x="38" y="179"/>
                  </a:lnTo>
                  <a:lnTo>
                    <a:pt x="25" y="160"/>
                  </a:lnTo>
                  <a:lnTo>
                    <a:pt x="15" y="137"/>
                  </a:lnTo>
                  <a:lnTo>
                    <a:pt x="13" y="109"/>
                  </a:lnTo>
                  <a:lnTo>
                    <a:pt x="17" y="77"/>
                  </a:lnTo>
                  <a:lnTo>
                    <a:pt x="30" y="50"/>
                  </a:lnTo>
                  <a:lnTo>
                    <a:pt x="51" y="27"/>
                  </a:lnTo>
                  <a:lnTo>
                    <a:pt x="78" y="12"/>
                  </a:lnTo>
                  <a:lnTo>
                    <a:pt x="108" y="2"/>
                  </a:lnTo>
                  <a:lnTo>
                    <a:pt x="147"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7"/>
            <p:cNvSpPr>
              <a:spLocks noEditPoints="1"/>
            </p:cNvSpPr>
            <p:nvPr/>
          </p:nvSpPr>
          <p:spPr bwMode="auto">
            <a:xfrm>
              <a:off x="3254" y="1512"/>
              <a:ext cx="28" cy="285"/>
            </a:xfrm>
            <a:custGeom>
              <a:avLst/>
              <a:gdLst>
                <a:gd name="T0" fmla="*/ 0 w 56"/>
                <a:gd name="T1" fmla="*/ 165 h 569"/>
                <a:gd name="T2" fmla="*/ 56 w 56"/>
                <a:gd name="T3" fmla="*/ 165 h 569"/>
                <a:gd name="T4" fmla="*/ 56 w 56"/>
                <a:gd name="T5" fmla="*/ 569 h 569"/>
                <a:gd name="T6" fmla="*/ 0 w 56"/>
                <a:gd name="T7" fmla="*/ 569 h 569"/>
                <a:gd name="T8" fmla="*/ 0 w 56"/>
                <a:gd name="T9" fmla="*/ 165 h 569"/>
                <a:gd name="T10" fmla="*/ 0 w 56"/>
                <a:gd name="T11" fmla="*/ 0 h 569"/>
                <a:gd name="T12" fmla="*/ 56 w 56"/>
                <a:gd name="T13" fmla="*/ 0 h 569"/>
                <a:gd name="T14" fmla="*/ 56 w 56"/>
                <a:gd name="T15" fmla="*/ 66 h 569"/>
                <a:gd name="T16" fmla="*/ 0 w 56"/>
                <a:gd name="T17" fmla="*/ 66 h 569"/>
                <a:gd name="T18" fmla="*/ 0 w 56"/>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9">
                  <a:moveTo>
                    <a:pt x="0" y="165"/>
                  </a:moveTo>
                  <a:lnTo>
                    <a:pt x="56" y="165"/>
                  </a:lnTo>
                  <a:lnTo>
                    <a:pt x="56" y="569"/>
                  </a:lnTo>
                  <a:lnTo>
                    <a:pt x="0" y="569"/>
                  </a:lnTo>
                  <a:lnTo>
                    <a:pt x="0" y="165"/>
                  </a:lnTo>
                  <a:close/>
                  <a:moveTo>
                    <a:pt x="0" y="0"/>
                  </a:moveTo>
                  <a:lnTo>
                    <a:pt x="56" y="0"/>
                  </a:lnTo>
                  <a:lnTo>
                    <a:pt x="56" y="66"/>
                  </a:lnTo>
                  <a:lnTo>
                    <a:pt x="0" y="66"/>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18"/>
            <p:cNvSpPr>
              <a:spLocks/>
            </p:cNvSpPr>
            <p:nvPr/>
          </p:nvSpPr>
          <p:spPr bwMode="auto">
            <a:xfrm>
              <a:off x="3313" y="1528"/>
              <a:ext cx="109" cy="273"/>
            </a:xfrm>
            <a:custGeom>
              <a:avLst/>
              <a:gdLst>
                <a:gd name="T0" fmla="*/ 65 w 218"/>
                <a:gd name="T1" fmla="*/ 0 h 544"/>
                <a:gd name="T2" fmla="*/ 122 w 218"/>
                <a:gd name="T3" fmla="*/ 0 h 544"/>
                <a:gd name="T4" fmla="*/ 122 w 218"/>
                <a:gd name="T5" fmla="*/ 133 h 544"/>
                <a:gd name="T6" fmla="*/ 216 w 218"/>
                <a:gd name="T7" fmla="*/ 133 h 544"/>
                <a:gd name="T8" fmla="*/ 216 w 218"/>
                <a:gd name="T9" fmla="*/ 181 h 544"/>
                <a:gd name="T10" fmla="*/ 122 w 218"/>
                <a:gd name="T11" fmla="*/ 181 h 544"/>
                <a:gd name="T12" fmla="*/ 122 w 218"/>
                <a:gd name="T13" fmla="*/ 468 h 544"/>
                <a:gd name="T14" fmla="*/ 124 w 218"/>
                <a:gd name="T15" fmla="*/ 479 h 544"/>
                <a:gd name="T16" fmla="*/ 132 w 218"/>
                <a:gd name="T17" fmla="*/ 489 h 544"/>
                <a:gd name="T18" fmla="*/ 147 w 218"/>
                <a:gd name="T19" fmla="*/ 495 h 544"/>
                <a:gd name="T20" fmla="*/ 168 w 218"/>
                <a:gd name="T21" fmla="*/ 497 h 544"/>
                <a:gd name="T22" fmla="*/ 195 w 218"/>
                <a:gd name="T23" fmla="*/ 495 h 544"/>
                <a:gd name="T24" fmla="*/ 218 w 218"/>
                <a:gd name="T25" fmla="*/ 491 h 544"/>
                <a:gd name="T26" fmla="*/ 218 w 218"/>
                <a:gd name="T27" fmla="*/ 538 h 544"/>
                <a:gd name="T28" fmla="*/ 202 w 218"/>
                <a:gd name="T29" fmla="*/ 540 h 544"/>
                <a:gd name="T30" fmla="*/ 181 w 218"/>
                <a:gd name="T31" fmla="*/ 542 h 544"/>
                <a:gd name="T32" fmla="*/ 153 w 218"/>
                <a:gd name="T33" fmla="*/ 544 h 544"/>
                <a:gd name="T34" fmla="*/ 121 w 218"/>
                <a:gd name="T35" fmla="*/ 542 h 544"/>
                <a:gd name="T36" fmla="*/ 96 w 218"/>
                <a:gd name="T37" fmla="*/ 535 h 544"/>
                <a:gd name="T38" fmla="*/ 79 w 218"/>
                <a:gd name="T39" fmla="*/ 523 h 544"/>
                <a:gd name="T40" fmla="*/ 69 w 218"/>
                <a:gd name="T41" fmla="*/ 504 h 544"/>
                <a:gd name="T42" fmla="*/ 65 w 218"/>
                <a:gd name="T43" fmla="*/ 478 h 544"/>
                <a:gd name="T44" fmla="*/ 65 w 218"/>
                <a:gd name="T45" fmla="*/ 181 h 544"/>
                <a:gd name="T46" fmla="*/ 0 w 218"/>
                <a:gd name="T47" fmla="*/ 181 h 544"/>
                <a:gd name="T48" fmla="*/ 0 w 218"/>
                <a:gd name="T49" fmla="*/ 133 h 544"/>
                <a:gd name="T50" fmla="*/ 65 w 218"/>
                <a:gd name="T51" fmla="*/ 133 h 544"/>
                <a:gd name="T52" fmla="*/ 65 w 218"/>
                <a:gd name="T5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8" h="544">
                  <a:moveTo>
                    <a:pt x="65" y="0"/>
                  </a:moveTo>
                  <a:lnTo>
                    <a:pt x="122" y="0"/>
                  </a:lnTo>
                  <a:lnTo>
                    <a:pt x="122" y="133"/>
                  </a:lnTo>
                  <a:lnTo>
                    <a:pt x="216" y="133"/>
                  </a:lnTo>
                  <a:lnTo>
                    <a:pt x="216" y="181"/>
                  </a:lnTo>
                  <a:lnTo>
                    <a:pt x="122" y="181"/>
                  </a:lnTo>
                  <a:lnTo>
                    <a:pt x="122" y="468"/>
                  </a:lnTo>
                  <a:lnTo>
                    <a:pt x="124" y="479"/>
                  </a:lnTo>
                  <a:lnTo>
                    <a:pt x="132" y="489"/>
                  </a:lnTo>
                  <a:lnTo>
                    <a:pt x="147" y="495"/>
                  </a:lnTo>
                  <a:lnTo>
                    <a:pt x="168" y="497"/>
                  </a:lnTo>
                  <a:lnTo>
                    <a:pt x="195" y="495"/>
                  </a:lnTo>
                  <a:lnTo>
                    <a:pt x="218" y="491"/>
                  </a:lnTo>
                  <a:lnTo>
                    <a:pt x="218" y="538"/>
                  </a:lnTo>
                  <a:lnTo>
                    <a:pt x="202" y="540"/>
                  </a:lnTo>
                  <a:lnTo>
                    <a:pt x="181" y="542"/>
                  </a:lnTo>
                  <a:lnTo>
                    <a:pt x="153" y="544"/>
                  </a:lnTo>
                  <a:lnTo>
                    <a:pt x="121" y="542"/>
                  </a:lnTo>
                  <a:lnTo>
                    <a:pt x="96" y="535"/>
                  </a:lnTo>
                  <a:lnTo>
                    <a:pt x="79" y="523"/>
                  </a:lnTo>
                  <a:lnTo>
                    <a:pt x="69" y="504"/>
                  </a:lnTo>
                  <a:lnTo>
                    <a:pt x="65" y="478"/>
                  </a:lnTo>
                  <a:lnTo>
                    <a:pt x="65" y="181"/>
                  </a:lnTo>
                  <a:lnTo>
                    <a:pt x="0" y="181"/>
                  </a:lnTo>
                  <a:lnTo>
                    <a:pt x="0" y="133"/>
                  </a:lnTo>
                  <a:lnTo>
                    <a:pt x="65" y="133"/>
                  </a:lnTo>
                  <a:lnTo>
                    <a:pt x="6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9"/>
            <p:cNvSpPr>
              <a:spLocks/>
            </p:cNvSpPr>
            <p:nvPr/>
          </p:nvSpPr>
          <p:spPr bwMode="auto">
            <a:xfrm>
              <a:off x="3438" y="1595"/>
              <a:ext cx="161" cy="276"/>
            </a:xfrm>
            <a:custGeom>
              <a:avLst/>
              <a:gdLst>
                <a:gd name="T0" fmla="*/ 0 w 322"/>
                <a:gd name="T1" fmla="*/ 0 h 552"/>
                <a:gd name="T2" fmla="*/ 59 w 322"/>
                <a:gd name="T3" fmla="*/ 0 h 552"/>
                <a:gd name="T4" fmla="*/ 168 w 322"/>
                <a:gd name="T5" fmla="*/ 308 h 552"/>
                <a:gd name="T6" fmla="*/ 168 w 322"/>
                <a:gd name="T7" fmla="*/ 308 h 552"/>
                <a:gd name="T8" fmla="*/ 263 w 322"/>
                <a:gd name="T9" fmla="*/ 0 h 552"/>
                <a:gd name="T10" fmla="*/ 322 w 322"/>
                <a:gd name="T11" fmla="*/ 0 h 552"/>
                <a:gd name="T12" fmla="*/ 181 w 322"/>
                <a:gd name="T13" fmla="*/ 438 h 552"/>
                <a:gd name="T14" fmla="*/ 164 w 322"/>
                <a:gd name="T15" fmla="*/ 478 h 552"/>
                <a:gd name="T16" fmla="*/ 143 w 322"/>
                <a:gd name="T17" fmla="*/ 508 h 552"/>
                <a:gd name="T18" fmla="*/ 120 w 322"/>
                <a:gd name="T19" fmla="*/ 529 h 552"/>
                <a:gd name="T20" fmla="*/ 97 w 322"/>
                <a:gd name="T21" fmla="*/ 542 h 552"/>
                <a:gd name="T22" fmla="*/ 71 w 322"/>
                <a:gd name="T23" fmla="*/ 550 h 552"/>
                <a:gd name="T24" fmla="*/ 44 w 322"/>
                <a:gd name="T25" fmla="*/ 552 h 552"/>
                <a:gd name="T26" fmla="*/ 29 w 322"/>
                <a:gd name="T27" fmla="*/ 552 h 552"/>
                <a:gd name="T28" fmla="*/ 15 w 322"/>
                <a:gd name="T29" fmla="*/ 550 h 552"/>
                <a:gd name="T30" fmla="*/ 4 w 322"/>
                <a:gd name="T31" fmla="*/ 548 h 552"/>
                <a:gd name="T32" fmla="*/ 4 w 322"/>
                <a:gd name="T33" fmla="*/ 502 h 552"/>
                <a:gd name="T34" fmla="*/ 12 w 322"/>
                <a:gd name="T35" fmla="*/ 502 h 552"/>
                <a:gd name="T36" fmla="*/ 23 w 322"/>
                <a:gd name="T37" fmla="*/ 502 h 552"/>
                <a:gd name="T38" fmla="*/ 34 w 322"/>
                <a:gd name="T39" fmla="*/ 504 h 552"/>
                <a:gd name="T40" fmla="*/ 50 w 322"/>
                <a:gd name="T41" fmla="*/ 502 h 552"/>
                <a:gd name="T42" fmla="*/ 67 w 322"/>
                <a:gd name="T43" fmla="*/ 501 h 552"/>
                <a:gd name="T44" fmla="*/ 84 w 322"/>
                <a:gd name="T45" fmla="*/ 493 h 552"/>
                <a:gd name="T46" fmla="*/ 101 w 322"/>
                <a:gd name="T47" fmla="*/ 483 h 552"/>
                <a:gd name="T48" fmla="*/ 116 w 322"/>
                <a:gd name="T49" fmla="*/ 466 h 552"/>
                <a:gd name="T50" fmla="*/ 130 w 322"/>
                <a:gd name="T51" fmla="*/ 442 h 552"/>
                <a:gd name="T52" fmla="*/ 139 w 322"/>
                <a:gd name="T53" fmla="*/ 407 h 552"/>
                <a:gd name="T54" fmla="*/ 0 w 322"/>
                <a:gd name="T55"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22" h="552">
                  <a:moveTo>
                    <a:pt x="0" y="0"/>
                  </a:moveTo>
                  <a:lnTo>
                    <a:pt x="59" y="0"/>
                  </a:lnTo>
                  <a:lnTo>
                    <a:pt x="168" y="308"/>
                  </a:lnTo>
                  <a:lnTo>
                    <a:pt x="168" y="308"/>
                  </a:lnTo>
                  <a:lnTo>
                    <a:pt x="263" y="0"/>
                  </a:lnTo>
                  <a:lnTo>
                    <a:pt x="322" y="0"/>
                  </a:lnTo>
                  <a:lnTo>
                    <a:pt x="181" y="438"/>
                  </a:lnTo>
                  <a:lnTo>
                    <a:pt x="164" y="478"/>
                  </a:lnTo>
                  <a:lnTo>
                    <a:pt x="143" y="508"/>
                  </a:lnTo>
                  <a:lnTo>
                    <a:pt x="120" y="529"/>
                  </a:lnTo>
                  <a:lnTo>
                    <a:pt x="97" y="542"/>
                  </a:lnTo>
                  <a:lnTo>
                    <a:pt x="71" y="550"/>
                  </a:lnTo>
                  <a:lnTo>
                    <a:pt x="44" y="552"/>
                  </a:lnTo>
                  <a:lnTo>
                    <a:pt x="29" y="552"/>
                  </a:lnTo>
                  <a:lnTo>
                    <a:pt x="15" y="550"/>
                  </a:lnTo>
                  <a:lnTo>
                    <a:pt x="4" y="548"/>
                  </a:lnTo>
                  <a:lnTo>
                    <a:pt x="4" y="502"/>
                  </a:lnTo>
                  <a:lnTo>
                    <a:pt x="12" y="502"/>
                  </a:lnTo>
                  <a:lnTo>
                    <a:pt x="23" y="502"/>
                  </a:lnTo>
                  <a:lnTo>
                    <a:pt x="34" y="504"/>
                  </a:lnTo>
                  <a:lnTo>
                    <a:pt x="50" y="502"/>
                  </a:lnTo>
                  <a:lnTo>
                    <a:pt x="67" y="501"/>
                  </a:lnTo>
                  <a:lnTo>
                    <a:pt x="84" y="493"/>
                  </a:lnTo>
                  <a:lnTo>
                    <a:pt x="101" y="483"/>
                  </a:lnTo>
                  <a:lnTo>
                    <a:pt x="116" y="466"/>
                  </a:lnTo>
                  <a:lnTo>
                    <a:pt x="130" y="442"/>
                  </a:lnTo>
                  <a:lnTo>
                    <a:pt x="139" y="407"/>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0"/>
            <p:cNvSpPr>
              <a:spLocks noEditPoints="1"/>
            </p:cNvSpPr>
            <p:nvPr/>
          </p:nvSpPr>
          <p:spPr bwMode="auto">
            <a:xfrm>
              <a:off x="2020" y="1891"/>
              <a:ext cx="82" cy="94"/>
            </a:xfrm>
            <a:custGeom>
              <a:avLst/>
              <a:gdLst>
                <a:gd name="T0" fmla="*/ 82 w 164"/>
                <a:gd name="T1" fmla="*/ 21 h 188"/>
                <a:gd name="T2" fmla="*/ 63 w 164"/>
                <a:gd name="T3" fmla="*/ 23 h 188"/>
                <a:gd name="T4" fmla="*/ 47 w 164"/>
                <a:gd name="T5" fmla="*/ 32 h 188"/>
                <a:gd name="T6" fmla="*/ 36 w 164"/>
                <a:gd name="T7" fmla="*/ 46 h 188"/>
                <a:gd name="T8" fmla="*/ 28 w 164"/>
                <a:gd name="T9" fmla="*/ 61 h 188"/>
                <a:gd name="T10" fmla="*/ 25 w 164"/>
                <a:gd name="T11" fmla="*/ 78 h 188"/>
                <a:gd name="T12" fmla="*/ 23 w 164"/>
                <a:gd name="T13" fmla="*/ 93 h 188"/>
                <a:gd name="T14" fmla="*/ 25 w 164"/>
                <a:gd name="T15" fmla="*/ 110 h 188"/>
                <a:gd name="T16" fmla="*/ 28 w 164"/>
                <a:gd name="T17" fmla="*/ 127 h 188"/>
                <a:gd name="T18" fmla="*/ 36 w 164"/>
                <a:gd name="T19" fmla="*/ 143 h 188"/>
                <a:gd name="T20" fmla="*/ 47 w 164"/>
                <a:gd name="T21" fmla="*/ 156 h 188"/>
                <a:gd name="T22" fmla="*/ 63 w 164"/>
                <a:gd name="T23" fmla="*/ 165 h 188"/>
                <a:gd name="T24" fmla="*/ 82 w 164"/>
                <a:gd name="T25" fmla="*/ 167 h 188"/>
                <a:gd name="T26" fmla="*/ 101 w 164"/>
                <a:gd name="T27" fmla="*/ 165 h 188"/>
                <a:gd name="T28" fmla="*/ 116 w 164"/>
                <a:gd name="T29" fmla="*/ 156 h 188"/>
                <a:gd name="T30" fmla="*/ 127 w 164"/>
                <a:gd name="T31" fmla="*/ 143 h 188"/>
                <a:gd name="T32" fmla="*/ 135 w 164"/>
                <a:gd name="T33" fmla="*/ 127 h 188"/>
                <a:gd name="T34" fmla="*/ 141 w 164"/>
                <a:gd name="T35" fmla="*/ 110 h 188"/>
                <a:gd name="T36" fmla="*/ 141 w 164"/>
                <a:gd name="T37" fmla="*/ 93 h 188"/>
                <a:gd name="T38" fmla="*/ 141 w 164"/>
                <a:gd name="T39" fmla="*/ 78 h 188"/>
                <a:gd name="T40" fmla="*/ 135 w 164"/>
                <a:gd name="T41" fmla="*/ 61 h 188"/>
                <a:gd name="T42" fmla="*/ 127 w 164"/>
                <a:gd name="T43" fmla="*/ 46 h 188"/>
                <a:gd name="T44" fmla="*/ 116 w 164"/>
                <a:gd name="T45" fmla="*/ 32 h 188"/>
                <a:gd name="T46" fmla="*/ 101 w 164"/>
                <a:gd name="T47" fmla="*/ 23 h 188"/>
                <a:gd name="T48" fmla="*/ 82 w 164"/>
                <a:gd name="T49" fmla="*/ 21 h 188"/>
                <a:gd name="T50" fmla="*/ 82 w 164"/>
                <a:gd name="T51" fmla="*/ 0 h 188"/>
                <a:gd name="T52" fmla="*/ 108 w 164"/>
                <a:gd name="T53" fmla="*/ 4 h 188"/>
                <a:gd name="T54" fmla="*/ 129 w 164"/>
                <a:gd name="T55" fmla="*/ 15 h 188"/>
                <a:gd name="T56" fmla="*/ 145 w 164"/>
                <a:gd name="T57" fmla="*/ 30 h 188"/>
                <a:gd name="T58" fmla="*/ 156 w 164"/>
                <a:gd name="T59" fmla="*/ 49 h 188"/>
                <a:gd name="T60" fmla="*/ 162 w 164"/>
                <a:gd name="T61" fmla="*/ 70 h 188"/>
                <a:gd name="T62" fmla="*/ 164 w 164"/>
                <a:gd name="T63" fmla="*/ 93 h 188"/>
                <a:gd name="T64" fmla="*/ 162 w 164"/>
                <a:gd name="T65" fmla="*/ 118 h 188"/>
                <a:gd name="T66" fmla="*/ 156 w 164"/>
                <a:gd name="T67" fmla="*/ 139 h 188"/>
                <a:gd name="T68" fmla="*/ 145 w 164"/>
                <a:gd name="T69" fmla="*/ 158 h 188"/>
                <a:gd name="T70" fmla="*/ 129 w 164"/>
                <a:gd name="T71" fmla="*/ 173 h 188"/>
                <a:gd name="T72" fmla="*/ 108 w 164"/>
                <a:gd name="T73" fmla="*/ 184 h 188"/>
                <a:gd name="T74" fmla="*/ 82 w 164"/>
                <a:gd name="T75" fmla="*/ 188 h 188"/>
                <a:gd name="T76" fmla="*/ 57 w 164"/>
                <a:gd name="T77" fmla="*/ 184 h 188"/>
                <a:gd name="T78" fmla="*/ 36 w 164"/>
                <a:gd name="T79" fmla="*/ 173 h 188"/>
                <a:gd name="T80" fmla="*/ 21 w 164"/>
                <a:gd name="T81" fmla="*/ 158 h 188"/>
                <a:gd name="T82" fmla="*/ 9 w 164"/>
                <a:gd name="T83" fmla="*/ 139 h 188"/>
                <a:gd name="T84" fmla="*/ 2 w 164"/>
                <a:gd name="T85" fmla="*/ 118 h 188"/>
                <a:gd name="T86" fmla="*/ 0 w 164"/>
                <a:gd name="T87" fmla="*/ 93 h 188"/>
                <a:gd name="T88" fmla="*/ 2 w 164"/>
                <a:gd name="T89" fmla="*/ 70 h 188"/>
                <a:gd name="T90" fmla="*/ 9 w 164"/>
                <a:gd name="T91" fmla="*/ 49 h 188"/>
                <a:gd name="T92" fmla="*/ 21 w 164"/>
                <a:gd name="T93" fmla="*/ 30 h 188"/>
                <a:gd name="T94" fmla="*/ 36 w 164"/>
                <a:gd name="T95" fmla="*/ 15 h 188"/>
                <a:gd name="T96" fmla="*/ 57 w 164"/>
                <a:gd name="T97" fmla="*/ 4 h 188"/>
                <a:gd name="T98" fmla="*/ 82 w 164"/>
                <a:gd name="T9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4" h="188">
                  <a:moveTo>
                    <a:pt x="82" y="21"/>
                  </a:moveTo>
                  <a:lnTo>
                    <a:pt x="63" y="23"/>
                  </a:lnTo>
                  <a:lnTo>
                    <a:pt x="47" y="32"/>
                  </a:lnTo>
                  <a:lnTo>
                    <a:pt x="36" y="46"/>
                  </a:lnTo>
                  <a:lnTo>
                    <a:pt x="28" y="61"/>
                  </a:lnTo>
                  <a:lnTo>
                    <a:pt x="25" y="78"/>
                  </a:lnTo>
                  <a:lnTo>
                    <a:pt x="23" y="93"/>
                  </a:lnTo>
                  <a:lnTo>
                    <a:pt x="25" y="110"/>
                  </a:lnTo>
                  <a:lnTo>
                    <a:pt x="28" y="127"/>
                  </a:lnTo>
                  <a:lnTo>
                    <a:pt x="36" y="143"/>
                  </a:lnTo>
                  <a:lnTo>
                    <a:pt x="47" y="156"/>
                  </a:lnTo>
                  <a:lnTo>
                    <a:pt x="63" y="165"/>
                  </a:lnTo>
                  <a:lnTo>
                    <a:pt x="82" y="167"/>
                  </a:lnTo>
                  <a:lnTo>
                    <a:pt x="101" y="165"/>
                  </a:lnTo>
                  <a:lnTo>
                    <a:pt x="116" y="156"/>
                  </a:lnTo>
                  <a:lnTo>
                    <a:pt x="127" y="143"/>
                  </a:lnTo>
                  <a:lnTo>
                    <a:pt x="135" y="127"/>
                  </a:lnTo>
                  <a:lnTo>
                    <a:pt x="141" y="110"/>
                  </a:lnTo>
                  <a:lnTo>
                    <a:pt x="141" y="93"/>
                  </a:lnTo>
                  <a:lnTo>
                    <a:pt x="141" y="78"/>
                  </a:lnTo>
                  <a:lnTo>
                    <a:pt x="135" y="61"/>
                  </a:lnTo>
                  <a:lnTo>
                    <a:pt x="127" y="46"/>
                  </a:lnTo>
                  <a:lnTo>
                    <a:pt x="116" y="32"/>
                  </a:lnTo>
                  <a:lnTo>
                    <a:pt x="101" y="23"/>
                  </a:lnTo>
                  <a:lnTo>
                    <a:pt x="82" y="21"/>
                  </a:lnTo>
                  <a:close/>
                  <a:moveTo>
                    <a:pt x="82" y="0"/>
                  </a:moveTo>
                  <a:lnTo>
                    <a:pt x="108" y="4"/>
                  </a:lnTo>
                  <a:lnTo>
                    <a:pt x="129" y="15"/>
                  </a:lnTo>
                  <a:lnTo>
                    <a:pt x="145" y="30"/>
                  </a:lnTo>
                  <a:lnTo>
                    <a:pt x="156" y="49"/>
                  </a:lnTo>
                  <a:lnTo>
                    <a:pt x="162" y="70"/>
                  </a:lnTo>
                  <a:lnTo>
                    <a:pt x="164" y="93"/>
                  </a:lnTo>
                  <a:lnTo>
                    <a:pt x="162" y="118"/>
                  </a:lnTo>
                  <a:lnTo>
                    <a:pt x="156" y="139"/>
                  </a:lnTo>
                  <a:lnTo>
                    <a:pt x="145" y="158"/>
                  </a:lnTo>
                  <a:lnTo>
                    <a:pt x="129" y="173"/>
                  </a:lnTo>
                  <a:lnTo>
                    <a:pt x="108" y="184"/>
                  </a:lnTo>
                  <a:lnTo>
                    <a:pt x="82" y="188"/>
                  </a:lnTo>
                  <a:lnTo>
                    <a:pt x="57" y="184"/>
                  </a:lnTo>
                  <a:lnTo>
                    <a:pt x="36" y="173"/>
                  </a:lnTo>
                  <a:lnTo>
                    <a:pt x="21" y="158"/>
                  </a:lnTo>
                  <a:lnTo>
                    <a:pt x="9" y="139"/>
                  </a:lnTo>
                  <a:lnTo>
                    <a:pt x="2" y="118"/>
                  </a:lnTo>
                  <a:lnTo>
                    <a:pt x="0" y="93"/>
                  </a:lnTo>
                  <a:lnTo>
                    <a:pt x="2" y="70"/>
                  </a:lnTo>
                  <a:lnTo>
                    <a:pt x="9" y="49"/>
                  </a:lnTo>
                  <a:lnTo>
                    <a:pt x="21" y="30"/>
                  </a:lnTo>
                  <a:lnTo>
                    <a:pt x="36" y="15"/>
                  </a:lnTo>
                  <a:lnTo>
                    <a:pt x="57" y="4"/>
                  </a:lnTo>
                  <a:lnTo>
                    <a:pt x="82"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1"/>
            <p:cNvSpPr>
              <a:spLocks/>
            </p:cNvSpPr>
            <p:nvPr/>
          </p:nvSpPr>
          <p:spPr bwMode="auto">
            <a:xfrm>
              <a:off x="2109" y="1853"/>
              <a:ext cx="50" cy="129"/>
            </a:xfrm>
            <a:custGeom>
              <a:avLst/>
              <a:gdLst>
                <a:gd name="T0" fmla="*/ 78 w 99"/>
                <a:gd name="T1" fmla="*/ 0 h 259"/>
                <a:gd name="T2" fmla="*/ 86 w 99"/>
                <a:gd name="T3" fmla="*/ 2 h 259"/>
                <a:gd name="T4" fmla="*/ 93 w 99"/>
                <a:gd name="T5" fmla="*/ 4 h 259"/>
                <a:gd name="T6" fmla="*/ 99 w 99"/>
                <a:gd name="T7" fmla="*/ 4 h 259"/>
                <a:gd name="T8" fmla="*/ 99 w 99"/>
                <a:gd name="T9" fmla="*/ 21 h 259"/>
                <a:gd name="T10" fmla="*/ 93 w 99"/>
                <a:gd name="T11" fmla="*/ 21 h 259"/>
                <a:gd name="T12" fmla="*/ 86 w 99"/>
                <a:gd name="T13" fmla="*/ 19 h 259"/>
                <a:gd name="T14" fmla="*/ 72 w 99"/>
                <a:gd name="T15" fmla="*/ 21 h 259"/>
                <a:gd name="T16" fmla="*/ 63 w 99"/>
                <a:gd name="T17" fmla="*/ 26 h 259"/>
                <a:gd name="T18" fmla="*/ 59 w 99"/>
                <a:gd name="T19" fmla="*/ 34 h 259"/>
                <a:gd name="T20" fmla="*/ 57 w 99"/>
                <a:gd name="T21" fmla="*/ 45 h 259"/>
                <a:gd name="T22" fmla="*/ 57 w 99"/>
                <a:gd name="T23" fmla="*/ 59 h 259"/>
                <a:gd name="T24" fmla="*/ 57 w 99"/>
                <a:gd name="T25" fmla="*/ 82 h 259"/>
                <a:gd name="T26" fmla="*/ 97 w 99"/>
                <a:gd name="T27" fmla="*/ 82 h 259"/>
                <a:gd name="T28" fmla="*/ 97 w 99"/>
                <a:gd name="T29" fmla="*/ 101 h 259"/>
                <a:gd name="T30" fmla="*/ 57 w 99"/>
                <a:gd name="T31" fmla="*/ 101 h 259"/>
                <a:gd name="T32" fmla="*/ 57 w 99"/>
                <a:gd name="T33" fmla="*/ 259 h 259"/>
                <a:gd name="T34" fmla="*/ 36 w 99"/>
                <a:gd name="T35" fmla="*/ 259 h 259"/>
                <a:gd name="T36" fmla="*/ 36 w 99"/>
                <a:gd name="T37" fmla="*/ 101 h 259"/>
                <a:gd name="T38" fmla="*/ 0 w 99"/>
                <a:gd name="T39" fmla="*/ 101 h 259"/>
                <a:gd name="T40" fmla="*/ 0 w 99"/>
                <a:gd name="T41" fmla="*/ 82 h 259"/>
                <a:gd name="T42" fmla="*/ 36 w 99"/>
                <a:gd name="T43" fmla="*/ 82 h 259"/>
                <a:gd name="T44" fmla="*/ 36 w 99"/>
                <a:gd name="T45" fmla="*/ 44 h 259"/>
                <a:gd name="T46" fmla="*/ 38 w 99"/>
                <a:gd name="T47" fmla="*/ 25 h 259"/>
                <a:gd name="T48" fmla="*/ 46 w 99"/>
                <a:gd name="T49" fmla="*/ 11 h 259"/>
                <a:gd name="T50" fmla="*/ 59 w 99"/>
                <a:gd name="T51" fmla="*/ 4 h 259"/>
                <a:gd name="T52" fmla="*/ 78 w 99"/>
                <a:gd name="T5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259">
                  <a:moveTo>
                    <a:pt x="78" y="0"/>
                  </a:moveTo>
                  <a:lnTo>
                    <a:pt x="86" y="2"/>
                  </a:lnTo>
                  <a:lnTo>
                    <a:pt x="93" y="4"/>
                  </a:lnTo>
                  <a:lnTo>
                    <a:pt x="99" y="4"/>
                  </a:lnTo>
                  <a:lnTo>
                    <a:pt x="99" y="21"/>
                  </a:lnTo>
                  <a:lnTo>
                    <a:pt x="93" y="21"/>
                  </a:lnTo>
                  <a:lnTo>
                    <a:pt x="86" y="19"/>
                  </a:lnTo>
                  <a:lnTo>
                    <a:pt x="72" y="21"/>
                  </a:lnTo>
                  <a:lnTo>
                    <a:pt x="63" y="26"/>
                  </a:lnTo>
                  <a:lnTo>
                    <a:pt x="59" y="34"/>
                  </a:lnTo>
                  <a:lnTo>
                    <a:pt x="57" y="45"/>
                  </a:lnTo>
                  <a:lnTo>
                    <a:pt x="57" y="59"/>
                  </a:lnTo>
                  <a:lnTo>
                    <a:pt x="57" y="82"/>
                  </a:lnTo>
                  <a:lnTo>
                    <a:pt x="97" y="82"/>
                  </a:lnTo>
                  <a:lnTo>
                    <a:pt x="97" y="101"/>
                  </a:lnTo>
                  <a:lnTo>
                    <a:pt x="57" y="101"/>
                  </a:lnTo>
                  <a:lnTo>
                    <a:pt x="57" y="259"/>
                  </a:lnTo>
                  <a:lnTo>
                    <a:pt x="36" y="259"/>
                  </a:lnTo>
                  <a:lnTo>
                    <a:pt x="36" y="101"/>
                  </a:lnTo>
                  <a:lnTo>
                    <a:pt x="0" y="101"/>
                  </a:lnTo>
                  <a:lnTo>
                    <a:pt x="0" y="82"/>
                  </a:lnTo>
                  <a:lnTo>
                    <a:pt x="36" y="82"/>
                  </a:lnTo>
                  <a:lnTo>
                    <a:pt x="36" y="44"/>
                  </a:lnTo>
                  <a:lnTo>
                    <a:pt x="38" y="25"/>
                  </a:lnTo>
                  <a:lnTo>
                    <a:pt x="46" y="11"/>
                  </a:lnTo>
                  <a:lnTo>
                    <a:pt x="59" y="4"/>
                  </a:lnTo>
                  <a:lnTo>
                    <a:pt x="7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2"/>
            <p:cNvSpPr>
              <a:spLocks/>
            </p:cNvSpPr>
            <p:nvPr/>
          </p:nvSpPr>
          <p:spPr bwMode="auto">
            <a:xfrm>
              <a:off x="2220" y="1853"/>
              <a:ext cx="87" cy="132"/>
            </a:xfrm>
            <a:custGeom>
              <a:avLst/>
              <a:gdLst>
                <a:gd name="T0" fmla="*/ 105 w 175"/>
                <a:gd name="T1" fmla="*/ 0 h 264"/>
                <a:gd name="T2" fmla="*/ 139 w 175"/>
                <a:gd name="T3" fmla="*/ 11 h 264"/>
                <a:gd name="T4" fmla="*/ 164 w 175"/>
                <a:gd name="T5" fmla="*/ 38 h 264"/>
                <a:gd name="T6" fmla="*/ 145 w 175"/>
                <a:gd name="T7" fmla="*/ 61 h 264"/>
                <a:gd name="T8" fmla="*/ 133 w 175"/>
                <a:gd name="T9" fmla="*/ 32 h 264"/>
                <a:gd name="T10" fmla="*/ 107 w 175"/>
                <a:gd name="T11" fmla="*/ 21 h 264"/>
                <a:gd name="T12" fmla="*/ 74 w 175"/>
                <a:gd name="T13" fmla="*/ 23 h 264"/>
                <a:gd name="T14" fmla="*/ 44 w 175"/>
                <a:gd name="T15" fmla="*/ 36 h 264"/>
                <a:gd name="T16" fmla="*/ 30 w 175"/>
                <a:gd name="T17" fmla="*/ 64 h 264"/>
                <a:gd name="T18" fmla="*/ 44 w 175"/>
                <a:gd name="T19" fmla="*/ 95 h 264"/>
                <a:gd name="T20" fmla="*/ 74 w 175"/>
                <a:gd name="T21" fmla="*/ 112 h 264"/>
                <a:gd name="T22" fmla="*/ 112 w 175"/>
                <a:gd name="T23" fmla="*/ 125 h 264"/>
                <a:gd name="T24" fmla="*/ 149 w 175"/>
                <a:gd name="T25" fmla="*/ 143 h 264"/>
                <a:gd name="T26" fmla="*/ 172 w 175"/>
                <a:gd name="T27" fmla="*/ 171 h 264"/>
                <a:gd name="T28" fmla="*/ 172 w 175"/>
                <a:gd name="T29" fmla="*/ 217 h 264"/>
                <a:gd name="T30" fmla="*/ 145 w 175"/>
                <a:gd name="T31" fmla="*/ 247 h 264"/>
                <a:gd name="T32" fmla="*/ 101 w 175"/>
                <a:gd name="T33" fmla="*/ 262 h 264"/>
                <a:gd name="T34" fmla="*/ 53 w 175"/>
                <a:gd name="T35" fmla="*/ 260 h 264"/>
                <a:gd name="T36" fmla="*/ 15 w 175"/>
                <a:gd name="T37" fmla="*/ 236 h 264"/>
                <a:gd name="T38" fmla="*/ 0 w 175"/>
                <a:gd name="T39" fmla="*/ 192 h 264"/>
                <a:gd name="T40" fmla="*/ 29 w 175"/>
                <a:gd name="T41" fmla="*/ 213 h 264"/>
                <a:gd name="T42" fmla="*/ 51 w 175"/>
                <a:gd name="T43" fmla="*/ 236 h 264"/>
                <a:gd name="T44" fmla="*/ 90 w 175"/>
                <a:gd name="T45" fmla="*/ 241 h 264"/>
                <a:gd name="T46" fmla="*/ 122 w 175"/>
                <a:gd name="T47" fmla="*/ 234 h 264"/>
                <a:gd name="T48" fmla="*/ 147 w 175"/>
                <a:gd name="T49" fmla="*/ 211 h 264"/>
                <a:gd name="T50" fmla="*/ 147 w 175"/>
                <a:gd name="T51" fmla="*/ 177 h 264"/>
                <a:gd name="T52" fmla="*/ 126 w 175"/>
                <a:gd name="T53" fmla="*/ 156 h 264"/>
                <a:gd name="T54" fmla="*/ 91 w 175"/>
                <a:gd name="T55" fmla="*/ 143 h 264"/>
                <a:gd name="T56" fmla="*/ 51 w 175"/>
                <a:gd name="T57" fmla="*/ 129 h 264"/>
                <a:gd name="T58" fmla="*/ 19 w 175"/>
                <a:gd name="T59" fmla="*/ 106 h 264"/>
                <a:gd name="T60" fmla="*/ 6 w 175"/>
                <a:gd name="T61" fmla="*/ 68 h 264"/>
                <a:gd name="T62" fmla="*/ 23 w 175"/>
                <a:gd name="T63" fmla="*/ 25 h 264"/>
                <a:gd name="T64" fmla="*/ 63 w 175"/>
                <a:gd name="T65"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264">
                  <a:moveTo>
                    <a:pt x="88" y="0"/>
                  </a:moveTo>
                  <a:lnTo>
                    <a:pt x="105" y="0"/>
                  </a:lnTo>
                  <a:lnTo>
                    <a:pt x="122" y="4"/>
                  </a:lnTo>
                  <a:lnTo>
                    <a:pt x="139" y="11"/>
                  </a:lnTo>
                  <a:lnTo>
                    <a:pt x="154" y="23"/>
                  </a:lnTo>
                  <a:lnTo>
                    <a:pt x="164" y="38"/>
                  </a:lnTo>
                  <a:lnTo>
                    <a:pt x="170" y="61"/>
                  </a:lnTo>
                  <a:lnTo>
                    <a:pt x="145" y="61"/>
                  </a:lnTo>
                  <a:lnTo>
                    <a:pt x="141" y="44"/>
                  </a:lnTo>
                  <a:lnTo>
                    <a:pt x="133" y="32"/>
                  </a:lnTo>
                  <a:lnTo>
                    <a:pt x="120" y="25"/>
                  </a:lnTo>
                  <a:lnTo>
                    <a:pt x="107" y="21"/>
                  </a:lnTo>
                  <a:lnTo>
                    <a:pt x="90" y="21"/>
                  </a:lnTo>
                  <a:lnTo>
                    <a:pt x="74" y="23"/>
                  </a:lnTo>
                  <a:lnTo>
                    <a:pt x="57" y="26"/>
                  </a:lnTo>
                  <a:lnTo>
                    <a:pt x="44" y="36"/>
                  </a:lnTo>
                  <a:lnTo>
                    <a:pt x="34" y="47"/>
                  </a:lnTo>
                  <a:lnTo>
                    <a:pt x="30" y="64"/>
                  </a:lnTo>
                  <a:lnTo>
                    <a:pt x="34" y="82"/>
                  </a:lnTo>
                  <a:lnTo>
                    <a:pt x="44" y="95"/>
                  </a:lnTo>
                  <a:lnTo>
                    <a:pt x="57" y="104"/>
                  </a:lnTo>
                  <a:lnTo>
                    <a:pt x="74" y="112"/>
                  </a:lnTo>
                  <a:lnTo>
                    <a:pt x="93" y="120"/>
                  </a:lnTo>
                  <a:lnTo>
                    <a:pt x="112" y="125"/>
                  </a:lnTo>
                  <a:lnTo>
                    <a:pt x="131" y="133"/>
                  </a:lnTo>
                  <a:lnTo>
                    <a:pt x="149" y="143"/>
                  </a:lnTo>
                  <a:lnTo>
                    <a:pt x="162" y="154"/>
                  </a:lnTo>
                  <a:lnTo>
                    <a:pt x="172" y="171"/>
                  </a:lnTo>
                  <a:lnTo>
                    <a:pt x="175" y="192"/>
                  </a:lnTo>
                  <a:lnTo>
                    <a:pt x="172" y="217"/>
                  </a:lnTo>
                  <a:lnTo>
                    <a:pt x="160" y="234"/>
                  </a:lnTo>
                  <a:lnTo>
                    <a:pt x="145" y="247"/>
                  </a:lnTo>
                  <a:lnTo>
                    <a:pt x="124" y="257"/>
                  </a:lnTo>
                  <a:lnTo>
                    <a:pt x="101" y="262"/>
                  </a:lnTo>
                  <a:lnTo>
                    <a:pt x="76" y="264"/>
                  </a:lnTo>
                  <a:lnTo>
                    <a:pt x="53" y="260"/>
                  </a:lnTo>
                  <a:lnTo>
                    <a:pt x="32" y="251"/>
                  </a:lnTo>
                  <a:lnTo>
                    <a:pt x="15" y="236"/>
                  </a:lnTo>
                  <a:lnTo>
                    <a:pt x="6" y="215"/>
                  </a:lnTo>
                  <a:lnTo>
                    <a:pt x="0" y="192"/>
                  </a:lnTo>
                  <a:lnTo>
                    <a:pt x="25" y="192"/>
                  </a:lnTo>
                  <a:lnTo>
                    <a:pt x="29" y="213"/>
                  </a:lnTo>
                  <a:lnTo>
                    <a:pt x="38" y="226"/>
                  </a:lnTo>
                  <a:lnTo>
                    <a:pt x="51" y="236"/>
                  </a:lnTo>
                  <a:lnTo>
                    <a:pt x="69" y="241"/>
                  </a:lnTo>
                  <a:lnTo>
                    <a:pt x="90" y="241"/>
                  </a:lnTo>
                  <a:lnTo>
                    <a:pt x="107" y="240"/>
                  </a:lnTo>
                  <a:lnTo>
                    <a:pt x="122" y="234"/>
                  </a:lnTo>
                  <a:lnTo>
                    <a:pt x="137" y="224"/>
                  </a:lnTo>
                  <a:lnTo>
                    <a:pt x="147" y="211"/>
                  </a:lnTo>
                  <a:lnTo>
                    <a:pt x="151" y="194"/>
                  </a:lnTo>
                  <a:lnTo>
                    <a:pt x="147" y="177"/>
                  </a:lnTo>
                  <a:lnTo>
                    <a:pt x="139" y="165"/>
                  </a:lnTo>
                  <a:lnTo>
                    <a:pt x="126" y="156"/>
                  </a:lnTo>
                  <a:lnTo>
                    <a:pt x="111" y="150"/>
                  </a:lnTo>
                  <a:lnTo>
                    <a:pt x="91" y="143"/>
                  </a:lnTo>
                  <a:lnTo>
                    <a:pt x="72" y="137"/>
                  </a:lnTo>
                  <a:lnTo>
                    <a:pt x="51" y="129"/>
                  </a:lnTo>
                  <a:lnTo>
                    <a:pt x="34" y="118"/>
                  </a:lnTo>
                  <a:lnTo>
                    <a:pt x="19" y="106"/>
                  </a:lnTo>
                  <a:lnTo>
                    <a:pt x="10" y="89"/>
                  </a:lnTo>
                  <a:lnTo>
                    <a:pt x="6" y="68"/>
                  </a:lnTo>
                  <a:lnTo>
                    <a:pt x="11" y="44"/>
                  </a:lnTo>
                  <a:lnTo>
                    <a:pt x="23" y="25"/>
                  </a:lnTo>
                  <a:lnTo>
                    <a:pt x="42" y="11"/>
                  </a:lnTo>
                  <a:lnTo>
                    <a:pt x="63" y="2"/>
                  </a:lnTo>
                  <a:lnTo>
                    <a:pt x="8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3"/>
            <p:cNvSpPr>
              <a:spLocks noEditPoints="1"/>
            </p:cNvSpPr>
            <p:nvPr/>
          </p:nvSpPr>
          <p:spPr bwMode="auto">
            <a:xfrm>
              <a:off x="2324" y="1891"/>
              <a:ext cx="79" cy="94"/>
            </a:xfrm>
            <a:custGeom>
              <a:avLst/>
              <a:gdLst>
                <a:gd name="T0" fmla="*/ 78 w 158"/>
                <a:gd name="T1" fmla="*/ 21 h 188"/>
                <a:gd name="T2" fmla="*/ 59 w 158"/>
                <a:gd name="T3" fmla="*/ 23 h 188"/>
                <a:gd name="T4" fmla="*/ 43 w 158"/>
                <a:gd name="T5" fmla="*/ 32 h 188"/>
                <a:gd name="T6" fmla="*/ 34 w 158"/>
                <a:gd name="T7" fmla="*/ 46 h 188"/>
                <a:gd name="T8" fmla="*/ 26 w 158"/>
                <a:gd name="T9" fmla="*/ 61 h 188"/>
                <a:gd name="T10" fmla="*/ 22 w 158"/>
                <a:gd name="T11" fmla="*/ 80 h 188"/>
                <a:gd name="T12" fmla="*/ 135 w 158"/>
                <a:gd name="T13" fmla="*/ 80 h 188"/>
                <a:gd name="T14" fmla="*/ 131 w 158"/>
                <a:gd name="T15" fmla="*/ 61 h 188"/>
                <a:gd name="T16" fmla="*/ 123 w 158"/>
                <a:gd name="T17" fmla="*/ 44 h 188"/>
                <a:gd name="T18" fmla="*/ 114 w 158"/>
                <a:gd name="T19" fmla="*/ 30 h 188"/>
                <a:gd name="T20" fmla="*/ 97 w 158"/>
                <a:gd name="T21" fmla="*/ 23 h 188"/>
                <a:gd name="T22" fmla="*/ 78 w 158"/>
                <a:gd name="T23" fmla="*/ 21 h 188"/>
                <a:gd name="T24" fmla="*/ 78 w 158"/>
                <a:gd name="T25" fmla="*/ 0 h 188"/>
                <a:gd name="T26" fmla="*/ 104 w 158"/>
                <a:gd name="T27" fmla="*/ 4 h 188"/>
                <a:gd name="T28" fmla="*/ 125 w 158"/>
                <a:gd name="T29" fmla="*/ 13 h 188"/>
                <a:gd name="T30" fmla="*/ 141 w 158"/>
                <a:gd name="T31" fmla="*/ 28 h 188"/>
                <a:gd name="T32" fmla="*/ 150 w 158"/>
                <a:gd name="T33" fmla="*/ 49 h 188"/>
                <a:gd name="T34" fmla="*/ 156 w 158"/>
                <a:gd name="T35" fmla="*/ 72 h 188"/>
                <a:gd name="T36" fmla="*/ 158 w 158"/>
                <a:gd name="T37" fmla="*/ 99 h 188"/>
                <a:gd name="T38" fmla="*/ 22 w 158"/>
                <a:gd name="T39" fmla="*/ 99 h 188"/>
                <a:gd name="T40" fmla="*/ 24 w 158"/>
                <a:gd name="T41" fmla="*/ 120 h 188"/>
                <a:gd name="T42" fmla="*/ 30 w 158"/>
                <a:gd name="T43" fmla="*/ 139 h 188"/>
                <a:gd name="T44" fmla="*/ 43 w 158"/>
                <a:gd name="T45" fmla="*/ 154 h 188"/>
                <a:gd name="T46" fmla="*/ 61 w 158"/>
                <a:gd name="T47" fmla="*/ 164 h 188"/>
                <a:gd name="T48" fmla="*/ 83 w 158"/>
                <a:gd name="T49" fmla="*/ 167 h 188"/>
                <a:gd name="T50" fmla="*/ 106 w 158"/>
                <a:gd name="T51" fmla="*/ 162 h 188"/>
                <a:gd name="T52" fmla="*/ 123 w 158"/>
                <a:gd name="T53" fmla="*/ 148 h 188"/>
                <a:gd name="T54" fmla="*/ 133 w 158"/>
                <a:gd name="T55" fmla="*/ 125 h 188"/>
                <a:gd name="T56" fmla="*/ 156 w 158"/>
                <a:gd name="T57" fmla="*/ 125 h 188"/>
                <a:gd name="T58" fmla="*/ 144 w 158"/>
                <a:gd name="T59" fmla="*/ 154 h 188"/>
                <a:gd name="T60" fmla="*/ 127 w 158"/>
                <a:gd name="T61" fmla="*/ 173 h 188"/>
                <a:gd name="T62" fmla="*/ 104 w 158"/>
                <a:gd name="T63" fmla="*/ 184 h 188"/>
                <a:gd name="T64" fmla="*/ 76 w 158"/>
                <a:gd name="T65" fmla="*/ 188 h 188"/>
                <a:gd name="T66" fmla="*/ 51 w 158"/>
                <a:gd name="T67" fmla="*/ 184 h 188"/>
                <a:gd name="T68" fmla="*/ 32 w 158"/>
                <a:gd name="T69" fmla="*/ 173 h 188"/>
                <a:gd name="T70" fmla="*/ 17 w 158"/>
                <a:gd name="T71" fmla="*/ 158 h 188"/>
                <a:gd name="T72" fmla="*/ 7 w 158"/>
                <a:gd name="T73" fmla="*/ 139 h 188"/>
                <a:gd name="T74" fmla="*/ 2 w 158"/>
                <a:gd name="T75" fmla="*/ 118 h 188"/>
                <a:gd name="T76" fmla="*/ 0 w 158"/>
                <a:gd name="T77" fmla="*/ 93 h 188"/>
                <a:gd name="T78" fmla="*/ 2 w 158"/>
                <a:gd name="T79" fmla="*/ 70 h 188"/>
                <a:gd name="T80" fmla="*/ 7 w 158"/>
                <a:gd name="T81" fmla="*/ 49 h 188"/>
                <a:gd name="T82" fmla="*/ 19 w 158"/>
                <a:gd name="T83" fmla="*/ 30 h 188"/>
                <a:gd name="T84" fmla="*/ 34 w 158"/>
                <a:gd name="T85" fmla="*/ 15 h 188"/>
                <a:gd name="T86" fmla="*/ 53 w 158"/>
                <a:gd name="T87" fmla="*/ 4 h 188"/>
                <a:gd name="T88" fmla="*/ 78 w 158"/>
                <a:gd name="T8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8" h="188">
                  <a:moveTo>
                    <a:pt x="78" y="21"/>
                  </a:moveTo>
                  <a:lnTo>
                    <a:pt x="59" y="23"/>
                  </a:lnTo>
                  <a:lnTo>
                    <a:pt x="43" y="32"/>
                  </a:lnTo>
                  <a:lnTo>
                    <a:pt x="34" y="46"/>
                  </a:lnTo>
                  <a:lnTo>
                    <a:pt x="26" y="61"/>
                  </a:lnTo>
                  <a:lnTo>
                    <a:pt x="22" y="80"/>
                  </a:lnTo>
                  <a:lnTo>
                    <a:pt x="135" y="80"/>
                  </a:lnTo>
                  <a:lnTo>
                    <a:pt x="131" y="61"/>
                  </a:lnTo>
                  <a:lnTo>
                    <a:pt x="123" y="44"/>
                  </a:lnTo>
                  <a:lnTo>
                    <a:pt x="114" y="30"/>
                  </a:lnTo>
                  <a:lnTo>
                    <a:pt x="97" y="23"/>
                  </a:lnTo>
                  <a:lnTo>
                    <a:pt x="78" y="21"/>
                  </a:lnTo>
                  <a:close/>
                  <a:moveTo>
                    <a:pt x="78" y="0"/>
                  </a:moveTo>
                  <a:lnTo>
                    <a:pt x="104" y="4"/>
                  </a:lnTo>
                  <a:lnTo>
                    <a:pt x="125" y="13"/>
                  </a:lnTo>
                  <a:lnTo>
                    <a:pt x="141" y="28"/>
                  </a:lnTo>
                  <a:lnTo>
                    <a:pt x="150" y="49"/>
                  </a:lnTo>
                  <a:lnTo>
                    <a:pt x="156" y="72"/>
                  </a:lnTo>
                  <a:lnTo>
                    <a:pt x="158" y="99"/>
                  </a:lnTo>
                  <a:lnTo>
                    <a:pt x="22" y="99"/>
                  </a:lnTo>
                  <a:lnTo>
                    <a:pt x="24" y="120"/>
                  </a:lnTo>
                  <a:lnTo>
                    <a:pt x="30" y="139"/>
                  </a:lnTo>
                  <a:lnTo>
                    <a:pt x="43" y="154"/>
                  </a:lnTo>
                  <a:lnTo>
                    <a:pt x="61" y="164"/>
                  </a:lnTo>
                  <a:lnTo>
                    <a:pt x="83" y="167"/>
                  </a:lnTo>
                  <a:lnTo>
                    <a:pt x="106" y="162"/>
                  </a:lnTo>
                  <a:lnTo>
                    <a:pt x="123" y="148"/>
                  </a:lnTo>
                  <a:lnTo>
                    <a:pt x="133" y="125"/>
                  </a:lnTo>
                  <a:lnTo>
                    <a:pt x="156" y="125"/>
                  </a:lnTo>
                  <a:lnTo>
                    <a:pt x="144" y="154"/>
                  </a:lnTo>
                  <a:lnTo>
                    <a:pt x="127" y="173"/>
                  </a:lnTo>
                  <a:lnTo>
                    <a:pt x="104" y="184"/>
                  </a:lnTo>
                  <a:lnTo>
                    <a:pt x="76" y="188"/>
                  </a:lnTo>
                  <a:lnTo>
                    <a:pt x="51" y="184"/>
                  </a:lnTo>
                  <a:lnTo>
                    <a:pt x="32" y="173"/>
                  </a:lnTo>
                  <a:lnTo>
                    <a:pt x="17" y="158"/>
                  </a:lnTo>
                  <a:lnTo>
                    <a:pt x="7" y="139"/>
                  </a:lnTo>
                  <a:lnTo>
                    <a:pt x="2" y="118"/>
                  </a:lnTo>
                  <a:lnTo>
                    <a:pt x="0" y="93"/>
                  </a:lnTo>
                  <a:lnTo>
                    <a:pt x="2" y="70"/>
                  </a:lnTo>
                  <a:lnTo>
                    <a:pt x="7" y="49"/>
                  </a:lnTo>
                  <a:lnTo>
                    <a:pt x="19" y="30"/>
                  </a:lnTo>
                  <a:lnTo>
                    <a:pt x="34" y="15"/>
                  </a:lnTo>
                  <a:lnTo>
                    <a:pt x="53" y="4"/>
                  </a:lnTo>
                  <a:lnTo>
                    <a:pt x="7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4"/>
            <p:cNvSpPr>
              <a:spLocks noEditPoints="1"/>
            </p:cNvSpPr>
            <p:nvPr/>
          </p:nvSpPr>
          <p:spPr bwMode="auto">
            <a:xfrm>
              <a:off x="2417" y="1891"/>
              <a:ext cx="68" cy="94"/>
            </a:xfrm>
            <a:custGeom>
              <a:avLst/>
              <a:gdLst>
                <a:gd name="T0" fmla="*/ 115 w 138"/>
                <a:gd name="T1" fmla="*/ 93 h 188"/>
                <a:gd name="T2" fmla="*/ 101 w 138"/>
                <a:gd name="T3" fmla="*/ 93 h 188"/>
                <a:gd name="T4" fmla="*/ 84 w 138"/>
                <a:gd name="T5" fmla="*/ 93 h 188"/>
                <a:gd name="T6" fmla="*/ 67 w 138"/>
                <a:gd name="T7" fmla="*/ 95 h 188"/>
                <a:gd name="T8" fmla="*/ 50 w 138"/>
                <a:gd name="T9" fmla="*/ 99 h 188"/>
                <a:gd name="T10" fmla="*/ 37 w 138"/>
                <a:gd name="T11" fmla="*/ 106 h 188"/>
                <a:gd name="T12" fmla="*/ 27 w 138"/>
                <a:gd name="T13" fmla="*/ 116 h 188"/>
                <a:gd name="T14" fmla="*/ 23 w 138"/>
                <a:gd name="T15" fmla="*/ 133 h 188"/>
                <a:gd name="T16" fmla="*/ 25 w 138"/>
                <a:gd name="T17" fmla="*/ 148 h 188"/>
                <a:gd name="T18" fmla="*/ 35 w 138"/>
                <a:gd name="T19" fmla="*/ 160 h 188"/>
                <a:gd name="T20" fmla="*/ 48 w 138"/>
                <a:gd name="T21" fmla="*/ 165 h 188"/>
                <a:gd name="T22" fmla="*/ 63 w 138"/>
                <a:gd name="T23" fmla="*/ 167 h 188"/>
                <a:gd name="T24" fmla="*/ 82 w 138"/>
                <a:gd name="T25" fmla="*/ 165 h 188"/>
                <a:gd name="T26" fmla="*/ 98 w 138"/>
                <a:gd name="T27" fmla="*/ 156 h 188"/>
                <a:gd name="T28" fmla="*/ 107 w 138"/>
                <a:gd name="T29" fmla="*/ 145 h 188"/>
                <a:gd name="T30" fmla="*/ 113 w 138"/>
                <a:gd name="T31" fmla="*/ 129 h 188"/>
                <a:gd name="T32" fmla="*/ 115 w 138"/>
                <a:gd name="T33" fmla="*/ 112 h 188"/>
                <a:gd name="T34" fmla="*/ 115 w 138"/>
                <a:gd name="T35" fmla="*/ 93 h 188"/>
                <a:gd name="T36" fmla="*/ 73 w 138"/>
                <a:gd name="T37" fmla="*/ 0 h 188"/>
                <a:gd name="T38" fmla="*/ 96 w 138"/>
                <a:gd name="T39" fmla="*/ 4 h 188"/>
                <a:gd name="T40" fmla="*/ 113 w 138"/>
                <a:gd name="T41" fmla="*/ 9 h 188"/>
                <a:gd name="T42" fmla="*/ 126 w 138"/>
                <a:gd name="T43" fmla="*/ 21 h 188"/>
                <a:gd name="T44" fmla="*/ 134 w 138"/>
                <a:gd name="T45" fmla="*/ 38 h 188"/>
                <a:gd name="T46" fmla="*/ 136 w 138"/>
                <a:gd name="T47" fmla="*/ 59 h 188"/>
                <a:gd name="T48" fmla="*/ 136 w 138"/>
                <a:gd name="T49" fmla="*/ 143 h 188"/>
                <a:gd name="T50" fmla="*/ 138 w 138"/>
                <a:gd name="T51" fmla="*/ 164 h 188"/>
                <a:gd name="T52" fmla="*/ 138 w 138"/>
                <a:gd name="T53" fmla="*/ 183 h 188"/>
                <a:gd name="T54" fmla="*/ 117 w 138"/>
                <a:gd name="T55" fmla="*/ 183 h 188"/>
                <a:gd name="T56" fmla="*/ 115 w 138"/>
                <a:gd name="T57" fmla="*/ 156 h 188"/>
                <a:gd name="T58" fmla="*/ 115 w 138"/>
                <a:gd name="T59" fmla="*/ 156 h 188"/>
                <a:gd name="T60" fmla="*/ 113 w 138"/>
                <a:gd name="T61" fmla="*/ 158 h 188"/>
                <a:gd name="T62" fmla="*/ 101 w 138"/>
                <a:gd name="T63" fmla="*/ 173 h 188"/>
                <a:gd name="T64" fmla="*/ 82 w 138"/>
                <a:gd name="T65" fmla="*/ 183 h 188"/>
                <a:gd name="T66" fmla="*/ 60 w 138"/>
                <a:gd name="T67" fmla="*/ 188 h 188"/>
                <a:gd name="T68" fmla="*/ 35 w 138"/>
                <a:gd name="T69" fmla="*/ 184 h 188"/>
                <a:gd name="T70" fmla="*/ 18 w 138"/>
                <a:gd name="T71" fmla="*/ 173 h 188"/>
                <a:gd name="T72" fmla="*/ 4 w 138"/>
                <a:gd name="T73" fmla="*/ 156 h 188"/>
                <a:gd name="T74" fmla="*/ 0 w 138"/>
                <a:gd name="T75" fmla="*/ 133 h 188"/>
                <a:gd name="T76" fmla="*/ 4 w 138"/>
                <a:gd name="T77" fmla="*/ 110 h 188"/>
                <a:gd name="T78" fmla="*/ 18 w 138"/>
                <a:gd name="T79" fmla="*/ 93 h 188"/>
                <a:gd name="T80" fmla="*/ 35 w 138"/>
                <a:gd name="T81" fmla="*/ 82 h 188"/>
                <a:gd name="T82" fmla="*/ 61 w 138"/>
                <a:gd name="T83" fmla="*/ 76 h 188"/>
                <a:gd name="T84" fmla="*/ 88 w 138"/>
                <a:gd name="T85" fmla="*/ 74 h 188"/>
                <a:gd name="T86" fmla="*/ 115 w 138"/>
                <a:gd name="T87" fmla="*/ 74 h 188"/>
                <a:gd name="T88" fmla="*/ 115 w 138"/>
                <a:gd name="T89" fmla="*/ 57 h 188"/>
                <a:gd name="T90" fmla="*/ 111 w 138"/>
                <a:gd name="T91" fmla="*/ 40 h 188"/>
                <a:gd name="T92" fmla="*/ 103 w 138"/>
                <a:gd name="T93" fmla="*/ 28 h 188"/>
                <a:gd name="T94" fmla="*/ 90 w 138"/>
                <a:gd name="T95" fmla="*/ 23 h 188"/>
                <a:gd name="T96" fmla="*/ 73 w 138"/>
                <a:gd name="T97" fmla="*/ 21 h 188"/>
                <a:gd name="T98" fmla="*/ 58 w 138"/>
                <a:gd name="T99" fmla="*/ 21 h 188"/>
                <a:gd name="T100" fmla="*/ 44 w 138"/>
                <a:gd name="T101" fmla="*/ 27 h 188"/>
                <a:gd name="T102" fmla="*/ 35 w 138"/>
                <a:gd name="T103" fmla="*/ 36 h 188"/>
                <a:gd name="T104" fmla="*/ 31 w 138"/>
                <a:gd name="T105" fmla="*/ 51 h 188"/>
                <a:gd name="T106" fmla="*/ 8 w 138"/>
                <a:gd name="T107" fmla="*/ 51 h 188"/>
                <a:gd name="T108" fmla="*/ 14 w 138"/>
                <a:gd name="T109" fmla="*/ 32 h 188"/>
                <a:gd name="T110" fmla="*/ 23 w 138"/>
                <a:gd name="T111" fmla="*/ 17 h 188"/>
                <a:gd name="T112" fmla="*/ 37 w 138"/>
                <a:gd name="T113" fmla="*/ 8 h 188"/>
                <a:gd name="T114" fmla="*/ 54 w 138"/>
                <a:gd name="T115" fmla="*/ 2 h 188"/>
                <a:gd name="T116" fmla="*/ 73 w 138"/>
                <a:gd name="T1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8" h="188">
                  <a:moveTo>
                    <a:pt x="115" y="93"/>
                  </a:moveTo>
                  <a:lnTo>
                    <a:pt x="101" y="93"/>
                  </a:lnTo>
                  <a:lnTo>
                    <a:pt x="84" y="93"/>
                  </a:lnTo>
                  <a:lnTo>
                    <a:pt x="67" y="95"/>
                  </a:lnTo>
                  <a:lnTo>
                    <a:pt x="50" y="99"/>
                  </a:lnTo>
                  <a:lnTo>
                    <a:pt x="37" y="106"/>
                  </a:lnTo>
                  <a:lnTo>
                    <a:pt x="27" y="116"/>
                  </a:lnTo>
                  <a:lnTo>
                    <a:pt x="23" y="133"/>
                  </a:lnTo>
                  <a:lnTo>
                    <a:pt x="25" y="148"/>
                  </a:lnTo>
                  <a:lnTo>
                    <a:pt x="35" y="160"/>
                  </a:lnTo>
                  <a:lnTo>
                    <a:pt x="48" y="165"/>
                  </a:lnTo>
                  <a:lnTo>
                    <a:pt x="63" y="167"/>
                  </a:lnTo>
                  <a:lnTo>
                    <a:pt x="82" y="165"/>
                  </a:lnTo>
                  <a:lnTo>
                    <a:pt x="98" y="156"/>
                  </a:lnTo>
                  <a:lnTo>
                    <a:pt x="107" y="145"/>
                  </a:lnTo>
                  <a:lnTo>
                    <a:pt x="113" y="129"/>
                  </a:lnTo>
                  <a:lnTo>
                    <a:pt x="115" y="112"/>
                  </a:lnTo>
                  <a:lnTo>
                    <a:pt x="115" y="93"/>
                  </a:lnTo>
                  <a:close/>
                  <a:moveTo>
                    <a:pt x="73" y="0"/>
                  </a:moveTo>
                  <a:lnTo>
                    <a:pt x="96" y="4"/>
                  </a:lnTo>
                  <a:lnTo>
                    <a:pt x="113" y="9"/>
                  </a:lnTo>
                  <a:lnTo>
                    <a:pt x="126" y="21"/>
                  </a:lnTo>
                  <a:lnTo>
                    <a:pt x="134" y="38"/>
                  </a:lnTo>
                  <a:lnTo>
                    <a:pt x="136" y="59"/>
                  </a:lnTo>
                  <a:lnTo>
                    <a:pt x="136" y="143"/>
                  </a:lnTo>
                  <a:lnTo>
                    <a:pt x="138" y="164"/>
                  </a:lnTo>
                  <a:lnTo>
                    <a:pt x="138" y="183"/>
                  </a:lnTo>
                  <a:lnTo>
                    <a:pt x="117" y="183"/>
                  </a:lnTo>
                  <a:lnTo>
                    <a:pt x="115" y="156"/>
                  </a:lnTo>
                  <a:lnTo>
                    <a:pt x="115" y="156"/>
                  </a:lnTo>
                  <a:lnTo>
                    <a:pt x="113" y="158"/>
                  </a:lnTo>
                  <a:lnTo>
                    <a:pt x="101" y="173"/>
                  </a:lnTo>
                  <a:lnTo>
                    <a:pt x="82" y="183"/>
                  </a:lnTo>
                  <a:lnTo>
                    <a:pt x="60" y="188"/>
                  </a:lnTo>
                  <a:lnTo>
                    <a:pt x="35" y="184"/>
                  </a:lnTo>
                  <a:lnTo>
                    <a:pt x="18" y="173"/>
                  </a:lnTo>
                  <a:lnTo>
                    <a:pt x="4" y="156"/>
                  </a:lnTo>
                  <a:lnTo>
                    <a:pt x="0" y="133"/>
                  </a:lnTo>
                  <a:lnTo>
                    <a:pt x="4" y="110"/>
                  </a:lnTo>
                  <a:lnTo>
                    <a:pt x="18" y="93"/>
                  </a:lnTo>
                  <a:lnTo>
                    <a:pt x="35" y="82"/>
                  </a:lnTo>
                  <a:lnTo>
                    <a:pt x="61" y="76"/>
                  </a:lnTo>
                  <a:lnTo>
                    <a:pt x="88" y="74"/>
                  </a:lnTo>
                  <a:lnTo>
                    <a:pt x="115" y="74"/>
                  </a:lnTo>
                  <a:lnTo>
                    <a:pt x="115" y="57"/>
                  </a:lnTo>
                  <a:lnTo>
                    <a:pt x="111" y="40"/>
                  </a:lnTo>
                  <a:lnTo>
                    <a:pt x="103" y="28"/>
                  </a:lnTo>
                  <a:lnTo>
                    <a:pt x="90" y="23"/>
                  </a:lnTo>
                  <a:lnTo>
                    <a:pt x="73" y="21"/>
                  </a:lnTo>
                  <a:lnTo>
                    <a:pt x="58" y="21"/>
                  </a:lnTo>
                  <a:lnTo>
                    <a:pt x="44" y="27"/>
                  </a:lnTo>
                  <a:lnTo>
                    <a:pt x="35" y="36"/>
                  </a:lnTo>
                  <a:lnTo>
                    <a:pt x="31" y="51"/>
                  </a:lnTo>
                  <a:lnTo>
                    <a:pt x="8" y="51"/>
                  </a:lnTo>
                  <a:lnTo>
                    <a:pt x="14" y="32"/>
                  </a:lnTo>
                  <a:lnTo>
                    <a:pt x="23" y="17"/>
                  </a:lnTo>
                  <a:lnTo>
                    <a:pt x="37" y="8"/>
                  </a:lnTo>
                  <a:lnTo>
                    <a:pt x="54" y="2"/>
                  </a:lnTo>
                  <a:lnTo>
                    <a:pt x="73"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25"/>
            <p:cNvSpPr>
              <a:spLocks/>
            </p:cNvSpPr>
            <p:nvPr/>
          </p:nvSpPr>
          <p:spPr bwMode="auto">
            <a:xfrm>
              <a:off x="2498" y="1871"/>
              <a:ext cx="49" cy="114"/>
            </a:xfrm>
            <a:custGeom>
              <a:avLst/>
              <a:gdLst>
                <a:gd name="T0" fmla="*/ 58 w 99"/>
                <a:gd name="T1" fmla="*/ 0 h 228"/>
                <a:gd name="T2" fmla="*/ 58 w 99"/>
                <a:gd name="T3" fmla="*/ 46 h 228"/>
                <a:gd name="T4" fmla="*/ 98 w 99"/>
                <a:gd name="T5" fmla="*/ 46 h 228"/>
                <a:gd name="T6" fmla="*/ 98 w 99"/>
                <a:gd name="T7" fmla="*/ 65 h 228"/>
                <a:gd name="T8" fmla="*/ 58 w 99"/>
                <a:gd name="T9" fmla="*/ 65 h 228"/>
                <a:gd name="T10" fmla="*/ 58 w 99"/>
                <a:gd name="T11" fmla="*/ 183 h 228"/>
                <a:gd name="T12" fmla="*/ 58 w 99"/>
                <a:gd name="T13" fmla="*/ 190 h 228"/>
                <a:gd name="T14" fmla="*/ 59 w 99"/>
                <a:gd name="T15" fmla="*/ 196 h 228"/>
                <a:gd name="T16" fmla="*/ 63 w 99"/>
                <a:gd name="T17" fmla="*/ 202 h 228"/>
                <a:gd name="T18" fmla="*/ 67 w 99"/>
                <a:gd name="T19" fmla="*/ 205 h 228"/>
                <a:gd name="T20" fmla="*/ 75 w 99"/>
                <a:gd name="T21" fmla="*/ 207 h 228"/>
                <a:gd name="T22" fmla="*/ 82 w 99"/>
                <a:gd name="T23" fmla="*/ 207 h 228"/>
                <a:gd name="T24" fmla="*/ 90 w 99"/>
                <a:gd name="T25" fmla="*/ 207 h 228"/>
                <a:gd name="T26" fmla="*/ 99 w 99"/>
                <a:gd name="T27" fmla="*/ 205 h 228"/>
                <a:gd name="T28" fmla="*/ 99 w 99"/>
                <a:gd name="T29" fmla="*/ 224 h 228"/>
                <a:gd name="T30" fmla="*/ 90 w 99"/>
                <a:gd name="T31" fmla="*/ 226 h 228"/>
                <a:gd name="T32" fmla="*/ 79 w 99"/>
                <a:gd name="T33" fmla="*/ 228 h 228"/>
                <a:gd name="T34" fmla="*/ 59 w 99"/>
                <a:gd name="T35" fmla="*/ 224 h 228"/>
                <a:gd name="T36" fmla="*/ 48 w 99"/>
                <a:gd name="T37" fmla="*/ 219 h 228"/>
                <a:gd name="T38" fmla="*/ 40 w 99"/>
                <a:gd name="T39" fmla="*/ 209 h 228"/>
                <a:gd name="T40" fmla="*/ 37 w 99"/>
                <a:gd name="T41" fmla="*/ 200 h 228"/>
                <a:gd name="T42" fmla="*/ 37 w 99"/>
                <a:gd name="T43" fmla="*/ 186 h 228"/>
                <a:gd name="T44" fmla="*/ 37 w 99"/>
                <a:gd name="T45" fmla="*/ 175 h 228"/>
                <a:gd name="T46" fmla="*/ 37 w 99"/>
                <a:gd name="T47" fmla="*/ 65 h 228"/>
                <a:gd name="T48" fmla="*/ 0 w 99"/>
                <a:gd name="T49" fmla="*/ 65 h 228"/>
                <a:gd name="T50" fmla="*/ 0 w 99"/>
                <a:gd name="T51" fmla="*/ 46 h 228"/>
                <a:gd name="T52" fmla="*/ 37 w 99"/>
                <a:gd name="T53" fmla="*/ 46 h 228"/>
                <a:gd name="T54" fmla="*/ 37 w 99"/>
                <a:gd name="T55" fmla="*/ 8 h 228"/>
                <a:gd name="T56" fmla="*/ 58 w 99"/>
                <a:gd name="T5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228">
                  <a:moveTo>
                    <a:pt x="58" y="0"/>
                  </a:moveTo>
                  <a:lnTo>
                    <a:pt x="58" y="46"/>
                  </a:lnTo>
                  <a:lnTo>
                    <a:pt x="98" y="46"/>
                  </a:lnTo>
                  <a:lnTo>
                    <a:pt x="98" y="65"/>
                  </a:lnTo>
                  <a:lnTo>
                    <a:pt x="58" y="65"/>
                  </a:lnTo>
                  <a:lnTo>
                    <a:pt x="58" y="183"/>
                  </a:lnTo>
                  <a:lnTo>
                    <a:pt x="58" y="190"/>
                  </a:lnTo>
                  <a:lnTo>
                    <a:pt x="59" y="196"/>
                  </a:lnTo>
                  <a:lnTo>
                    <a:pt x="63" y="202"/>
                  </a:lnTo>
                  <a:lnTo>
                    <a:pt x="67" y="205"/>
                  </a:lnTo>
                  <a:lnTo>
                    <a:pt x="75" y="207"/>
                  </a:lnTo>
                  <a:lnTo>
                    <a:pt x="82" y="207"/>
                  </a:lnTo>
                  <a:lnTo>
                    <a:pt x="90" y="207"/>
                  </a:lnTo>
                  <a:lnTo>
                    <a:pt x="99" y="205"/>
                  </a:lnTo>
                  <a:lnTo>
                    <a:pt x="99" y="224"/>
                  </a:lnTo>
                  <a:lnTo>
                    <a:pt x="90" y="226"/>
                  </a:lnTo>
                  <a:lnTo>
                    <a:pt x="79" y="228"/>
                  </a:lnTo>
                  <a:lnTo>
                    <a:pt x="59" y="224"/>
                  </a:lnTo>
                  <a:lnTo>
                    <a:pt x="48" y="219"/>
                  </a:lnTo>
                  <a:lnTo>
                    <a:pt x="40" y="209"/>
                  </a:lnTo>
                  <a:lnTo>
                    <a:pt x="37" y="200"/>
                  </a:lnTo>
                  <a:lnTo>
                    <a:pt x="37" y="186"/>
                  </a:lnTo>
                  <a:lnTo>
                    <a:pt x="37" y="175"/>
                  </a:lnTo>
                  <a:lnTo>
                    <a:pt x="37" y="65"/>
                  </a:lnTo>
                  <a:lnTo>
                    <a:pt x="0" y="65"/>
                  </a:lnTo>
                  <a:lnTo>
                    <a:pt x="0" y="46"/>
                  </a:lnTo>
                  <a:lnTo>
                    <a:pt x="37" y="46"/>
                  </a:lnTo>
                  <a:lnTo>
                    <a:pt x="37" y="8"/>
                  </a:lnTo>
                  <a:lnTo>
                    <a:pt x="5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26"/>
            <p:cNvSpPr>
              <a:spLocks/>
            </p:cNvSpPr>
            <p:nvPr/>
          </p:nvSpPr>
          <p:spPr bwMode="auto">
            <a:xfrm>
              <a:off x="2557" y="1871"/>
              <a:ext cx="49" cy="114"/>
            </a:xfrm>
            <a:custGeom>
              <a:avLst/>
              <a:gdLst>
                <a:gd name="T0" fmla="*/ 55 w 99"/>
                <a:gd name="T1" fmla="*/ 0 h 228"/>
                <a:gd name="T2" fmla="*/ 55 w 99"/>
                <a:gd name="T3" fmla="*/ 46 h 228"/>
                <a:gd name="T4" fmla="*/ 95 w 99"/>
                <a:gd name="T5" fmla="*/ 46 h 228"/>
                <a:gd name="T6" fmla="*/ 95 w 99"/>
                <a:gd name="T7" fmla="*/ 65 h 228"/>
                <a:gd name="T8" fmla="*/ 55 w 99"/>
                <a:gd name="T9" fmla="*/ 65 h 228"/>
                <a:gd name="T10" fmla="*/ 55 w 99"/>
                <a:gd name="T11" fmla="*/ 183 h 228"/>
                <a:gd name="T12" fmla="*/ 57 w 99"/>
                <a:gd name="T13" fmla="*/ 190 h 228"/>
                <a:gd name="T14" fmla="*/ 59 w 99"/>
                <a:gd name="T15" fmla="*/ 196 h 228"/>
                <a:gd name="T16" fmla="*/ 62 w 99"/>
                <a:gd name="T17" fmla="*/ 202 h 228"/>
                <a:gd name="T18" fmla="*/ 66 w 99"/>
                <a:gd name="T19" fmla="*/ 205 h 228"/>
                <a:gd name="T20" fmla="*/ 72 w 99"/>
                <a:gd name="T21" fmla="*/ 207 h 228"/>
                <a:gd name="T22" fmla="*/ 80 w 99"/>
                <a:gd name="T23" fmla="*/ 207 h 228"/>
                <a:gd name="T24" fmla="*/ 89 w 99"/>
                <a:gd name="T25" fmla="*/ 207 h 228"/>
                <a:gd name="T26" fmla="*/ 99 w 99"/>
                <a:gd name="T27" fmla="*/ 205 h 228"/>
                <a:gd name="T28" fmla="*/ 99 w 99"/>
                <a:gd name="T29" fmla="*/ 224 h 228"/>
                <a:gd name="T30" fmla="*/ 87 w 99"/>
                <a:gd name="T31" fmla="*/ 226 h 228"/>
                <a:gd name="T32" fmla="*/ 76 w 99"/>
                <a:gd name="T33" fmla="*/ 228 h 228"/>
                <a:gd name="T34" fmla="*/ 59 w 99"/>
                <a:gd name="T35" fmla="*/ 224 h 228"/>
                <a:gd name="T36" fmla="*/ 45 w 99"/>
                <a:gd name="T37" fmla="*/ 219 h 228"/>
                <a:gd name="T38" fmla="*/ 40 w 99"/>
                <a:gd name="T39" fmla="*/ 209 h 228"/>
                <a:gd name="T40" fmla="*/ 36 w 99"/>
                <a:gd name="T41" fmla="*/ 200 h 228"/>
                <a:gd name="T42" fmla="*/ 34 w 99"/>
                <a:gd name="T43" fmla="*/ 186 h 228"/>
                <a:gd name="T44" fmla="*/ 34 w 99"/>
                <a:gd name="T45" fmla="*/ 175 h 228"/>
                <a:gd name="T46" fmla="*/ 34 w 99"/>
                <a:gd name="T47" fmla="*/ 65 h 228"/>
                <a:gd name="T48" fmla="*/ 0 w 99"/>
                <a:gd name="T49" fmla="*/ 65 h 228"/>
                <a:gd name="T50" fmla="*/ 0 w 99"/>
                <a:gd name="T51" fmla="*/ 46 h 228"/>
                <a:gd name="T52" fmla="*/ 34 w 99"/>
                <a:gd name="T53" fmla="*/ 46 h 228"/>
                <a:gd name="T54" fmla="*/ 34 w 99"/>
                <a:gd name="T55" fmla="*/ 8 h 228"/>
                <a:gd name="T56" fmla="*/ 55 w 99"/>
                <a:gd name="T5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228">
                  <a:moveTo>
                    <a:pt x="55" y="0"/>
                  </a:moveTo>
                  <a:lnTo>
                    <a:pt x="55" y="46"/>
                  </a:lnTo>
                  <a:lnTo>
                    <a:pt x="95" y="46"/>
                  </a:lnTo>
                  <a:lnTo>
                    <a:pt x="95" y="65"/>
                  </a:lnTo>
                  <a:lnTo>
                    <a:pt x="55" y="65"/>
                  </a:lnTo>
                  <a:lnTo>
                    <a:pt x="55" y="183"/>
                  </a:lnTo>
                  <a:lnTo>
                    <a:pt x="57" y="190"/>
                  </a:lnTo>
                  <a:lnTo>
                    <a:pt x="59" y="196"/>
                  </a:lnTo>
                  <a:lnTo>
                    <a:pt x="62" y="202"/>
                  </a:lnTo>
                  <a:lnTo>
                    <a:pt x="66" y="205"/>
                  </a:lnTo>
                  <a:lnTo>
                    <a:pt x="72" y="207"/>
                  </a:lnTo>
                  <a:lnTo>
                    <a:pt x="80" y="207"/>
                  </a:lnTo>
                  <a:lnTo>
                    <a:pt x="89" y="207"/>
                  </a:lnTo>
                  <a:lnTo>
                    <a:pt x="99" y="205"/>
                  </a:lnTo>
                  <a:lnTo>
                    <a:pt x="99" y="224"/>
                  </a:lnTo>
                  <a:lnTo>
                    <a:pt x="87" y="226"/>
                  </a:lnTo>
                  <a:lnTo>
                    <a:pt x="76" y="228"/>
                  </a:lnTo>
                  <a:lnTo>
                    <a:pt x="59" y="224"/>
                  </a:lnTo>
                  <a:lnTo>
                    <a:pt x="45" y="219"/>
                  </a:lnTo>
                  <a:lnTo>
                    <a:pt x="40" y="209"/>
                  </a:lnTo>
                  <a:lnTo>
                    <a:pt x="36" y="200"/>
                  </a:lnTo>
                  <a:lnTo>
                    <a:pt x="34" y="186"/>
                  </a:lnTo>
                  <a:lnTo>
                    <a:pt x="34" y="175"/>
                  </a:lnTo>
                  <a:lnTo>
                    <a:pt x="34" y="65"/>
                  </a:lnTo>
                  <a:lnTo>
                    <a:pt x="0" y="65"/>
                  </a:lnTo>
                  <a:lnTo>
                    <a:pt x="0" y="46"/>
                  </a:lnTo>
                  <a:lnTo>
                    <a:pt x="34" y="46"/>
                  </a:lnTo>
                  <a:lnTo>
                    <a:pt x="34" y="8"/>
                  </a:lnTo>
                  <a:lnTo>
                    <a:pt x="55"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Rectangle 27"/>
            <p:cNvSpPr>
              <a:spLocks noChangeArrowheads="1"/>
            </p:cNvSpPr>
            <p:nvPr/>
          </p:nvSpPr>
          <p:spPr bwMode="auto">
            <a:xfrm>
              <a:off x="2622" y="1856"/>
              <a:ext cx="10" cy="126"/>
            </a:xfrm>
            <a:prstGeom prst="rect">
              <a:avLst/>
            </a:prstGeom>
            <a:solidFill>
              <a:srgbClr val="A6A6A6"/>
            </a:solidFill>
            <a:ln w="0">
              <a:solidFill>
                <a:srgbClr val="A6A6A6"/>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28"/>
            <p:cNvSpPr>
              <a:spLocks noEditPoints="1"/>
            </p:cNvSpPr>
            <p:nvPr/>
          </p:nvSpPr>
          <p:spPr bwMode="auto">
            <a:xfrm>
              <a:off x="2651" y="1891"/>
              <a:ext cx="80" cy="94"/>
            </a:xfrm>
            <a:custGeom>
              <a:avLst/>
              <a:gdLst>
                <a:gd name="T0" fmla="*/ 80 w 160"/>
                <a:gd name="T1" fmla="*/ 21 h 188"/>
                <a:gd name="T2" fmla="*/ 61 w 160"/>
                <a:gd name="T3" fmla="*/ 23 h 188"/>
                <a:gd name="T4" fmla="*/ 46 w 160"/>
                <a:gd name="T5" fmla="*/ 32 h 188"/>
                <a:gd name="T6" fmla="*/ 34 w 160"/>
                <a:gd name="T7" fmla="*/ 46 h 188"/>
                <a:gd name="T8" fmla="*/ 29 w 160"/>
                <a:gd name="T9" fmla="*/ 61 h 188"/>
                <a:gd name="T10" fmla="*/ 25 w 160"/>
                <a:gd name="T11" fmla="*/ 80 h 188"/>
                <a:gd name="T12" fmla="*/ 137 w 160"/>
                <a:gd name="T13" fmla="*/ 80 h 188"/>
                <a:gd name="T14" fmla="*/ 134 w 160"/>
                <a:gd name="T15" fmla="*/ 61 h 188"/>
                <a:gd name="T16" fmla="*/ 126 w 160"/>
                <a:gd name="T17" fmla="*/ 44 h 188"/>
                <a:gd name="T18" fmla="*/ 115 w 160"/>
                <a:gd name="T19" fmla="*/ 30 h 188"/>
                <a:gd name="T20" fmla="*/ 99 w 160"/>
                <a:gd name="T21" fmla="*/ 23 h 188"/>
                <a:gd name="T22" fmla="*/ 80 w 160"/>
                <a:gd name="T23" fmla="*/ 21 h 188"/>
                <a:gd name="T24" fmla="*/ 80 w 160"/>
                <a:gd name="T25" fmla="*/ 0 h 188"/>
                <a:gd name="T26" fmla="*/ 107 w 160"/>
                <a:gd name="T27" fmla="*/ 4 h 188"/>
                <a:gd name="T28" fmla="*/ 126 w 160"/>
                <a:gd name="T29" fmla="*/ 13 h 188"/>
                <a:gd name="T30" fmla="*/ 141 w 160"/>
                <a:gd name="T31" fmla="*/ 28 h 188"/>
                <a:gd name="T32" fmla="*/ 153 w 160"/>
                <a:gd name="T33" fmla="*/ 49 h 188"/>
                <a:gd name="T34" fmla="*/ 158 w 160"/>
                <a:gd name="T35" fmla="*/ 72 h 188"/>
                <a:gd name="T36" fmla="*/ 160 w 160"/>
                <a:gd name="T37" fmla="*/ 99 h 188"/>
                <a:gd name="T38" fmla="*/ 23 w 160"/>
                <a:gd name="T39" fmla="*/ 99 h 188"/>
                <a:gd name="T40" fmla="*/ 27 w 160"/>
                <a:gd name="T41" fmla="*/ 120 h 188"/>
                <a:gd name="T42" fmla="*/ 33 w 160"/>
                <a:gd name="T43" fmla="*/ 139 h 188"/>
                <a:gd name="T44" fmla="*/ 44 w 160"/>
                <a:gd name="T45" fmla="*/ 154 h 188"/>
                <a:gd name="T46" fmla="*/ 61 w 160"/>
                <a:gd name="T47" fmla="*/ 164 h 188"/>
                <a:gd name="T48" fmla="*/ 84 w 160"/>
                <a:gd name="T49" fmla="*/ 167 h 188"/>
                <a:gd name="T50" fmla="*/ 109 w 160"/>
                <a:gd name="T51" fmla="*/ 162 h 188"/>
                <a:gd name="T52" fmla="*/ 126 w 160"/>
                <a:gd name="T53" fmla="*/ 148 h 188"/>
                <a:gd name="T54" fmla="*/ 135 w 160"/>
                <a:gd name="T55" fmla="*/ 125 h 188"/>
                <a:gd name="T56" fmla="*/ 158 w 160"/>
                <a:gd name="T57" fmla="*/ 125 h 188"/>
                <a:gd name="T58" fmla="*/ 147 w 160"/>
                <a:gd name="T59" fmla="*/ 154 h 188"/>
                <a:gd name="T60" fmla="*/ 130 w 160"/>
                <a:gd name="T61" fmla="*/ 173 h 188"/>
                <a:gd name="T62" fmla="*/ 107 w 160"/>
                <a:gd name="T63" fmla="*/ 184 h 188"/>
                <a:gd name="T64" fmla="*/ 78 w 160"/>
                <a:gd name="T65" fmla="*/ 188 h 188"/>
                <a:gd name="T66" fmla="*/ 54 w 160"/>
                <a:gd name="T67" fmla="*/ 184 h 188"/>
                <a:gd name="T68" fmla="*/ 34 w 160"/>
                <a:gd name="T69" fmla="*/ 173 h 188"/>
                <a:gd name="T70" fmla="*/ 19 w 160"/>
                <a:gd name="T71" fmla="*/ 158 h 188"/>
                <a:gd name="T72" fmla="*/ 10 w 160"/>
                <a:gd name="T73" fmla="*/ 139 h 188"/>
                <a:gd name="T74" fmla="*/ 2 w 160"/>
                <a:gd name="T75" fmla="*/ 118 h 188"/>
                <a:gd name="T76" fmla="*/ 0 w 160"/>
                <a:gd name="T77" fmla="*/ 93 h 188"/>
                <a:gd name="T78" fmla="*/ 2 w 160"/>
                <a:gd name="T79" fmla="*/ 70 h 188"/>
                <a:gd name="T80" fmla="*/ 10 w 160"/>
                <a:gd name="T81" fmla="*/ 49 h 188"/>
                <a:gd name="T82" fmla="*/ 21 w 160"/>
                <a:gd name="T83" fmla="*/ 30 h 188"/>
                <a:gd name="T84" fmla="*/ 36 w 160"/>
                <a:gd name="T85" fmla="*/ 15 h 188"/>
                <a:gd name="T86" fmla="*/ 55 w 160"/>
                <a:gd name="T87" fmla="*/ 4 h 188"/>
                <a:gd name="T88" fmla="*/ 80 w 160"/>
                <a:gd name="T8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0" h="188">
                  <a:moveTo>
                    <a:pt x="80" y="21"/>
                  </a:moveTo>
                  <a:lnTo>
                    <a:pt x="61" y="23"/>
                  </a:lnTo>
                  <a:lnTo>
                    <a:pt x="46" y="32"/>
                  </a:lnTo>
                  <a:lnTo>
                    <a:pt x="34" y="46"/>
                  </a:lnTo>
                  <a:lnTo>
                    <a:pt x="29" y="61"/>
                  </a:lnTo>
                  <a:lnTo>
                    <a:pt x="25" y="80"/>
                  </a:lnTo>
                  <a:lnTo>
                    <a:pt x="137" y="80"/>
                  </a:lnTo>
                  <a:lnTo>
                    <a:pt x="134" y="61"/>
                  </a:lnTo>
                  <a:lnTo>
                    <a:pt x="126" y="44"/>
                  </a:lnTo>
                  <a:lnTo>
                    <a:pt x="115" y="30"/>
                  </a:lnTo>
                  <a:lnTo>
                    <a:pt x="99" y="23"/>
                  </a:lnTo>
                  <a:lnTo>
                    <a:pt x="80" y="21"/>
                  </a:lnTo>
                  <a:close/>
                  <a:moveTo>
                    <a:pt x="80" y="0"/>
                  </a:moveTo>
                  <a:lnTo>
                    <a:pt x="107" y="4"/>
                  </a:lnTo>
                  <a:lnTo>
                    <a:pt x="126" y="13"/>
                  </a:lnTo>
                  <a:lnTo>
                    <a:pt x="141" y="28"/>
                  </a:lnTo>
                  <a:lnTo>
                    <a:pt x="153" y="49"/>
                  </a:lnTo>
                  <a:lnTo>
                    <a:pt x="158" y="72"/>
                  </a:lnTo>
                  <a:lnTo>
                    <a:pt x="160" y="99"/>
                  </a:lnTo>
                  <a:lnTo>
                    <a:pt x="23" y="99"/>
                  </a:lnTo>
                  <a:lnTo>
                    <a:pt x="27" y="120"/>
                  </a:lnTo>
                  <a:lnTo>
                    <a:pt x="33" y="139"/>
                  </a:lnTo>
                  <a:lnTo>
                    <a:pt x="44" y="154"/>
                  </a:lnTo>
                  <a:lnTo>
                    <a:pt x="61" y="164"/>
                  </a:lnTo>
                  <a:lnTo>
                    <a:pt x="84" y="167"/>
                  </a:lnTo>
                  <a:lnTo>
                    <a:pt x="109" y="162"/>
                  </a:lnTo>
                  <a:lnTo>
                    <a:pt x="126" y="148"/>
                  </a:lnTo>
                  <a:lnTo>
                    <a:pt x="135" y="125"/>
                  </a:lnTo>
                  <a:lnTo>
                    <a:pt x="158" y="125"/>
                  </a:lnTo>
                  <a:lnTo>
                    <a:pt x="147" y="154"/>
                  </a:lnTo>
                  <a:lnTo>
                    <a:pt x="130" y="173"/>
                  </a:lnTo>
                  <a:lnTo>
                    <a:pt x="107" y="184"/>
                  </a:lnTo>
                  <a:lnTo>
                    <a:pt x="78" y="188"/>
                  </a:lnTo>
                  <a:lnTo>
                    <a:pt x="54" y="184"/>
                  </a:lnTo>
                  <a:lnTo>
                    <a:pt x="34" y="173"/>
                  </a:lnTo>
                  <a:lnTo>
                    <a:pt x="19" y="158"/>
                  </a:lnTo>
                  <a:lnTo>
                    <a:pt x="10" y="139"/>
                  </a:lnTo>
                  <a:lnTo>
                    <a:pt x="2" y="118"/>
                  </a:lnTo>
                  <a:lnTo>
                    <a:pt x="0" y="93"/>
                  </a:lnTo>
                  <a:lnTo>
                    <a:pt x="2" y="70"/>
                  </a:lnTo>
                  <a:lnTo>
                    <a:pt x="10" y="49"/>
                  </a:lnTo>
                  <a:lnTo>
                    <a:pt x="21" y="30"/>
                  </a:lnTo>
                  <a:lnTo>
                    <a:pt x="36" y="15"/>
                  </a:lnTo>
                  <a:lnTo>
                    <a:pt x="55" y="4"/>
                  </a:lnTo>
                  <a:lnTo>
                    <a:pt x="80"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14967718"/>
      </p:ext>
    </p:extLst>
  </p:cSld>
  <p:clrMapOvr>
    <a:masterClrMapping/>
  </p:clrMapOvr>
  <mc:AlternateContent xmlns:mc="http://schemas.openxmlformats.org/markup-compatibility/2006" xmlns:p14="http://schemas.microsoft.com/office/powerpoint/2010/main">
    <mc:Choice Requires="p14">
      <p:transition spd="slow" p14:dur="2000" advTm="8392"/>
    </mc:Choice>
    <mc:Fallback xmlns="">
      <p:transition spd="slow" advTm="8392"/>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Levels of Instruction</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066800"/>
            <a:ext cx="3657600" cy="36576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9575" y="1066800"/>
            <a:ext cx="3733800" cy="37338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10550" y="1143000"/>
            <a:ext cx="3581400" cy="3581400"/>
          </a:xfrm>
          <a:prstGeom prst="rect">
            <a:avLst/>
          </a:prstGeom>
        </p:spPr>
      </p:pic>
    </p:spTree>
    <p:extLst>
      <p:ext uri="{BB962C8B-B14F-4D97-AF65-F5344CB8AC3E}">
        <p14:creationId xmlns:p14="http://schemas.microsoft.com/office/powerpoint/2010/main" val="20941714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and “Data </a:t>
            </a:r>
            <a:r>
              <a:rPr lang="en-US" dirty="0"/>
              <a:t>C</a:t>
            </a:r>
            <a:r>
              <a:rPr lang="en-US" dirty="0" smtClean="0"/>
              <a:t>ubes”</a:t>
            </a:r>
            <a:endParaRPr lang="en-US" dirty="0"/>
          </a:p>
        </p:txBody>
      </p:sp>
      <p:sp>
        <p:nvSpPr>
          <p:cNvPr id="4" name="Shape 3"/>
          <p:cNvSpPr/>
          <p:nvPr/>
        </p:nvSpPr>
        <p:spPr>
          <a:xfrm>
            <a:off x="0" y="355771"/>
            <a:ext cx="10591800" cy="3250857"/>
          </a:xfrm>
          <a:prstGeom prst="leftCircularArrow">
            <a:avLst>
              <a:gd name="adj1" fmla="val 10980"/>
              <a:gd name="adj2" fmla="val 1142322"/>
              <a:gd name="adj3" fmla="val 6300000"/>
              <a:gd name="adj4" fmla="val 18900000"/>
              <a:gd name="adj5" fmla="val 12500"/>
            </a:avLst>
          </a:prstGeom>
        </p:spPr>
        <p:style>
          <a:lnRef idx="2">
            <a:schemeClr val="lt1">
              <a:hueOff val="0"/>
              <a:satOff val="0"/>
              <a:lumOff val="0"/>
              <a:alphaOff val="0"/>
            </a:schemeClr>
          </a:lnRef>
          <a:fillRef idx="1">
            <a:schemeClr val="accent5">
              <a:shade val="50000"/>
              <a:hueOff val="268329"/>
              <a:satOff val="-6535"/>
              <a:lumOff val="28597"/>
              <a:alphaOff val="0"/>
            </a:schemeClr>
          </a:fillRef>
          <a:effectRef idx="0">
            <a:schemeClr val="accent5">
              <a:shade val="50000"/>
              <a:hueOff val="268329"/>
              <a:satOff val="-6535"/>
              <a:lumOff val="28597"/>
              <a:alphaOff val="0"/>
            </a:schemeClr>
          </a:effectRef>
          <a:fontRef idx="minor">
            <a:schemeClr val="lt1"/>
          </a:fontRef>
        </p:style>
      </p:sp>
      <p:sp>
        <p:nvSpPr>
          <p:cNvPr id="5" name="Circular Arrow 4"/>
          <p:cNvSpPr/>
          <p:nvPr/>
        </p:nvSpPr>
        <p:spPr>
          <a:xfrm>
            <a:off x="1016000" y="2667000"/>
            <a:ext cx="10947399" cy="2819400"/>
          </a:xfrm>
          <a:prstGeom prst="circularArrow">
            <a:avLst>
              <a:gd name="adj1" fmla="val 10980"/>
              <a:gd name="adj2" fmla="val 1142322"/>
              <a:gd name="adj3" fmla="val 4500000"/>
              <a:gd name="adj4" fmla="val 13500000"/>
              <a:gd name="adj5" fmla="val 12500"/>
            </a:avLst>
          </a:prstGeom>
        </p:spPr>
        <p:style>
          <a:lnRef idx="2">
            <a:schemeClr val="lt1">
              <a:hueOff val="0"/>
              <a:satOff val="0"/>
              <a:lumOff val="0"/>
              <a:alphaOff val="0"/>
            </a:schemeClr>
          </a:lnRef>
          <a:fillRef idx="1">
            <a:schemeClr val="accent5">
              <a:shade val="50000"/>
              <a:hueOff val="402493"/>
              <a:satOff val="-9802"/>
              <a:lumOff val="42896"/>
              <a:alphaOff val="0"/>
            </a:schemeClr>
          </a:fillRef>
          <a:effectRef idx="0">
            <a:schemeClr val="accent5">
              <a:shade val="50000"/>
              <a:hueOff val="402493"/>
              <a:satOff val="-9802"/>
              <a:lumOff val="42896"/>
              <a:alphaOff val="0"/>
            </a:schemeClr>
          </a:effectRef>
          <a:fontRef idx="minor">
            <a:schemeClr val="lt1"/>
          </a:fontRef>
        </p:style>
      </p:sp>
      <p:grpSp>
        <p:nvGrpSpPr>
          <p:cNvPr id="6" name="Group 5"/>
          <p:cNvGrpSpPr/>
          <p:nvPr/>
        </p:nvGrpSpPr>
        <p:grpSpPr>
          <a:xfrm>
            <a:off x="1524000" y="1295400"/>
            <a:ext cx="10439399" cy="1219200"/>
            <a:chOff x="516230" y="1726975"/>
            <a:chExt cx="2476775" cy="399406"/>
          </a:xfrm>
        </p:grpSpPr>
        <p:sp>
          <p:nvSpPr>
            <p:cNvPr id="7" name="Rectangle 6"/>
            <p:cNvSpPr/>
            <p:nvPr/>
          </p:nvSpPr>
          <p:spPr>
            <a:xfrm>
              <a:off x="516230" y="1726975"/>
              <a:ext cx="2476775" cy="39940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8" name="Rectangle 7"/>
            <p:cNvSpPr/>
            <p:nvPr/>
          </p:nvSpPr>
          <p:spPr>
            <a:xfrm>
              <a:off x="516230" y="1726975"/>
              <a:ext cx="2476775" cy="39940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715" tIns="5715" rIns="5715" bIns="5715" numCol="1" spcCol="1270" anchor="ctr" anchorCtr="0">
              <a:noAutofit/>
            </a:bodyPr>
            <a:lstStyle/>
            <a:p>
              <a:pPr lvl="0" algn="r" defTabSz="400050">
                <a:lnSpc>
                  <a:spcPct val="90000"/>
                </a:lnSpc>
                <a:spcBef>
                  <a:spcPct val="0"/>
                </a:spcBef>
                <a:spcAft>
                  <a:spcPct val="35000"/>
                </a:spcAft>
              </a:pPr>
              <a:r>
                <a:rPr lang="en-US" sz="3600" b="1" kern="1200" dirty="0" smtClean="0"/>
                <a:t>Worked with IT director on a reporting system</a:t>
              </a:r>
              <a:r>
                <a:rPr lang="en-US" sz="3600" b="0" kern="1200" dirty="0" smtClean="0"/>
                <a:t> for capturing student clicks in library-created content.</a:t>
              </a:r>
              <a:endParaRPr lang="en-US" sz="3600" kern="1200" dirty="0"/>
            </a:p>
          </p:txBody>
        </p:sp>
      </p:grpSp>
      <p:grpSp>
        <p:nvGrpSpPr>
          <p:cNvPr id="9" name="Group 8"/>
          <p:cNvGrpSpPr/>
          <p:nvPr/>
        </p:nvGrpSpPr>
        <p:grpSpPr>
          <a:xfrm>
            <a:off x="763629" y="3263564"/>
            <a:ext cx="9064542" cy="1499101"/>
            <a:chOff x="-3577560" y="2395789"/>
            <a:chExt cx="9064542" cy="1499101"/>
          </a:xfrm>
        </p:grpSpPr>
        <p:sp>
          <p:nvSpPr>
            <p:cNvPr id="10" name="Rectangle 9"/>
            <p:cNvSpPr/>
            <p:nvPr/>
          </p:nvSpPr>
          <p:spPr>
            <a:xfrm>
              <a:off x="511645" y="2395789"/>
              <a:ext cx="2486332" cy="33087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Rectangle 10"/>
            <p:cNvSpPr/>
            <p:nvPr/>
          </p:nvSpPr>
          <p:spPr>
            <a:xfrm>
              <a:off x="-3577560" y="2612197"/>
              <a:ext cx="9064542" cy="128269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715" tIns="5715" rIns="5715" bIns="5715" numCol="1" spcCol="1270" anchor="ctr" anchorCtr="0">
              <a:noAutofit/>
            </a:bodyPr>
            <a:lstStyle/>
            <a:p>
              <a:pPr lvl="0" algn="r" defTabSz="400050">
                <a:lnSpc>
                  <a:spcPct val="90000"/>
                </a:lnSpc>
                <a:spcBef>
                  <a:spcPct val="0"/>
                </a:spcBef>
                <a:spcAft>
                  <a:spcPct val="35000"/>
                </a:spcAft>
              </a:pPr>
              <a:r>
                <a:rPr lang="en-US" sz="3600" b="1" kern="1200" dirty="0" smtClean="0"/>
                <a:t>Developed spreadsheets for gathering data</a:t>
              </a:r>
              <a:r>
                <a:rPr lang="en-US" sz="3600" b="0" kern="1200" dirty="0" smtClean="0"/>
                <a:t> </a:t>
              </a:r>
              <a:br>
                <a:rPr lang="en-US" sz="3600" b="0" kern="1200" dirty="0" smtClean="0"/>
              </a:br>
              <a:r>
                <a:rPr lang="en-US" sz="3600" b="0" kern="1200" dirty="0" smtClean="0"/>
                <a:t>on a quarterly basis.</a:t>
              </a:r>
              <a:endParaRPr lang="en-US" sz="3600" kern="1200" dirty="0"/>
            </a:p>
          </p:txBody>
        </p:sp>
      </p:gr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20931" y="4762665"/>
            <a:ext cx="1642468" cy="1642468"/>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29000" y="4191165"/>
            <a:ext cx="1143000" cy="1143000"/>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20000" y="381919"/>
            <a:ext cx="1143000" cy="1143000"/>
          </a:xfrm>
          <a:prstGeom prst="rect">
            <a:avLst/>
          </a:prstGeom>
        </p:spPr>
      </p:pic>
    </p:spTree>
    <p:extLst>
      <p:ext uri="{BB962C8B-B14F-4D97-AF65-F5344CB8AC3E}">
        <p14:creationId xmlns:p14="http://schemas.microsoft.com/office/powerpoint/2010/main" val="1277644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for </a:t>
            </a:r>
            <a:r>
              <a:rPr lang="en-US" dirty="0" err="1" smtClean="0"/>
              <a:t>AiA</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399" y="457200"/>
            <a:ext cx="6762327" cy="37338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85996" y="739182"/>
            <a:ext cx="8006004" cy="3832818"/>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4400" y="1905000"/>
            <a:ext cx="4652769" cy="4010270"/>
          </a:xfrm>
          <a:prstGeom prst="rect">
            <a:avLst/>
          </a:prstGeom>
        </p:spPr>
      </p:pic>
    </p:spTree>
    <p:extLst>
      <p:ext uri="{BB962C8B-B14F-4D97-AF65-F5344CB8AC3E}">
        <p14:creationId xmlns:p14="http://schemas.microsoft.com/office/powerpoint/2010/main" val="26976520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Product</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312420"/>
            <a:ext cx="11811000" cy="5029200"/>
          </a:xfrm>
          <a:prstGeom prst="rect">
            <a:avLst/>
          </a:prstGeom>
        </p:spPr>
      </p:pic>
    </p:spTree>
    <p:extLst>
      <p:ext uri="{BB962C8B-B14F-4D97-AF65-F5344CB8AC3E}">
        <p14:creationId xmlns:p14="http://schemas.microsoft.com/office/powerpoint/2010/main" val="36200144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Learned</a:t>
            </a:r>
            <a:endParaRPr lang="en-US" dirty="0"/>
          </a:p>
        </p:txBody>
      </p:sp>
      <p:pic>
        <p:nvPicPr>
          <p:cNvPr id="1026" name="Picture 2" descr="http://cdn1.knowyourmobile.com/sites/knowyourmobilecom/files/8/87/8031897271_9c63e48a29_b.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715000" y="990600"/>
            <a:ext cx="5843566" cy="3886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04800" y="1295400"/>
            <a:ext cx="3740126" cy="830997"/>
          </a:xfrm>
          <a:prstGeom prst="rect">
            <a:avLst/>
          </a:prstGeom>
          <a:noFill/>
        </p:spPr>
        <p:txBody>
          <a:bodyPr wrap="none" rtlCol="0">
            <a:spAutoFit/>
          </a:bodyPr>
          <a:lstStyle/>
          <a:p>
            <a:r>
              <a:rPr lang="en-US" sz="4800" dirty="0" smtClean="0"/>
              <a:t>So much data!</a:t>
            </a:r>
            <a:endParaRPr lang="en-US" sz="4800" dirty="0"/>
          </a:p>
        </p:txBody>
      </p:sp>
      <p:sp>
        <p:nvSpPr>
          <p:cNvPr id="3" name="TextBox 2"/>
          <p:cNvSpPr txBox="1"/>
          <p:nvPr/>
        </p:nvSpPr>
        <p:spPr>
          <a:xfrm>
            <a:off x="1295400" y="2126397"/>
            <a:ext cx="3839513" cy="646331"/>
          </a:xfrm>
          <a:prstGeom prst="rect">
            <a:avLst/>
          </a:prstGeom>
          <a:noFill/>
        </p:spPr>
        <p:txBody>
          <a:bodyPr wrap="none" rtlCol="0">
            <a:spAutoFit/>
          </a:bodyPr>
          <a:lstStyle/>
          <a:p>
            <a:r>
              <a:rPr lang="en-US" sz="3600" dirty="0" smtClean="0"/>
              <a:t>What does it mean?</a:t>
            </a:r>
            <a:endParaRPr lang="en-US" sz="3600" dirty="0"/>
          </a:p>
        </p:txBody>
      </p:sp>
    </p:spTree>
    <p:extLst>
      <p:ext uri="{BB962C8B-B14F-4D97-AF65-F5344CB8AC3E}">
        <p14:creationId xmlns:p14="http://schemas.microsoft.com/office/powerpoint/2010/main" val="11259465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6372" y="1219200"/>
            <a:ext cx="5484019" cy="3581400"/>
          </a:xfrm>
          <a:prstGeom prst="rect">
            <a:avLst/>
          </a:prstGeom>
        </p:spPr>
      </p:pic>
    </p:spTree>
    <p:extLst>
      <p:ext uri="{BB962C8B-B14F-4D97-AF65-F5344CB8AC3E}">
        <p14:creationId xmlns:p14="http://schemas.microsoft.com/office/powerpoint/2010/main" val="37874940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9448800" y="6147816"/>
            <a:ext cx="3657600" cy="215444"/>
          </a:xfrm>
          <a:prstGeom prst="rect">
            <a:avLst/>
          </a:prstGeom>
        </p:spPr>
        <p:txBody>
          <a:bodyPr wrap="square">
            <a:spAutoFit/>
          </a:bodyPr>
          <a:lstStyle/>
          <a:p>
            <a:r>
              <a:rPr lang="en-US" sz="800" dirty="0">
                <a:solidFill>
                  <a:schemeClr val="bg1">
                    <a:lumMod val="50000"/>
                  </a:schemeClr>
                </a:solidFill>
                <a:latin typeface="Verdana" panose="020B0604030504040204" pitchFamily="34" charset="0"/>
              </a:rPr>
              <a:t>©2012-2016 </a:t>
            </a:r>
            <a:r>
              <a:rPr lang="en-US" sz="800" dirty="0" err="1" smtClean="0">
                <a:solidFill>
                  <a:schemeClr val="bg1">
                    <a:lumMod val="50000"/>
                  </a:schemeClr>
                </a:solidFill>
                <a:latin typeface="Verdana" panose="020B0604030504040204" pitchFamily="34" charset="0"/>
                <a:hlinkClick r:id="rId3"/>
              </a:rPr>
              <a:t>Roos</a:t>
            </a:r>
            <a:r>
              <a:rPr lang="en-US" sz="800" dirty="0" smtClean="0">
                <a:solidFill>
                  <a:schemeClr val="bg1">
                    <a:lumMod val="50000"/>
                  </a:schemeClr>
                </a:solidFill>
                <a:latin typeface="Verdana" panose="020B0604030504040204" pitchFamily="34" charset="0"/>
                <a:hlinkClick r:id="rId3"/>
              </a:rPr>
              <a:t>-Skywalker</a:t>
            </a:r>
            <a:endParaRPr lang="en-US" sz="800" dirty="0">
              <a:solidFill>
                <a:schemeClr val="bg1">
                  <a:lumMod val="50000"/>
                </a:schemeClr>
              </a:solidFill>
              <a:latin typeface="Verdana" panose="020B0604030504040204" pitchFamily="34" charset="0"/>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304800"/>
            <a:ext cx="12725400" cy="7442181"/>
          </a:xfrm>
          <a:prstGeom prst="rect">
            <a:avLst/>
          </a:prstGeom>
        </p:spPr>
      </p:pic>
    </p:spTree>
    <p:extLst>
      <p:ext uri="{BB962C8B-B14F-4D97-AF65-F5344CB8AC3E}">
        <p14:creationId xmlns:p14="http://schemas.microsoft.com/office/powerpoint/2010/main" val="37459648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9448800" y="6147816"/>
            <a:ext cx="3657600" cy="215444"/>
          </a:xfrm>
          <a:prstGeom prst="rect">
            <a:avLst/>
          </a:prstGeom>
        </p:spPr>
        <p:txBody>
          <a:bodyPr wrap="square">
            <a:spAutoFit/>
          </a:bodyPr>
          <a:lstStyle/>
          <a:p>
            <a:r>
              <a:rPr lang="en-US" sz="800" dirty="0">
                <a:solidFill>
                  <a:schemeClr val="bg1">
                    <a:lumMod val="50000"/>
                  </a:schemeClr>
                </a:solidFill>
                <a:latin typeface="Verdana" panose="020B0604030504040204" pitchFamily="34" charset="0"/>
              </a:rPr>
              <a:t>©2012-2016 </a:t>
            </a:r>
            <a:r>
              <a:rPr lang="en-US" sz="800" dirty="0" err="1" smtClean="0">
                <a:solidFill>
                  <a:schemeClr val="bg1">
                    <a:lumMod val="50000"/>
                  </a:schemeClr>
                </a:solidFill>
                <a:latin typeface="Verdana" panose="020B0604030504040204" pitchFamily="34" charset="0"/>
                <a:hlinkClick r:id="rId3"/>
              </a:rPr>
              <a:t>Roos</a:t>
            </a:r>
            <a:r>
              <a:rPr lang="en-US" sz="800" dirty="0" smtClean="0">
                <a:solidFill>
                  <a:schemeClr val="bg1">
                    <a:lumMod val="50000"/>
                  </a:schemeClr>
                </a:solidFill>
                <a:latin typeface="Verdana" panose="020B0604030504040204" pitchFamily="34" charset="0"/>
                <a:hlinkClick r:id="rId3"/>
              </a:rPr>
              <a:t>-Skywalker</a:t>
            </a:r>
            <a:endParaRPr lang="en-US" sz="800" dirty="0">
              <a:solidFill>
                <a:schemeClr val="bg1">
                  <a:lumMod val="50000"/>
                </a:schemeClr>
              </a:solidFill>
              <a:latin typeface="Verdana" panose="020B0604030504040204" pitchFamily="34" charset="0"/>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1066800"/>
            <a:ext cx="3657600" cy="3657600"/>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19575" y="1066800"/>
            <a:ext cx="3733800" cy="3733800"/>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10550" y="1143000"/>
            <a:ext cx="3581400" cy="3581400"/>
          </a:xfrm>
          <a:prstGeom prst="rect">
            <a:avLst/>
          </a:prstGeom>
        </p:spPr>
      </p:pic>
      <p:sp>
        <p:nvSpPr>
          <p:cNvPr id="13" name="Title 1"/>
          <p:cNvSpPr>
            <a:spLocks noGrp="1"/>
          </p:cNvSpPr>
          <p:nvPr>
            <p:ph type="title"/>
          </p:nvPr>
        </p:nvSpPr>
        <p:spPr>
          <a:xfrm>
            <a:off x="1016000" y="4572000"/>
            <a:ext cx="9042400" cy="1600200"/>
          </a:xfrm>
        </p:spPr>
        <p:txBody>
          <a:bodyPr/>
          <a:lstStyle/>
          <a:p>
            <a:r>
              <a:rPr lang="en-US" dirty="0" smtClean="0">
                <a:solidFill>
                  <a:srgbClr val="AD0101"/>
                </a:solidFill>
              </a:rPr>
              <a:t>REVIEW</a:t>
            </a:r>
            <a:r>
              <a:rPr lang="en-US" dirty="0" smtClean="0"/>
              <a:t>: 3 Levels of Instruction</a:t>
            </a:r>
            <a:endParaRPr lang="en-US" dirty="0"/>
          </a:p>
        </p:txBody>
      </p:sp>
    </p:spTree>
    <p:extLst>
      <p:ext uri="{BB962C8B-B14F-4D97-AF65-F5344CB8AC3E}">
        <p14:creationId xmlns:p14="http://schemas.microsoft.com/office/powerpoint/2010/main" val="21618311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75000"/>
          </a:schemeClr>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800" y="457798"/>
            <a:ext cx="5548313" cy="5690018"/>
          </a:xfrm>
          <a:prstGeom prst="rect">
            <a:avLst/>
          </a:prstGeom>
        </p:spPr>
      </p:pic>
      <p:sp>
        <p:nvSpPr>
          <p:cNvPr id="5" name="Title 1"/>
          <p:cNvSpPr>
            <a:spLocks noGrp="1"/>
          </p:cNvSpPr>
          <p:nvPr>
            <p:ph type="title"/>
          </p:nvPr>
        </p:nvSpPr>
        <p:spPr>
          <a:xfrm>
            <a:off x="108857" y="5029200"/>
            <a:ext cx="9042400" cy="1600200"/>
          </a:xfrm>
        </p:spPr>
        <p:txBody>
          <a:bodyPr/>
          <a:lstStyle/>
          <a:p>
            <a:r>
              <a:rPr lang="en-US" dirty="0" smtClean="0">
                <a:solidFill>
                  <a:schemeClr val="bg1"/>
                </a:solidFill>
              </a:rPr>
              <a:t>#</a:t>
            </a:r>
            <a:r>
              <a:rPr lang="en-US" sz="4400" dirty="0" err="1" smtClean="0">
                <a:solidFill>
                  <a:schemeClr val="bg1"/>
                </a:solidFill>
              </a:rPr>
              <a:t>DataDrivesDecisions</a:t>
            </a:r>
            <a:endParaRPr lang="en-US" sz="4400" dirty="0">
              <a:solidFill>
                <a:schemeClr val="bg1"/>
              </a:solidFill>
            </a:endParaRPr>
          </a:p>
        </p:txBody>
      </p:sp>
    </p:spTree>
    <p:extLst>
      <p:ext uri="{BB962C8B-B14F-4D97-AF65-F5344CB8AC3E}">
        <p14:creationId xmlns:p14="http://schemas.microsoft.com/office/powerpoint/2010/main" val="8563974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9448800" y="6147816"/>
            <a:ext cx="3657600" cy="215444"/>
          </a:xfrm>
          <a:prstGeom prst="rect">
            <a:avLst/>
          </a:prstGeom>
        </p:spPr>
        <p:txBody>
          <a:bodyPr wrap="square">
            <a:spAutoFit/>
          </a:bodyPr>
          <a:lstStyle/>
          <a:p>
            <a:r>
              <a:rPr lang="en-US" sz="800" dirty="0">
                <a:solidFill>
                  <a:schemeClr val="bg1">
                    <a:lumMod val="50000"/>
                  </a:schemeClr>
                </a:solidFill>
                <a:latin typeface="Verdana" panose="020B0604030504040204" pitchFamily="34" charset="0"/>
              </a:rPr>
              <a:t>©2012-2016 </a:t>
            </a:r>
            <a:r>
              <a:rPr lang="en-US" sz="800" dirty="0" err="1" smtClean="0">
                <a:solidFill>
                  <a:schemeClr val="bg1">
                    <a:lumMod val="50000"/>
                  </a:schemeClr>
                </a:solidFill>
                <a:latin typeface="Verdana" panose="020B0604030504040204" pitchFamily="34" charset="0"/>
                <a:hlinkClick r:id="rId3"/>
              </a:rPr>
              <a:t>Roos</a:t>
            </a:r>
            <a:r>
              <a:rPr lang="en-US" sz="800" dirty="0" smtClean="0">
                <a:solidFill>
                  <a:schemeClr val="bg1">
                    <a:lumMod val="50000"/>
                  </a:schemeClr>
                </a:solidFill>
                <a:latin typeface="Verdana" panose="020B0604030504040204" pitchFamily="34" charset="0"/>
                <a:hlinkClick r:id="rId3"/>
              </a:rPr>
              <a:t>-Skywalker</a:t>
            </a:r>
            <a:endParaRPr lang="en-US" sz="800" dirty="0">
              <a:solidFill>
                <a:schemeClr val="bg1">
                  <a:lumMod val="50000"/>
                </a:schemeClr>
              </a:solidFill>
              <a:latin typeface="Verdana" panose="020B0604030504040204" pitchFamily="34" charset="0"/>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0"/>
            <a:ext cx="12537479" cy="6858000"/>
          </a:xfrm>
          <a:prstGeom prst="rect">
            <a:avLst/>
          </a:prstGeom>
        </p:spPr>
      </p:pic>
      <p:sp>
        <p:nvSpPr>
          <p:cNvPr id="5" name="Title 1"/>
          <p:cNvSpPr>
            <a:spLocks noGrp="1"/>
          </p:cNvSpPr>
          <p:nvPr>
            <p:ph type="title"/>
          </p:nvPr>
        </p:nvSpPr>
        <p:spPr>
          <a:xfrm>
            <a:off x="384629" y="4953000"/>
            <a:ext cx="9042400" cy="1600200"/>
          </a:xfrm>
        </p:spPr>
        <p:txBody>
          <a:bodyPr>
            <a:normAutofit/>
          </a:bodyPr>
          <a:lstStyle/>
          <a:p>
            <a:r>
              <a:rPr lang="en-US" sz="4800" dirty="0" smtClean="0">
                <a:solidFill>
                  <a:schemeClr val="bg1"/>
                </a:solidFill>
              </a:rPr>
              <a:t>#Harvest</a:t>
            </a:r>
            <a:endParaRPr lang="en-US" sz="4800" dirty="0">
              <a:solidFill>
                <a:schemeClr val="bg1"/>
              </a:solidFill>
            </a:endParaRPr>
          </a:p>
        </p:txBody>
      </p:sp>
    </p:spTree>
    <p:extLst>
      <p:ext uri="{BB962C8B-B14F-4D97-AF65-F5344CB8AC3E}">
        <p14:creationId xmlns:p14="http://schemas.microsoft.com/office/powerpoint/2010/main" val="3076229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02865"/>
            <a:ext cx="10058400" cy="1273535"/>
          </a:xfrm>
        </p:spPr>
        <p:txBody>
          <a:bodyPr>
            <a:normAutofit/>
          </a:bodyPr>
          <a:lstStyle/>
          <a:p>
            <a:r>
              <a:rPr lang="en-US" dirty="0" smtClean="0"/>
              <a:t>Presenters </a:t>
            </a:r>
            <a:endParaRPr lang="en-US" sz="3600" dirty="0"/>
          </a:p>
        </p:txBody>
      </p:sp>
      <p:grpSp>
        <p:nvGrpSpPr>
          <p:cNvPr id="29" name="Group 4"/>
          <p:cNvGrpSpPr>
            <a:grpSpLocks noChangeAspect="1"/>
          </p:cNvGrpSpPr>
          <p:nvPr/>
        </p:nvGrpSpPr>
        <p:grpSpPr bwMode="auto">
          <a:xfrm>
            <a:off x="8719276" y="6265902"/>
            <a:ext cx="2329724" cy="515899"/>
            <a:chOff x="1463" y="1512"/>
            <a:chExt cx="2136" cy="473"/>
          </a:xfrm>
        </p:grpSpPr>
        <p:sp>
          <p:nvSpPr>
            <p:cNvPr id="32" name="Freeform 6"/>
            <p:cNvSpPr>
              <a:spLocks/>
            </p:cNvSpPr>
            <p:nvPr/>
          </p:nvSpPr>
          <p:spPr bwMode="auto">
            <a:xfrm>
              <a:off x="1463" y="1512"/>
              <a:ext cx="217" cy="289"/>
            </a:xfrm>
            <a:custGeom>
              <a:avLst/>
              <a:gdLst>
                <a:gd name="T0" fmla="*/ 225 w 435"/>
                <a:gd name="T1" fmla="*/ 0 h 576"/>
                <a:gd name="T2" fmla="*/ 269 w 435"/>
                <a:gd name="T3" fmla="*/ 3 h 576"/>
                <a:gd name="T4" fmla="*/ 307 w 435"/>
                <a:gd name="T5" fmla="*/ 13 h 576"/>
                <a:gd name="T6" fmla="*/ 339 w 435"/>
                <a:gd name="T7" fmla="*/ 26 h 576"/>
                <a:gd name="T8" fmla="*/ 368 w 435"/>
                <a:gd name="T9" fmla="*/ 47 h 576"/>
                <a:gd name="T10" fmla="*/ 391 w 435"/>
                <a:gd name="T11" fmla="*/ 76 h 576"/>
                <a:gd name="T12" fmla="*/ 408 w 435"/>
                <a:gd name="T13" fmla="*/ 108 h 576"/>
                <a:gd name="T14" fmla="*/ 421 w 435"/>
                <a:gd name="T15" fmla="*/ 148 h 576"/>
                <a:gd name="T16" fmla="*/ 324 w 435"/>
                <a:gd name="T17" fmla="*/ 171 h 576"/>
                <a:gd name="T18" fmla="*/ 313 w 435"/>
                <a:gd name="T19" fmla="*/ 144 h 576"/>
                <a:gd name="T20" fmla="*/ 297 w 435"/>
                <a:gd name="T21" fmla="*/ 121 h 576"/>
                <a:gd name="T22" fmla="*/ 276 w 435"/>
                <a:gd name="T23" fmla="*/ 104 h 576"/>
                <a:gd name="T24" fmla="*/ 252 w 435"/>
                <a:gd name="T25" fmla="*/ 95 h 576"/>
                <a:gd name="T26" fmla="*/ 223 w 435"/>
                <a:gd name="T27" fmla="*/ 91 h 576"/>
                <a:gd name="T28" fmla="*/ 194 w 435"/>
                <a:gd name="T29" fmla="*/ 95 h 576"/>
                <a:gd name="T30" fmla="*/ 168 w 435"/>
                <a:gd name="T31" fmla="*/ 106 h 576"/>
                <a:gd name="T32" fmla="*/ 147 w 435"/>
                <a:gd name="T33" fmla="*/ 127 h 576"/>
                <a:gd name="T34" fmla="*/ 130 w 435"/>
                <a:gd name="T35" fmla="*/ 156 h 576"/>
                <a:gd name="T36" fmla="*/ 118 w 435"/>
                <a:gd name="T37" fmla="*/ 192 h 576"/>
                <a:gd name="T38" fmla="*/ 111 w 435"/>
                <a:gd name="T39" fmla="*/ 236 h 576"/>
                <a:gd name="T40" fmla="*/ 107 w 435"/>
                <a:gd name="T41" fmla="*/ 289 h 576"/>
                <a:gd name="T42" fmla="*/ 109 w 435"/>
                <a:gd name="T43" fmla="*/ 340 h 576"/>
                <a:gd name="T44" fmla="*/ 116 w 435"/>
                <a:gd name="T45" fmla="*/ 384 h 576"/>
                <a:gd name="T46" fmla="*/ 128 w 435"/>
                <a:gd name="T47" fmla="*/ 420 h 576"/>
                <a:gd name="T48" fmla="*/ 145 w 435"/>
                <a:gd name="T49" fmla="*/ 449 h 576"/>
                <a:gd name="T50" fmla="*/ 166 w 435"/>
                <a:gd name="T51" fmla="*/ 470 h 576"/>
                <a:gd name="T52" fmla="*/ 194 w 435"/>
                <a:gd name="T53" fmla="*/ 481 h 576"/>
                <a:gd name="T54" fmla="*/ 225 w 435"/>
                <a:gd name="T55" fmla="*/ 487 h 576"/>
                <a:gd name="T56" fmla="*/ 252 w 435"/>
                <a:gd name="T57" fmla="*/ 483 h 576"/>
                <a:gd name="T58" fmla="*/ 276 w 435"/>
                <a:gd name="T59" fmla="*/ 475 h 576"/>
                <a:gd name="T60" fmla="*/ 297 w 435"/>
                <a:gd name="T61" fmla="*/ 460 h 576"/>
                <a:gd name="T62" fmla="*/ 316 w 435"/>
                <a:gd name="T63" fmla="*/ 437 h 576"/>
                <a:gd name="T64" fmla="*/ 335 w 435"/>
                <a:gd name="T65" fmla="*/ 403 h 576"/>
                <a:gd name="T66" fmla="*/ 435 w 435"/>
                <a:gd name="T67" fmla="*/ 430 h 576"/>
                <a:gd name="T68" fmla="*/ 415 w 435"/>
                <a:gd name="T69" fmla="*/ 473 h 576"/>
                <a:gd name="T70" fmla="*/ 389 w 435"/>
                <a:gd name="T71" fmla="*/ 510 h 576"/>
                <a:gd name="T72" fmla="*/ 356 w 435"/>
                <a:gd name="T73" fmla="*/ 538 h 576"/>
                <a:gd name="T74" fmla="*/ 318 w 435"/>
                <a:gd name="T75" fmla="*/ 559 h 576"/>
                <a:gd name="T76" fmla="*/ 274 w 435"/>
                <a:gd name="T77" fmla="*/ 572 h 576"/>
                <a:gd name="T78" fmla="*/ 225 w 435"/>
                <a:gd name="T79" fmla="*/ 576 h 576"/>
                <a:gd name="T80" fmla="*/ 181 w 435"/>
                <a:gd name="T81" fmla="*/ 572 h 576"/>
                <a:gd name="T82" fmla="*/ 139 w 435"/>
                <a:gd name="T83" fmla="*/ 561 h 576"/>
                <a:gd name="T84" fmla="*/ 103 w 435"/>
                <a:gd name="T85" fmla="*/ 542 h 576"/>
                <a:gd name="T86" fmla="*/ 72 w 435"/>
                <a:gd name="T87" fmla="*/ 515 h 576"/>
                <a:gd name="T88" fmla="*/ 48 w 435"/>
                <a:gd name="T89" fmla="*/ 483 h 576"/>
                <a:gd name="T90" fmla="*/ 27 w 435"/>
                <a:gd name="T91" fmla="*/ 445 h 576"/>
                <a:gd name="T92" fmla="*/ 12 w 435"/>
                <a:gd name="T93" fmla="*/ 397 h 576"/>
                <a:gd name="T94" fmla="*/ 4 w 435"/>
                <a:gd name="T95" fmla="*/ 346 h 576"/>
                <a:gd name="T96" fmla="*/ 0 w 435"/>
                <a:gd name="T97" fmla="*/ 289 h 576"/>
                <a:gd name="T98" fmla="*/ 4 w 435"/>
                <a:gd name="T99" fmla="*/ 230 h 576"/>
                <a:gd name="T100" fmla="*/ 12 w 435"/>
                <a:gd name="T101" fmla="*/ 178 h 576"/>
                <a:gd name="T102" fmla="*/ 27 w 435"/>
                <a:gd name="T103" fmla="*/ 133 h 576"/>
                <a:gd name="T104" fmla="*/ 48 w 435"/>
                <a:gd name="T105" fmla="*/ 93 h 576"/>
                <a:gd name="T106" fmla="*/ 72 w 435"/>
                <a:gd name="T107" fmla="*/ 60 h 576"/>
                <a:gd name="T108" fmla="*/ 103 w 435"/>
                <a:gd name="T109" fmla="*/ 34 h 576"/>
                <a:gd name="T110" fmla="*/ 139 w 435"/>
                <a:gd name="T111" fmla="*/ 15 h 576"/>
                <a:gd name="T112" fmla="*/ 181 w 435"/>
                <a:gd name="T113" fmla="*/ 3 h 576"/>
                <a:gd name="T114" fmla="*/ 225 w 435"/>
                <a:gd name="T115"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5" h="576">
                  <a:moveTo>
                    <a:pt x="225" y="0"/>
                  </a:moveTo>
                  <a:lnTo>
                    <a:pt x="269" y="3"/>
                  </a:lnTo>
                  <a:lnTo>
                    <a:pt x="307" y="13"/>
                  </a:lnTo>
                  <a:lnTo>
                    <a:pt x="339" y="26"/>
                  </a:lnTo>
                  <a:lnTo>
                    <a:pt x="368" y="47"/>
                  </a:lnTo>
                  <a:lnTo>
                    <a:pt x="391" y="76"/>
                  </a:lnTo>
                  <a:lnTo>
                    <a:pt x="408" y="108"/>
                  </a:lnTo>
                  <a:lnTo>
                    <a:pt x="421" y="148"/>
                  </a:lnTo>
                  <a:lnTo>
                    <a:pt x="324" y="171"/>
                  </a:lnTo>
                  <a:lnTo>
                    <a:pt x="313" y="144"/>
                  </a:lnTo>
                  <a:lnTo>
                    <a:pt x="297" y="121"/>
                  </a:lnTo>
                  <a:lnTo>
                    <a:pt x="276" y="104"/>
                  </a:lnTo>
                  <a:lnTo>
                    <a:pt x="252" y="95"/>
                  </a:lnTo>
                  <a:lnTo>
                    <a:pt x="223" y="91"/>
                  </a:lnTo>
                  <a:lnTo>
                    <a:pt x="194" y="95"/>
                  </a:lnTo>
                  <a:lnTo>
                    <a:pt x="168" y="106"/>
                  </a:lnTo>
                  <a:lnTo>
                    <a:pt x="147" y="127"/>
                  </a:lnTo>
                  <a:lnTo>
                    <a:pt x="130" y="156"/>
                  </a:lnTo>
                  <a:lnTo>
                    <a:pt x="118" y="192"/>
                  </a:lnTo>
                  <a:lnTo>
                    <a:pt x="111" y="236"/>
                  </a:lnTo>
                  <a:lnTo>
                    <a:pt x="107" y="289"/>
                  </a:lnTo>
                  <a:lnTo>
                    <a:pt x="109" y="340"/>
                  </a:lnTo>
                  <a:lnTo>
                    <a:pt x="116" y="384"/>
                  </a:lnTo>
                  <a:lnTo>
                    <a:pt x="128" y="420"/>
                  </a:lnTo>
                  <a:lnTo>
                    <a:pt x="145" y="449"/>
                  </a:lnTo>
                  <a:lnTo>
                    <a:pt x="166" y="470"/>
                  </a:lnTo>
                  <a:lnTo>
                    <a:pt x="194" y="481"/>
                  </a:lnTo>
                  <a:lnTo>
                    <a:pt x="225" y="487"/>
                  </a:lnTo>
                  <a:lnTo>
                    <a:pt x="252" y="483"/>
                  </a:lnTo>
                  <a:lnTo>
                    <a:pt x="276" y="475"/>
                  </a:lnTo>
                  <a:lnTo>
                    <a:pt x="297" y="460"/>
                  </a:lnTo>
                  <a:lnTo>
                    <a:pt x="316" y="437"/>
                  </a:lnTo>
                  <a:lnTo>
                    <a:pt x="335" y="403"/>
                  </a:lnTo>
                  <a:lnTo>
                    <a:pt x="435" y="430"/>
                  </a:lnTo>
                  <a:lnTo>
                    <a:pt x="415" y="473"/>
                  </a:lnTo>
                  <a:lnTo>
                    <a:pt x="389" y="510"/>
                  </a:lnTo>
                  <a:lnTo>
                    <a:pt x="356" y="538"/>
                  </a:lnTo>
                  <a:lnTo>
                    <a:pt x="318" y="559"/>
                  </a:lnTo>
                  <a:lnTo>
                    <a:pt x="274" y="572"/>
                  </a:lnTo>
                  <a:lnTo>
                    <a:pt x="225" y="576"/>
                  </a:lnTo>
                  <a:lnTo>
                    <a:pt x="181" y="572"/>
                  </a:lnTo>
                  <a:lnTo>
                    <a:pt x="139" y="561"/>
                  </a:lnTo>
                  <a:lnTo>
                    <a:pt x="103" y="542"/>
                  </a:lnTo>
                  <a:lnTo>
                    <a:pt x="72" y="515"/>
                  </a:lnTo>
                  <a:lnTo>
                    <a:pt x="48" y="483"/>
                  </a:lnTo>
                  <a:lnTo>
                    <a:pt x="27" y="445"/>
                  </a:lnTo>
                  <a:lnTo>
                    <a:pt x="12" y="397"/>
                  </a:lnTo>
                  <a:lnTo>
                    <a:pt x="4" y="346"/>
                  </a:lnTo>
                  <a:lnTo>
                    <a:pt x="0" y="289"/>
                  </a:lnTo>
                  <a:lnTo>
                    <a:pt x="4" y="230"/>
                  </a:lnTo>
                  <a:lnTo>
                    <a:pt x="12" y="178"/>
                  </a:lnTo>
                  <a:lnTo>
                    <a:pt x="27" y="133"/>
                  </a:lnTo>
                  <a:lnTo>
                    <a:pt x="48" y="93"/>
                  </a:lnTo>
                  <a:lnTo>
                    <a:pt x="72" y="60"/>
                  </a:lnTo>
                  <a:lnTo>
                    <a:pt x="103" y="34"/>
                  </a:lnTo>
                  <a:lnTo>
                    <a:pt x="139" y="15"/>
                  </a:lnTo>
                  <a:lnTo>
                    <a:pt x="181" y="3"/>
                  </a:lnTo>
                  <a:lnTo>
                    <a:pt x="22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7"/>
            <p:cNvSpPr>
              <a:spLocks noEditPoints="1"/>
            </p:cNvSpPr>
            <p:nvPr/>
          </p:nvSpPr>
          <p:spPr bwMode="auto">
            <a:xfrm>
              <a:off x="1703" y="1512"/>
              <a:ext cx="48" cy="285"/>
            </a:xfrm>
            <a:custGeom>
              <a:avLst/>
              <a:gdLst>
                <a:gd name="T0" fmla="*/ 0 w 96"/>
                <a:gd name="T1" fmla="*/ 165 h 569"/>
                <a:gd name="T2" fmla="*/ 96 w 96"/>
                <a:gd name="T3" fmla="*/ 165 h 569"/>
                <a:gd name="T4" fmla="*/ 96 w 96"/>
                <a:gd name="T5" fmla="*/ 569 h 569"/>
                <a:gd name="T6" fmla="*/ 0 w 96"/>
                <a:gd name="T7" fmla="*/ 569 h 569"/>
                <a:gd name="T8" fmla="*/ 0 w 96"/>
                <a:gd name="T9" fmla="*/ 165 h 569"/>
                <a:gd name="T10" fmla="*/ 0 w 96"/>
                <a:gd name="T11" fmla="*/ 0 h 569"/>
                <a:gd name="T12" fmla="*/ 96 w 96"/>
                <a:gd name="T13" fmla="*/ 0 h 569"/>
                <a:gd name="T14" fmla="*/ 96 w 96"/>
                <a:gd name="T15" fmla="*/ 91 h 569"/>
                <a:gd name="T16" fmla="*/ 0 w 96"/>
                <a:gd name="T17" fmla="*/ 91 h 569"/>
                <a:gd name="T18" fmla="*/ 0 w 96"/>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569">
                  <a:moveTo>
                    <a:pt x="0" y="165"/>
                  </a:moveTo>
                  <a:lnTo>
                    <a:pt x="96" y="165"/>
                  </a:lnTo>
                  <a:lnTo>
                    <a:pt x="96" y="569"/>
                  </a:lnTo>
                  <a:lnTo>
                    <a:pt x="0" y="569"/>
                  </a:lnTo>
                  <a:lnTo>
                    <a:pt x="0" y="165"/>
                  </a:lnTo>
                  <a:close/>
                  <a:moveTo>
                    <a:pt x="0" y="0"/>
                  </a:moveTo>
                  <a:lnTo>
                    <a:pt x="96" y="0"/>
                  </a:lnTo>
                  <a:lnTo>
                    <a:pt x="96" y="91"/>
                  </a:lnTo>
                  <a:lnTo>
                    <a:pt x="0" y="91"/>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8"/>
            <p:cNvSpPr>
              <a:spLocks/>
            </p:cNvSpPr>
            <p:nvPr/>
          </p:nvSpPr>
          <p:spPr bwMode="auto">
            <a:xfrm>
              <a:off x="1771" y="1528"/>
              <a:ext cx="115" cy="273"/>
            </a:xfrm>
            <a:custGeom>
              <a:avLst/>
              <a:gdLst>
                <a:gd name="T0" fmla="*/ 55 w 230"/>
                <a:gd name="T1" fmla="*/ 0 h 544"/>
                <a:gd name="T2" fmla="*/ 152 w 230"/>
                <a:gd name="T3" fmla="*/ 0 h 544"/>
                <a:gd name="T4" fmla="*/ 152 w 230"/>
                <a:gd name="T5" fmla="*/ 133 h 544"/>
                <a:gd name="T6" fmla="*/ 230 w 230"/>
                <a:gd name="T7" fmla="*/ 133 h 544"/>
                <a:gd name="T8" fmla="*/ 230 w 230"/>
                <a:gd name="T9" fmla="*/ 209 h 544"/>
                <a:gd name="T10" fmla="*/ 152 w 230"/>
                <a:gd name="T11" fmla="*/ 209 h 544"/>
                <a:gd name="T12" fmla="*/ 152 w 230"/>
                <a:gd name="T13" fmla="*/ 438 h 544"/>
                <a:gd name="T14" fmla="*/ 154 w 230"/>
                <a:gd name="T15" fmla="*/ 451 h 544"/>
                <a:gd name="T16" fmla="*/ 160 w 230"/>
                <a:gd name="T17" fmla="*/ 460 h 544"/>
                <a:gd name="T18" fmla="*/ 171 w 230"/>
                <a:gd name="T19" fmla="*/ 464 h 544"/>
                <a:gd name="T20" fmla="*/ 186 w 230"/>
                <a:gd name="T21" fmla="*/ 466 h 544"/>
                <a:gd name="T22" fmla="*/ 209 w 230"/>
                <a:gd name="T23" fmla="*/ 464 h 544"/>
                <a:gd name="T24" fmla="*/ 230 w 230"/>
                <a:gd name="T25" fmla="*/ 458 h 544"/>
                <a:gd name="T26" fmla="*/ 230 w 230"/>
                <a:gd name="T27" fmla="*/ 538 h 544"/>
                <a:gd name="T28" fmla="*/ 192 w 230"/>
                <a:gd name="T29" fmla="*/ 542 h 544"/>
                <a:gd name="T30" fmla="*/ 154 w 230"/>
                <a:gd name="T31" fmla="*/ 544 h 544"/>
                <a:gd name="T32" fmla="*/ 121 w 230"/>
                <a:gd name="T33" fmla="*/ 540 h 544"/>
                <a:gd name="T34" fmla="*/ 97 w 230"/>
                <a:gd name="T35" fmla="*/ 533 h 544"/>
                <a:gd name="T36" fmla="*/ 78 w 230"/>
                <a:gd name="T37" fmla="*/ 519 h 544"/>
                <a:gd name="T38" fmla="*/ 64 w 230"/>
                <a:gd name="T39" fmla="*/ 500 h 544"/>
                <a:gd name="T40" fmla="*/ 57 w 230"/>
                <a:gd name="T41" fmla="*/ 478 h 544"/>
                <a:gd name="T42" fmla="*/ 55 w 230"/>
                <a:gd name="T43" fmla="*/ 451 h 544"/>
                <a:gd name="T44" fmla="*/ 55 w 230"/>
                <a:gd name="T45" fmla="*/ 209 h 544"/>
                <a:gd name="T46" fmla="*/ 0 w 230"/>
                <a:gd name="T47" fmla="*/ 209 h 544"/>
                <a:gd name="T48" fmla="*/ 0 w 230"/>
                <a:gd name="T49" fmla="*/ 133 h 544"/>
                <a:gd name="T50" fmla="*/ 55 w 230"/>
                <a:gd name="T51" fmla="*/ 133 h 544"/>
                <a:gd name="T52" fmla="*/ 55 w 230"/>
                <a:gd name="T5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0" h="544">
                  <a:moveTo>
                    <a:pt x="55" y="0"/>
                  </a:moveTo>
                  <a:lnTo>
                    <a:pt x="152" y="0"/>
                  </a:lnTo>
                  <a:lnTo>
                    <a:pt x="152" y="133"/>
                  </a:lnTo>
                  <a:lnTo>
                    <a:pt x="230" y="133"/>
                  </a:lnTo>
                  <a:lnTo>
                    <a:pt x="230" y="209"/>
                  </a:lnTo>
                  <a:lnTo>
                    <a:pt x="152" y="209"/>
                  </a:lnTo>
                  <a:lnTo>
                    <a:pt x="152" y="438"/>
                  </a:lnTo>
                  <a:lnTo>
                    <a:pt x="154" y="451"/>
                  </a:lnTo>
                  <a:lnTo>
                    <a:pt x="160" y="460"/>
                  </a:lnTo>
                  <a:lnTo>
                    <a:pt x="171" y="464"/>
                  </a:lnTo>
                  <a:lnTo>
                    <a:pt x="186" y="466"/>
                  </a:lnTo>
                  <a:lnTo>
                    <a:pt x="209" y="464"/>
                  </a:lnTo>
                  <a:lnTo>
                    <a:pt x="230" y="458"/>
                  </a:lnTo>
                  <a:lnTo>
                    <a:pt x="230" y="538"/>
                  </a:lnTo>
                  <a:lnTo>
                    <a:pt x="192" y="542"/>
                  </a:lnTo>
                  <a:lnTo>
                    <a:pt x="154" y="544"/>
                  </a:lnTo>
                  <a:lnTo>
                    <a:pt x="121" y="540"/>
                  </a:lnTo>
                  <a:lnTo>
                    <a:pt x="97" y="533"/>
                  </a:lnTo>
                  <a:lnTo>
                    <a:pt x="78" y="519"/>
                  </a:lnTo>
                  <a:lnTo>
                    <a:pt x="64" y="500"/>
                  </a:lnTo>
                  <a:lnTo>
                    <a:pt x="57" y="478"/>
                  </a:lnTo>
                  <a:lnTo>
                    <a:pt x="55" y="451"/>
                  </a:lnTo>
                  <a:lnTo>
                    <a:pt x="55" y="209"/>
                  </a:lnTo>
                  <a:lnTo>
                    <a:pt x="0" y="209"/>
                  </a:lnTo>
                  <a:lnTo>
                    <a:pt x="0" y="133"/>
                  </a:lnTo>
                  <a:lnTo>
                    <a:pt x="55" y="133"/>
                  </a:lnTo>
                  <a:lnTo>
                    <a:pt x="5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9"/>
            <p:cNvSpPr>
              <a:spLocks/>
            </p:cNvSpPr>
            <p:nvPr/>
          </p:nvSpPr>
          <p:spPr bwMode="auto">
            <a:xfrm>
              <a:off x="1896" y="1595"/>
              <a:ext cx="165" cy="275"/>
            </a:xfrm>
            <a:custGeom>
              <a:avLst/>
              <a:gdLst>
                <a:gd name="T0" fmla="*/ 0 w 332"/>
                <a:gd name="T1" fmla="*/ 0 h 550"/>
                <a:gd name="T2" fmla="*/ 97 w 332"/>
                <a:gd name="T3" fmla="*/ 0 h 550"/>
                <a:gd name="T4" fmla="*/ 164 w 332"/>
                <a:gd name="T5" fmla="*/ 247 h 550"/>
                <a:gd name="T6" fmla="*/ 166 w 332"/>
                <a:gd name="T7" fmla="*/ 247 h 550"/>
                <a:gd name="T8" fmla="*/ 235 w 332"/>
                <a:gd name="T9" fmla="*/ 0 h 550"/>
                <a:gd name="T10" fmla="*/ 332 w 332"/>
                <a:gd name="T11" fmla="*/ 0 h 550"/>
                <a:gd name="T12" fmla="*/ 204 w 332"/>
                <a:gd name="T13" fmla="*/ 404 h 550"/>
                <a:gd name="T14" fmla="*/ 185 w 332"/>
                <a:gd name="T15" fmla="*/ 449 h 550"/>
                <a:gd name="T16" fmla="*/ 168 w 332"/>
                <a:gd name="T17" fmla="*/ 483 h 550"/>
                <a:gd name="T18" fmla="*/ 149 w 332"/>
                <a:gd name="T19" fmla="*/ 510 h 550"/>
                <a:gd name="T20" fmla="*/ 128 w 332"/>
                <a:gd name="T21" fmla="*/ 529 h 550"/>
                <a:gd name="T22" fmla="*/ 105 w 332"/>
                <a:gd name="T23" fmla="*/ 542 h 550"/>
                <a:gd name="T24" fmla="*/ 78 w 332"/>
                <a:gd name="T25" fmla="*/ 548 h 550"/>
                <a:gd name="T26" fmla="*/ 48 w 332"/>
                <a:gd name="T27" fmla="*/ 550 h 550"/>
                <a:gd name="T28" fmla="*/ 27 w 332"/>
                <a:gd name="T29" fmla="*/ 550 h 550"/>
                <a:gd name="T30" fmla="*/ 13 w 332"/>
                <a:gd name="T31" fmla="*/ 548 h 550"/>
                <a:gd name="T32" fmla="*/ 0 w 332"/>
                <a:gd name="T33" fmla="*/ 548 h 550"/>
                <a:gd name="T34" fmla="*/ 0 w 332"/>
                <a:gd name="T35" fmla="*/ 468 h 550"/>
                <a:gd name="T36" fmla="*/ 21 w 332"/>
                <a:gd name="T37" fmla="*/ 470 h 550"/>
                <a:gd name="T38" fmla="*/ 42 w 332"/>
                <a:gd name="T39" fmla="*/ 472 h 550"/>
                <a:gd name="T40" fmla="*/ 63 w 332"/>
                <a:gd name="T41" fmla="*/ 470 h 550"/>
                <a:gd name="T42" fmla="*/ 82 w 332"/>
                <a:gd name="T43" fmla="*/ 464 h 550"/>
                <a:gd name="T44" fmla="*/ 95 w 332"/>
                <a:gd name="T45" fmla="*/ 453 h 550"/>
                <a:gd name="T46" fmla="*/ 105 w 332"/>
                <a:gd name="T47" fmla="*/ 440 h 550"/>
                <a:gd name="T48" fmla="*/ 113 w 332"/>
                <a:gd name="T49" fmla="*/ 423 h 550"/>
                <a:gd name="T50" fmla="*/ 118 w 332"/>
                <a:gd name="T51" fmla="*/ 407 h 550"/>
                <a:gd name="T52" fmla="*/ 120 w 332"/>
                <a:gd name="T53" fmla="*/ 392 h 550"/>
                <a:gd name="T54" fmla="*/ 116 w 332"/>
                <a:gd name="T55" fmla="*/ 369 h 550"/>
                <a:gd name="T56" fmla="*/ 109 w 332"/>
                <a:gd name="T57" fmla="*/ 345 h 550"/>
                <a:gd name="T58" fmla="*/ 0 w 332"/>
                <a:gd name="T59"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2" h="550">
                  <a:moveTo>
                    <a:pt x="0" y="0"/>
                  </a:moveTo>
                  <a:lnTo>
                    <a:pt x="97" y="0"/>
                  </a:lnTo>
                  <a:lnTo>
                    <a:pt x="164" y="247"/>
                  </a:lnTo>
                  <a:lnTo>
                    <a:pt x="166" y="247"/>
                  </a:lnTo>
                  <a:lnTo>
                    <a:pt x="235" y="0"/>
                  </a:lnTo>
                  <a:lnTo>
                    <a:pt x="332" y="0"/>
                  </a:lnTo>
                  <a:lnTo>
                    <a:pt x="204" y="404"/>
                  </a:lnTo>
                  <a:lnTo>
                    <a:pt x="185" y="449"/>
                  </a:lnTo>
                  <a:lnTo>
                    <a:pt x="168" y="483"/>
                  </a:lnTo>
                  <a:lnTo>
                    <a:pt x="149" y="510"/>
                  </a:lnTo>
                  <a:lnTo>
                    <a:pt x="128" y="529"/>
                  </a:lnTo>
                  <a:lnTo>
                    <a:pt x="105" y="542"/>
                  </a:lnTo>
                  <a:lnTo>
                    <a:pt x="78" y="548"/>
                  </a:lnTo>
                  <a:lnTo>
                    <a:pt x="48" y="550"/>
                  </a:lnTo>
                  <a:lnTo>
                    <a:pt x="27" y="550"/>
                  </a:lnTo>
                  <a:lnTo>
                    <a:pt x="13" y="548"/>
                  </a:lnTo>
                  <a:lnTo>
                    <a:pt x="0" y="548"/>
                  </a:lnTo>
                  <a:lnTo>
                    <a:pt x="0" y="468"/>
                  </a:lnTo>
                  <a:lnTo>
                    <a:pt x="21" y="470"/>
                  </a:lnTo>
                  <a:lnTo>
                    <a:pt x="42" y="472"/>
                  </a:lnTo>
                  <a:lnTo>
                    <a:pt x="63" y="470"/>
                  </a:lnTo>
                  <a:lnTo>
                    <a:pt x="82" y="464"/>
                  </a:lnTo>
                  <a:lnTo>
                    <a:pt x="95" y="453"/>
                  </a:lnTo>
                  <a:lnTo>
                    <a:pt x="105" y="440"/>
                  </a:lnTo>
                  <a:lnTo>
                    <a:pt x="113" y="423"/>
                  </a:lnTo>
                  <a:lnTo>
                    <a:pt x="118" y="407"/>
                  </a:lnTo>
                  <a:lnTo>
                    <a:pt x="120" y="392"/>
                  </a:lnTo>
                  <a:lnTo>
                    <a:pt x="116" y="369"/>
                  </a:lnTo>
                  <a:lnTo>
                    <a:pt x="109" y="345"/>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0"/>
            <p:cNvSpPr>
              <a:spLocks/>
            </p:cNvSpPr>
            <p:nvPr/>
          </p:nvSpPr>
          <p:spPr bwMode="auto">
            <a:xfrm>
              <a:off x="2082" y="1516"/>
              <a:ext cx="216" cy="285"/>
            </a:xfrm>
            <a:custGeom>
              <a:avLst/>
              <a:gdLst>
                <a:gd name="T0" fmla="*/ 0 w 430"/>
                <a:gd name="T1" fmla="*/ 0 h 569"/>
                <a:gd name="T2" fmla="*/ 108 w 430"/>
                <a:gd name="T3" fmla="*/ 0 h 569"/>
                <a:gd name="T4" fmla="*/ 108 w 430"/>
                <a:gd name="T5" fmla="*/ 356 h 569"/>
                <a:gd name="T6" fmla="*/ 110 w 430"/>
                <a:gd name="T7" fmla="*/ 392 h 569"/>
                <a:gd name="T8" fmla="*/ 116 w 430"/>
                <a:gd name="T9" fmla="*/ 421 h 569"/>
                <a:gd name="T10" fmla="*/ 127 w 430"/>
                <a:gd name="T11" fmla="*/ 442 h 569"/>
                <a:gd name="T12" fmla="*/ 143 w 430"/>
                <a:gd name="T13" fmla="*/ 459 h 569"/>
                <a:gd name="T14" fmla="*/ 163 w 430"/>
                <a:gd name="T15" fmla="*/ 470 h 569"/>
                <a:gd name="T16" fmla="*/ 186 w 430"/>
                <a:gd name="T17" fmla="*/ 476 h 569"/>
                <a:gd name="T18" fmla="*/ 215 w 430"/>
                <a:gd name="T19" fmla="*/ 480 h 569"/>
                <a:gd name="T20" fmla="*/ 244 w 430"/>
                <a:gd name="T21" fmla="*/ 476 h 569"/>
                <a:gd name="T22" fmla="*/ 268 w 430"/>
                <a:gd name="T23" fmla="*/ 470 h 569"/>
                <a:gd name="T24" fmla="*/ 289 w 430"/>
                <a:gd name="T25" fmla="*/ 459 h 569"/>
                <a:gd name="T26" fmla="*/ 304 w 430"/>
                <a:gd name="T27" fmla="*/ 442 h 569"/>
                <a:gd name="T28" fmla="*/ 314 w 430"/>
                <a:gd name="T29" fmla="*/ 421 h 569"/>
                <a:gd name="T30" fmla="*/ 322 w 430"/>
                <a:gd name="T31" fmla="*/ 392 h 569"/>
                <a:gd name="T32" fmla="*/ 324 w 430"/>
                <a:gd name="T33" fmla="*/ 356 h 569"/>
                <a:gd name="T34" fmla="*/ 324 w 430"/>
                <a:gd name="T35" fmla="*/ 0 h 569"/>
                <a:gd name="T36" fmla="*/ 430 w 430"/>
                <a:gd name="T37" fmla="*/ 0 h 569"/>
                <a:gd name="T38" fmla="*/ 430 w 430"/>
                <a:gd name="T39" fmla="*/ 352 h 569"/>
                <a:gd name="T40" fmla="*/ 428 w 430"/>
                <a:gd name="T41" fmla="*/ 398 h 569"/>
                <a:gd name="T42" fmla="*/ 419 w 430"/>
                <a:gd name="T43" fmla="*/ 438 h 569"/>
                <a:gd name="T44" fmla="*/ 405 w 430"/>
                <a:gd name="T45" fmla="*/ 470 h 569"/>
                <a:gd name="T46" fmla="*/ 388 w 430"/>
                <a:gd name="T47" fmla="*/ 499 h 569"/>
                <a:gd name="T48" fmla="*/ 365 w 430"/>
                <a:gd name="T49" fmla="*/ 522 h 569"/>
                <a:gd name="T50" fmla="*/ 341 w 430"/>
                <a:gd name="T51" fmla="*/ 539 h 569"/>
                <a:gd name="T52" fmla="*/ 312 w 430"/>
                <a:gd name="T53" fmla="*/ 552 h 569"/>
                <a:gd name="T54" fmla="*/ 282 w 430"/>
                <a:gd name="T55" fmla="*/ 562 h 569"/>
                <a:gd name="T56" fmla="*/ 249 w 430"/>
                <a:gd name="T57" fmla="*/ 567 h 569"/>
                <a:gd name="T58" fmla="*/ 215 w 430"/>
                <a:gd name="T59" fmla="*/ 569 h 569"/>
                <a:gd name="T60" fmla="*/ 183 w 430"/>
                <a:gd name="T61" fmla="*/ 567 h 569"/>
                <a:gd name="T62" fmla="*/ 150 w 430"/>
                <a:gd name="T63" fmla="*/ 562 h 569"/>
                <a:gd name="T64" fmla="*/ 120 w 430"/>
                <a:gd name="T65" fmla="*/ 552 h 569"/>
                <a:gd name="T66" fmla="*/ 91 w 430"/>
                <a:gd name="T67" fmla="*/ 539 h 569"/>
                <a:gd name="T68" fmla="*/ 64 w 430"/>
                <a:gd name="T69" fmla="*/ 522 h 569"/>
                <a:gd name="T70" fmla="*/ 43 w 430"/>
                <a:gd name="T71" fmla="*/ 499 h 569"/>
                <a:gd name="T72" fmla="*/ 24 w 430"/>
                <a:gd name="T73" fmla="*/ 470 h 569"/>
                <a:gd name="T74" fmla="*/ 11 w 430"/>
                <a:gd name="T75" fmla="*/ 438 h 569"/>
                <a:gd name="T76" fmla="*/ 3 w 430"/>
                <a:gd name="T77" fmla="*/ 398 h 569"/>
                <a:gd name="T78" fmla="*/ 0 w 430"/>
                <a:gd name="T79" fmla="*/ 352 h 569"/>
                <a:gd name="T80" fmla="*/ 0 w 430"/>
                <a:gd name="T81"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0" h="569">
                  <a:moveTo>
                    <a:pt x="0" y="0"/>
                  </a:moveTo>
                  <a:lnTo>
                    <a:pt x="108" y="0"/>
                  </a:lnTo>
                  <a:lnTo>
                    <a:pt x="108" y="356"/>
                  </a:lnTo>
                  <a:lnTo>
                    <a:pt x="110" y="392"/>
                  </a:lnTo>
                  <a:lnTo>
                    <a:pt x="116" y="421"/>
                  </a:lnTo>
                  <a:lnTo>
                    <a:pt x="127" y="442"/>
                  </a:lnTo>
                  <a:lnTo>
                    <a:pt x="143" y="459"/>
                  </a:lnTo>
                  <a:lnTo>
                    <a:pt x="163" y="470"/>
                  </a:lnTo>
                  <a:lnTo>
                    <a:pt x="186" y="476"/>
                  </a:lnTo>
                  <a:lnTo>
                    <a:pt x="215" y="480"/>
                  </a:lnTo>
                  <a:lnTo>
                    <a:pt x="244" y="476"/>
                  </a:lnTo>
                  <a:lnTo>
                    <a:pt x="268" y="470"/>
                  </a:lnTo>
                  <a:lnTo>
                    <a:pt x="289" y="459"/>
                  </a:lnTo>
                  <a:lnTo>
                    <a:pt x="304" y="442"/>
                  </a:lnTo>
                  <a:lnTo>
                    <a:pt x="314" y="421"/>
                  </a:lnTo>
                  <a:lnTo>
                    <a:pt x="322" y="392"/>
                  </a:lnTo>
                  <a:lnTo>
                    <a:pt x="324" y="356"/>
                  </a:lnTo>
                  <a:lnTo>
                    <a:pt x="324" y="0"/>
                  </a:lnTo>
                  <a:lnTo>
                    <a:pt x="430" y="0"/>
                  </a:lnTo>
                  <a:lnTo>
                    <a:pt x="430" y="352"/>
                  </a:lnTo>
                  <a:lnTo>
                    <a:pt x="428" y="398"/>
                  </a:lnTo>
                  <a:lnTo>
                    <a:pt x="419" y="438"/>
                  </a:lnTo>
                  <a:lnTo>
                    <a:pt x="405" y="470"/>
                  </a:lnTo>
                  <a:lnTo>
                    <a:pt x="388" y="499"/>
                  </a:lnTo>
                  <a:lnTo>
                    <a:pt x="365" y="522"/>
                  </a:lnTo>
                  <a:lnTo>
                    <a:pt x="341" y="539"/>
                  </a:lnTo>
                  <a:lnTo>
                    <a:pt x="312" y="552"/>
                  </a:lnTo>
                  <a:lnTo>
                    <a:pt x="282" y="562"/>
                  </a:lnTo>
                  <a:lnTo>
                    <a:pt x="249" y="567"/>
                  </a:lnTo>
                  <a:lnTo>
                    <a:pt x="215" y="569"/>
                  </a:lnTo>
                  <a:lnTo>
                    <a:pt x="183" y="567"/>
                  </a:lnTo>
                  <a:lnTo>
                    <a:pt x="150" y="562"/>
                  </a:lnTo>
                  <a:lnTo>
                    <a:pt x="120" y="552"/>
                  </a:lnTo>
                  <a:lnTo>
                    <a:pt x="91" y="539"/>
                  </a:lnTo>
                  <a:lnTo>
                    <a:pt x="64" y="522"/>
                  </a:lnTo>
                  <a:lnTo>
                    <a:pt x="43" y="499"/>
                  </a:lnTo>
                  <a:lnTo>
                    <a:pt x="24" y="470"/>
                  </a:lnTo>
                  <a:lnTo>
                    <a:pt x="11" y="438"/>
                  </a:lnTo>
                  <a:lnTo>
                    <a:pt x="3" y="398"/>
                  </a:lnTo>
                  <a:lnTo>
                    <a:pt x="0" y="352"/>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1"/>
            <p:cNvSpPr>
              <a:spLocks/>
            </p:cNvSpPr>
            <p:nvPr/>
          </p:nvSpPr>
          <p:spPr bwMode="auto">
            <a:xfrm>
              <a:off x="2342" y="1591"/>
              <a:ext cx="147" cy="206"/>
            </a:xfrm>
            <a:custGeom>
              <a:avLst/>
              <a:gdLst>
                <a:gd name="T0" fmla="*/ 177 w 293"/>
                <a:gd name="T1" fmla="*/ 0 h 412"/>
                <a:gd name="T2" fmla="*/ 202 w 293"/>
                <a:gd name="T3" fmla="*/ 2 h 412"/>
                <a:gd name="T4" fmla="*/ 227 w 293"/>
                <a:gd name="T5" fmla="*/ 8 h 412"/>
                <a:gd name="T6" fmla="*/ 248 w 293"/>
                <a:gd name="T7" fmla="*/ 20 h 412"/>
                <a:gd name="T8" fmla="*/ 267 w 293"/>
                <a:gd name="T9" fmla="*/ 35 h 412"/>
                <a:gd name="T10" fmla="*/ 280 w 293"/>
                <a:gd name="T11" fmla="*/ 56 h 412"/>
                <a:gd name="T12" fmla="*/ 289 w 293"/>
                <a:gd name="T13" fmla="*/ 84 h 412"/>
                <a:gd name="T14" fmla="*/ 293 w 293"/>
                <a:gd name="T15" fmla="*/ 118 h 412"/>
                <a:gd name="T16" fmla="*/ 293 w 293"/>
                <a:gd name="T17" fmla="*/ 412 h 412"/>
                <a:gd name="T18" fmla="*/ 238 w 293"/>
                <a:gd name="T19" fmla="*/ 412 h 412"/>
                <a:gd name="T20" fmla="*/ 238 w 293"/>
                <a:gd name="T21" fmla="*/ 118 h 412"/>
                <a:gd name="T22" fmla="*/ 234 w 293"/>
                <a:gd name="T23" fmla="*/ 92 h 412"/>
                <a:gd name="T24" fmla="*/ 227 w 293"/>
                <a:gd name="T25" fmla="*/ 71 h 412"/>
                <a:gd name="T26" fmla="*/ 211 w 293"/>
                <a:gd name="T27" fmla="*/ 58 h 412"/>
                <a:gd name="T28" fmla="*/ 194 w 293"/>
                <a:gd name="T29" fmla="*/ 50 h 412"/>
                <a:gd name="T30" fmla="*/ 171 w 293"/>
                <a:gd name="T31" fmla="*/ 48 h 412"/>
                <a:gd name="T32" fmla="*/ 139 w 293"/>
                <a:gd name="T33" fmla="*/ 54 h 412"/>
                <a:gd name="T34" fmla="*/ 107 w 293"/>
                <a:gd name="T35" fmla="*/ 69 h 412"/>
                <a:gd name="T36" fmla="*/ 78 w 293"/>
                <a:gd name="T37" fmla="*/ 88 h 412"/>
                <a:gd name="T38" fmla="*/ 55 w 293"/>
                <a:gd name="T39" fmla="*/ 109 h 412"/>
                <a:gd name="T40" fmla="*/ 55 w 293"/>
                <a:gd name="T41" fmla="*/ 412 h 412"/>
                <a:gd name="T42" fmla="*/ 0 w 293"/>
                <a:gd name="T43" fmla="*/ 412 h 412"/>
                <a:gd name="T44" fmla="*/ 0 w 293"/>
                <a:gd name="T45" fmla="*/ 8 h 412"/>
                <a:gd name="T46" fmla="*/ 55 w 293"/>
                <a:gd name="T47" fmla="*/ 8 h 412"/>
                <a:gd name="T48" fmla="*/ 55 w 293"/>
                <a:gd name="T49" fmla="*/ 61 h 412"/>
                <a:gd name="T50" fmla="*/ 57 w 293"/>
                <a:gd name="T51" fmla="*/ 61 h 412"/>
                <a:gd name="T52" fmla="*/ 84 w 293"/>
                <a:gd name="T53" fmla="*/ 37 h 412"/>
                <a:gd name="T54" fmla="*/ 112 w 293"/>
                <a:gd name="T55" fmla="*/ 18 h 412"/>
                <a:gd name="T56" fmla="*/ 143 w 293"/>
                <a:gd name="T57" fmla="*/ 4 h 412"/>
                <a:gd name="T58" fmla="*/ 177 w 293"/>
                <a:gd name="T5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3" h="412">
                  <a:moveTo>
                    <a:pt x="177" y="0"/>
                  </a:moveTo>
                  <a:lnTo>
                    <a:pt x="202" y="2"/>
                  </a:lnTo>
                  <a:lnTo>
                    <a:pt x="227" y="8"/>
                  </a:lnTo>
                  <a:lnTo>
                    <a:pt x="248" y="20"/>
                  </a:lnTo>
                  <a:lnTo>
                    <a:pt x="267" y="35"/>
                  </a:lnTo>
                  <a:lnTo>
                    <a:pt x="280" y="56"/>
                  </a:lnTo>
                  <a:lnTo>
                    <a:pt x="289" y="84"/>
                  </a:lnTo>
                  <a:lnTo>
                    <a:pt x="293" y="118"/>
                  </a:lnTo>
                  <a:lnTo>
                    <a:pt x="293" y="412"/>
                  </a:lnTo>
                  <a:lnTo>
                    <a:pt x="238" y="412"/>
                  </a:lnTo>
                  <a:lnTo>
                    <a:pt x="238" y="118"/>
                  </a:lnTo>
                  <a:lnTo>
                    <a:pt x="234" y="92"/>
                  </a:lnTo>
                  <a:lnTo>
                    <a:pt x="227" y="71"/>
                  </a:lnTo>
                  <a:lnTo>
                    <a:pt x="211" y="58"/>
                  </a:lnTo>
                  <a:lnTo>
                    <a:pt x="194" y="50"/>
                  </a:lnTo>
                  <a:lnTo>
                    <a:pt x="171" y="48"/>
                  </a:lnTo>
                  <a:lnTo>
                    <a:pt x="139" y="54"/>
                  </a:lnTo>
                  <a:lnTo>
                    <a:pt x="107" y="69"/>
                  </a:lnTo>
                  <a:lnTo>
                    <a:pt x="78" y="88"/>
                  </a:lnTo>
                  <a:lnTo>
                    <a:pt x="55" y="109"/>
                  </a:lnTo>
                  <a:lnTo>
                    <a:pt x="55" y="412"/>
                  </a:lnTo>
                  <a:lnTo>
                    <a:pt x="0" y="412"/>
                  </a:lnTo>
                  <a:lnTo>
                    <a:pt x="0" y="8"/>
                  </a:lnTo>
                  <a:lnTo>
                    <a:pt x="55" y="8"/>
                  </a:lnTo>
                  <a:lnTo>
                    <a:pt x="55" y="61"/>
                  </a:lnTo>
                  <a:lnTo>
                    <a:pt x="57" y="61"/>
                  </a:lnTo>
                  <a:lnTo>
                    <a:pt x="84" y="37"/>
                  </a:lnTo>
                  <a:lnTo>
                    <a:pt x="112" y="18"/>
                  </a:lnTo>
                  <a:lnTo>
                    <a:pt x="143" y="4"/>
                  </a:lnTo>
                  <a:lnTo>
                    <a:pt x="177"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2"/>
            <p:cNvSpPr>
              <a:spLocks noEditPoints="1"/>
            </p:cNvSpPr>
            <p:nvPr/>
          </p:nvSpPr>
          <p:spPr bwMode="auto">
            <a:xfrm>
              <a:off x="2542" y="1512"/>
              <a:ext cx="27" cy="285"/>
            </a:xfrm>
            <a:custGeom>
              <a:avLst/>
              <a:gdLst>
                <a:gd name="T0" fmla="*/ 0 w 55"/>
                <a:gd name="T1" fmla="*/ 165 h 569"/>
                <a:gd name="T2" fmla="*/ 55 w 55"/>
                <a:gd name="T3" fmla="*/ 165 h 569"/>
                <a:gd name="T4" fmla="*/ 55 w 55"/>
                <a:gd name="T5" fmla="*/ 569 h 569"/>
                <a:gd name="T6" fmla="*/ 0 w 55"/>
                <a:gd name="T7" fmla="*/ 569 h 569"/>
                <a:gd name="T8" fmla="*/ 0 w 55"/>
                <a:gd name="T9" fmla="*/ 165 h 569"/>
                <a:gd name="T10" fmla="*/ 0 w 55"/>
                <a:gd name="T11" fmla="*/ 0 h 569"/>
                <a:gd name="T12" fmla="*/ 55 w 55"/>
                <a:gd name="T13" fmla="*/ 0 h 569"/>
                <a:gd name="T14" fmla="*/ 55 w 55"/>
                <a:gd name="T15" fmla="*/ 66 h 569"/>
                <a:gd name="T16" fmla="*/ 0 w 55"/>
                <a:gd name="T17" fmla="*/ 66 h 569"/>
                <a:gd name="T18" fmla="*/ 0 w 55"/>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69">
                  <a:moveTo>
                    <a:pt x="0" y="165"/>
                  </a:moveTo>
                  <a:lnTo>
                    <a:pt x="55" y="165"/>
                  </a:lnTo>
                  <a:lnTo>
                    <a:pt x="55" y="569"/>
                  </a:lnTo>
                  <a:lnTo>
                    <a:pt x="0" y="569"/>
                  </a:lnTo>
                  <a:lnTo>
                    <a:pt x="0" y="165"/>
                  </a:lnTo>
                  <a:close/>
                  <a:moveTo>
                    <a:pt x="0" y="0"/>
                  </a:moveTo>
                  <a:lnTo>
                    <a:pt x="55" y="0"/>
                  </a:lnTo>
                  <a:lnTo>
                    <a:pt x="55" y="66"/>
                  </a:lnTo>
                  <a:lnTo>
                    <a:pt x="0" y="66"/>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3"/>
            <p:cNvSpPr>
              <a:spLocks/>
            </p:cNvSpPr>
            <p:nvPr/>
          </p:nvSpPr>
          <p:spPr bwMode="auto">
            <a:xfrm>
              <a:off x="2600" y="1595"/>
              <a:ext cx="160" cy="202"/>
            </a:xfrm>
            <a:custGeom>
              <a:avLst/>
              <a:gdLst>
                <a:gd name="T0" fmla="*/ 0 w 320"/>
                <a:gd name="T1" fmla="*/ 0 h 404"/>
                <a:gd name="T2" fmla="*/ 57 w 320"/>
                <a:gd name="T3" fmla="*/ 0 h 404"/>
                <a:gd name="T4" fmla="*/ 158 w 320"/>
                <a:gd name="T5" fmla="*/ 333 h 404"/>
                <a:gd name="T6" fmla="*/ 160 w 320"/>
                <a:gd name="T7" fmla="*/ 333 h 404"/>
                <a:gd name="T8" fmla="*/ 263 w 320"/>
                <a:gd name="T9" fmla="*/ 0 h 404"/>
                <a:gd name="T10" fmla="*/ 320 w 320"/>
                <a:gd name="T11" fmla="*/ 0 h 404"/>
                <a:gd name="T12" fmla="*/ 198 w 320"/>
                <a:gd name="T13" fmla="*/ 404 h 404"/>
                <a:gd name="T14" fmla="*/ 124 w 320"/>
                <a:gd name="T15" fmla="*/ 404 h 404"/>
                <a:gd name="T16" fmla="*/ 0 w 320"/>
                <a:gd name="T1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404">
                  <a:moveTo>
                    <a:pt x="0" y="0"/>
                  </a:moveTo>
                  <a:lnTo>
                    <a:pt x="57" y="0"/>
                  </a:lnTo>
                  <a:lnTo>
                    <a:pt x="158" y="333"/>
                  </a:lnTo>
                  <a:lnTo>
                    <a:pt x="160" y="333"/>
                  </a:lnTo>
                  <a:lnTo>
                    <a:pt x="263" y="0"/>
                  </a:lnTo>
                  <a:lnTo>
                    <a:pt x="320" y="0"/>
                  </a:lnTo>
                  <a:lnTo>
                    <a:pt x="198" y="404"/>
                  </a:lnTo>
                  <a:lnTo>
                    <a:pt x="124" y="404"/>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4"/>
            <p:cNvSpPr>
              <a:spLocks noEditPoints="1"/>
            </p:cNvSpPr>
            <p:nvPr/>
          </p:nvSpPr>
          <p:spPr bwMode="auto">
            <a:xfrm>
              <a:off x="2767" y="1591"/>
              <a:ext cx="166" cy="210"/>
            </a:xfrm>
            <a:custGeom>
              <a:avLst/>
              <a:gdLst>
                <a:gd name="T0" fmla="*/ 165 w 331"/>
                <a:gd name="T1" fmla="*/ 48 h 419"/>
                <a:gd name="T2" fmla="*/ 135 w 331"/>
                <a:gd name="T3" fmla="*/ 52 h 419"/>
                <a:gd name="T4" fmla="*/ 108 w 331"/>
                <a:gd name="T5" fmla="*/ 63 h 419"/>
                <a:gd name="T6" fmla="*/ 87 w 331"/>
                <a:gd name="T7" fmla="*/ 82 h 419"/>
                <a:gd name="T8" fmla="*/ 72 w 331"/>
                <a:gd name="T9" fmla="*/ 107 h 419"/>
                <a:gd name="T10" fmla="*/ 63 w 331"/>
                <a:gd name="T11" fmla="*/ 137 h 419"/>
                <a:gd name="T12" fmla="*/ 57 w 331"/>
                <a:gd name="T13" fmla="*/ 172 h 419"/>
                <a:gd name="T14" fmla="*/ 263 w 331"/>
                <a:gd name="T15" fmla="*/ 172 h 419"/>
                <a:gd name="T16" fmla="*/ 259 w 331"/>
                <a:gd name="T17" fmla="*/ 137 h 419"/>
                <a:gd name="T18" fmla="*/ 251 w 331"/>
                <a:gd name="T19" fmla="*/ 107 h 419"/>
                <a:gd name="T20" fmla="*/ 236 w 331"/>
                <a:gd name="T21" fmla="*/ 82 h 419"/>
                <a:gd name="T22" fmla="*/ 217 w 331"/>
                <a:gd name="T23" fmla="*/ 63 h 419"/>
                <a:gd name="T24" fmla="*/ 194 w 331"/>
                <a:gd name="T25" fmla="*/ 52 h 419"/>
                <a:gd name="T26" fmla="*/ 165 w 331"/>
                <a:gd name="T27" fmla="*/ 48 h 419"/>
                <a:gd name="T28" fmla="*/ 164 w 331"/>
                <a:gd name="T29" fmla="*/ 0 h 419"/>
                <a:gd name="T30" fmla="*/ 194 w 331"/>
                <a:gd name="T31" fmla="*/ 2 h 419"/>
                <a:gd name="T32" fmla="*/ 224 w 331"/>
                <a:gd name="T33" fmla="*/ 10 h 419"/>
                <a:gd name="T34" fmla="*/ 249 w 331"/>
                <a:gd name="T35" fmla="*/ 23 h 419"/>
                <a:gd name="T36" fmla="*/ 272 w 331"/>
                <a:gd name="T37" fmla="*/ 42 h 419"/>
                <a:gd name="T38" fmla="*/ 291 w 331"/>
                <a:gd name="T39" fmla="*/ 69 h 419"/>
                <a:gd name="T40" fmla="*/ 306 w 331"/>
                <a:gd name="T41" fmla="*/ 99 h 419"/>
                <a:gd name="T42" fmla="*/ 314 w 331"/>
                <a:gd name="T43" fmla="*/ 137 h 419"/>
                <a:gd name="T44" fmla="*/ 318 w 331"/>
                <a:gd name="T45" fmla="*/ 183 h 419"/>
                <a:gd name="T46" fmla="*/ 318 w 331"/>
                <a:gd name="T47" fmla="*/ 219 h 419"/>
                <a:gd name="T48" fmla="*/ 55 w 331"/>
                <a:gd name="T49" fmla="*/ 219 h 419"/>
                <a:gd name="T50" fmla="*/ 59 w 331"/>
                <a:gd name="T51" fmla="*/ 261 h 419"/>
                <a:gd name="T52" fmla="*/ 72 w 331"/>
                <a:gd name="T53" fmla="*/ 299 h 419"/>
                <a:gd name="T54" fmla="*/ 89 w 331"/>
                <a:gd name="T55" fmla="*/ 328 h 419"/>
                <a:gd name="T56" fmla="*/ 114 w 331"/>
                <a:gd name="T57" fmla="*/ 351 h 419"/>
                <a:gd name="T58" fmla="*/ 143 w 331"/>
                <a:gd name="T59" fmla="*/ 366 h 419"/>
                <a:gd name="T60" fmla="*/ 175 w 331"/>
                <a:gd name="T61" fmla="*/ 372 h 419"/>
                <a:gd name="T62" fmla="*/ 209 w 331"/>
                <a:gd name="T63" fmla="*/ 366 h 419"/>
                <a:gd name="T64" fmla="*/ 242 w 331"/>
                <a:gd name="T65" fmla="*/ 353 h 419"/>
                <a:gd name="T66" fmla="*/ 266 w 331"/>
                <a:gd name="T67" fmla="*/ 332 h 419"/>
                <a:gd name="T68" fmla="*/ 287 w 331"/>
                <a:gd name="T69" fmla="*/ 301 h 419"/>
                <a:gd name="T70" fmla="*/ 331 w 331"/>
                <a:gd name="T71" fmla="*/ 324 h 419"/>
                <a:gd name="T72" fmla="*/ 318 w 331"/>
                <a:gd name="T73" fmla="*/ 345 h 419"/>
                <a:gd name="T74" fmla="*/ 305 w 331"/>
                <a:gd name="T75" fmla="*/ 364 h 419"/>
                <a:gd name="T76" fmla="*/ 287 w 331"/>
                <a:gd name="T77" fmla="*/ 381 h 419"/>
                <a:gd name="T78" fmla="*/ 266 w 331"/>
                <a:gd name="T79" fmla="*/ 396 h 419"/>
                <a:gd name="T80" fmla="*/ 242 w 331"/>
                <a:gd name="T81" fmla="*/ 408 h 419"/>
                <a:gd name="T82" fmla="*/ 211 w 331"/>
                <a:gd name="T83" fmla="*/ 415 h 419"/>
                <a:gd name="T84" fmla="*/ 175 w 331"/>
                <a:gd name="T85" fmla="*/ 419 h 419"/>
                <a:gd name="T86" fmla="*/ 144 w 331"/>
                <a:gd name="T87" fmla="*/ 417 h 419"/>
                <a:gd name="T88" fmla="*/ 116 w 331"/>
                <a:gd name="T89" fmla="*/ 410 h 419"/>
                <a:gd name="T90" fmla="*/ 89 w 331"/>
                <a:gd name="T91" fmla="*/ 396 h 419"/>
                <a:gd name="T92" fmla="*/ 64 w 331"/>
                <a:gd name="T93" fmla="*/ 379 h 419"/>
                <a:gd name="T94" fmla="*/ 43 w 331"/>
                <a:gd name="T95" fmla="*/ 358 h 419"/>
                <a:gd name="T96" fmla="*/ 24 w 331"/>
                <a:gd name="T97" fmla="*/ 330 h 419"/>
                <a:gd name="T98" fmla="*/ 11 w 331"/>
                <a:gd name="T99" fmla="*/ 295 h 419"/>
                <a:gd name="T100" fmla="*/ 2 w 331"/>
                <a:gd name="T101" fmla="*/ 255 h 419"/>
                <a:gd name="T102" fmla="*/ 0 w 331"/>
                <a:gd name="T103" fmla="*/ 210 h 419"/>
                <a:gd name="T104" fmla="*/ 3 w 331"/>
                <a:gd name="T105" fmla="*/ 157 h 419"/>
                <a:gd name="T106" fmla="*/ 15 w 331"/>
                <a:gd name="T107" fmla="*/ 111 h 419"/>
                <a:gd name="T108" fmla="*/ 32 w 331"/>
                <a:gd name="T109" fmla="*/ 73 h 419"/>
                <a:gd name="T110" fmla="*/ 57 w 331"/>
                <a:gd name="T111" fmla="*/ 40 h 419"/>
                <a:gd name="T112" fmla="*/ 87 w 331"/>
                <a:gd name="T113" fmla="*/ 18 h 419"/>
                <a:gd name="T114" fmla="*/ 124 w 331"/>
                <a:gd name="T115" fmla="*/ 4 h 419"/>
                <a:gd name="T116" fmla="*/ 164 w 331"/>
                <a:gd name="T117" fmla="*/ 0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31" h="419">
                  <a:moveTo>
                    <a:pt x="165" y="48"/>
                  </a:moveTo>
                  <a:lnTo>
                    <a:pt x="135" y="52"/>
                  </a:lnTo>
                  <a:lnTo>
                    <a:pt x="108" y="63"/>
                  </a:lnTo>
                  <a:lnTo>
                    <a:pt x="87" y="82"/>
                  </a:lnTo>
                  <a:lnTo>
                    <a:pt x="72" y="107"/>
                  </a:lnTo>
                  <a:lnTo>
                    <a:pt x="63" y="137"/>
                  </a:lnTo>
                  <a:lnTo>
                    <a:pt x="57" y="172"/>
                  </a:lnTo>
                  <a:lnTo>
                    <a:pt x="263" y="172"/>
                  </a:lnTo>
                  <a:lnTo>
                    <a:pt x="259" y="137"/>
                  </a:lnTo>
                  <a:lnTo>
                    <a:pt x="251" y="107"/>
                  </a:lnTo>
                  <a:lnTo>
                    <a:pt x="236" y="82"/>
                  </a:lnTo>
                  <a:lnTo>
                    <a:pt x="217" y="63"/>
                  </a:lnTo>
                  <a:lnTo>
                    <a:pt x="194" y="52"/>
                  </a:lnTo>
                  <a:lnTo>
                    <a:pt x="165" y="48"/>
                  </a:lnTo>
                  <a:close/>
                  <a:moveTo>
                    <a:pt x="164" y="0"/>
                  </a:moveTo>
                  <a:lnTo>
                    <a:pt x="194" y="2"/>
                  </a:lnTo>
                  <a:lnTo>
                    <a:pt x="224" y="10"/>
                  </a:lnTo>
                  <a:lnTo>
                    <a:pt x="249" y="23"/>
                  </a:lnTo>
                  <a:lnTo>
                    <a:pt x="272" y="42"/>
                  </a:lnTo>
                  <a:lnTo>
                    <a:pt x="291" y="69"/>
                  </a:lnTo>
                  <a:lnTo>
                    <a:pt x="306" y="99"/>
                  </a:lnTo>
                  <a:lnTo>
                    <a:pt x="314" y="137"/>
                  </a:lnTo>
                  <a:lnTo>
                    <a:pt x="318" y="183"/>
                  </a:lnTo>
                  <a:lnTo>
                    <a:pt x="318" y="219"/>
                  </a:lnTo>
                  <a:lnTo>
                    <a:pt x="55" y="219"/>
                  </a:lnTo>
                  <a:lnTo>
                    <a:pt x="59" y="261"/>
                  </a:lnTo>
                  <a:lnTo>
                    <a:pt x="72" y="299"/>
                  </a:lnTo>
                  <a:lnTo>
                    <a:pt x="89" y="328"/>
                  </a:lnTo>
                  <a:lnTo>
                    <a:pt x="114" y="351"/>
                  </a:lnTo>
                  <a:lnTo>
                    <a:pt x="143" y="366"/>
                  </a:lnTo>
                  <a:lnTo>
                    <a:pt x="175" y="372"/>
                  </a:lnTo>
                  <a:lnTo>
                    <a:pt x="209" y="366"/>
                  </a:lnTo>
                  <a:lnTo>
                    <a:pt x="242" y="353"/>
                  </a:lnTo>
                  <a:lnTo>
                    <a:pt x="266" y="332"/>
                  </a:lnTo>
                  <a:lnTo>
                    <a:pt x="287" y="301"/>
                  </a:lnTo>
                  <a:lnTo>
                    <a:pt x="331" y="324"/>
                  </a:lnTo>
                  <a:lnTo>
                    <a:pt x="318" y="345"/>
                  </a:lnTo>
                  <a:lnTo>
                    <a:pt x="305" y="364"/>
                  </a:lnTo>
                  <a:lnTo>
                    <a:pt x="287" y="381"/>
                  </a:lnTo>
                  <a:lnTo>
                    <a:pt x="266" y="396"/>
                  </a:lnTo>
                  <a:lnTo>
                    <a:pt x="242" y="408"/>
                  </a:lnTo>
                  <a:lnTo>
                    <a:pt x="211" y="415"/>
                  </a:lnTo>
                  <a:lnTo>
                    <a:pt x="175" y="419"/>
                  </a:lnTo>
                  <a:lnTo>
                    <a:pt x="144" y="417"/>
                  </a:lnTo>
                  <a:lnTo>
                    <a:pt x="116" y="410"/>
                  </a:lnTo>
                  <a:lnTo>
                    <a:pt x="89" y="396"/>
                  </a:lnTo>
                  <a:lnTo>
                    <a:pt x="64" y="379"/>
                  </a:lnTo>
                  <a:lnTo>
                    <a:pt x="43" y="358"/>
                  </a:lnTo>
                  <a:lnTo>
                    <a:pt x="24" y="330"/>
                  </a:lnTo>
                  <a:lnTo>
                    <a:pt x="11" y="295"/>
                  </a:lnTo>
                  <a:lnTo>
                    <a:pt x="2" y="255"/>
                  </a:lnTo>
                  <a:lnTo>
                    <a:pt x="0" y="210"/>
                  </a:lnTo>
                  <a:lnTo>
                    <a:pt x="3" y="157"/>
                  </a:lnTo>
                  <a:lnTo>
                    <a:pt x="15" y="111"/>
                  </a:lnTo>
                  <a:lnTo>
                    <a:pt x="32" y="73"/>
                  </a:lnTo>
                  <a:lnTo>
                    <a:pt x="57" y="40"/>
                  </a:lnTo>
                  <a:lnTo>
                    <a:pt x="87" y="18"/>
                  </a:lnTo>
                  <a:lnTo>
                    <a:pt x="124" y="4"/>
                  </a:lnTo>
                  <a:lnTo>
                    <a:pt x="164"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5"/>
            <p:cNvSpPr>
              <a:spLocks/>
            </p:cNvSpPr>
            <p:nvPr/>
          </p:nvSpPr>
          <p:spPr bwMode="auto">
            <a:xfrm>
              <a:off x="2963" y="1591"/>
              <a:ext cx="94" cy="206"/>
            </a:xfrm>
            <a:custGeom>
              <a:avLst/>
              <a:gdLst>
                <a:gd name="T0" fmla="*/ 189 w 189"/>
                <a:gd name="T1" fmla="*/ 0 h 412"/>
                <a:gd name="T2" fmla="*/ 189 w 189"/>
                <a:gd name="T3" fmla="*/ 58 h 412"/>
                <a:gd name="T4" fmla="*/ 157 w 189"/>
                <a:gd name="T5" fmla="*/ 61 h 412"/>
                <a:gd name="T6" fmla="*/ 128 w 189"/>
                <a:gd name="T7" fmla="*/ 73 h 412"/>
                <a:gd name="T8" fmla="*/ 105 w 189"/>
                <a:gd name="T9" fmla="*/ 92 h 412"/>
                <a:gd name="T10" fmla="*/ 86 w 189"/>
                <a:gd name="T11" fmla="*/ 117 h 412"/>
                <a:gd name="T12" fmla="*/ 69 w 189"/>
                <a:gd name="T13" fmla="*/ 149 h 412"/>
                <a:gd name="T14" fmla="*/ 56 w 189"/>
                <a:gd name="T15" fmla="*/ 187 h 412"/>
                <a:gd name="T16" fmla="*/ 56 w 189"/>
                <a:gd name="T17" fmla="*/ 412 h 412"/>
                <a:gd name="T18" fmla="*/ 0 w 189"/>
                <a:gd name="T19" fmla="*/ 412 h 412"/>
                <a:gd name="T20" fmla="*/ 0 w 189"/>
                <a:gd name="T21" fmla="*/ 8 h 412"/>
                <a:gd name="T22" fmla="*/ 56 w 189"/>
                <a:gd name="T23" fmla="*/ 8 h 412"/>
                <a:gd name="T24" fmla="*/ 56 w 189"/>
                <a:gd name="T25" fmla="*/ 88 h 412"/>
                <a:gd name="T26" fmla="*/ 57 w 189"/>
                <a:gd name="T27" fmla="*/ 88 h 412"/>
                <a:gd name="T28" fmla="*/ 73 w 189"/>
                <a:gd name="T29" fmla="*/ 61 h 412"/>
                <a:gd name="T30" fmla="*/ 90 w 189"/>
                <a:gd name="T31" fmla="*/ 40 h 412"/>
                <a:gd name="T32" fmla="*/ 109 w 189"/>
                <a:gd name="T33" fmla="*/ 23 h 412"/>
                <a:gd name="T34" fmla="*/ 132 w 189"/>
                <a:gd name="T35" fmla="*/ 12 h 412"/>
                <a:gd name="T36" fmla="*/ 157 w 189"/>
                <a:gd name="T37" fmla="*/ 4 h 412"/>
                <a:gd name="T38" fmla="*/ 189 w 189"/>
                <a:gd name="T3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 h="412">
                  <a:moveTo>
                    <a:pt x="189" y="0"/>
                  </a:moveTo>
                  <a:lnTo>
                    <a:pt x="189" y="58"/>
                  </a:lnTo>
                  <a:lnTo>
                    <a:pt x="157" y="61"/>
                  </a:lnTo>
                  <a:lnTo>
                    <a:pt x="128" y="73"/>
                  </a:lnTo>
                  <a:lnTo>
                    <a:pt x="105" y="92"/>
                  </a:lnTo>
                  <a:lnTo>
                    <a:pt x="86" y="117"/>
                  </a:lnTo>
                  <a:lnTo>
                    <a:pt x="69" y="149"/>
                  </a:lnTo>
                  <a:lnTo>
                    <a:pt x="56" y="187"/>
                  </a:lnTo>
                  <a:lnTo>
                    <a:pt x="56" y="412"/>
                  </a:lnTo>
                  <a:lnTo>
                    <a:pt x="0" y="412"/>
                  </a:lnTo>
                  <a:lnTo>
                    <a:pt x="0" y="8"/>
                  </a:lnTo>
                  <a:lnTo>
                    <a:pt x="56" y="8"/>
                  </a:lnTo>
                  <a:lnTo>
                    <a:pt x="56" y="88"/>
                  </a:lnTo>
                  <a:lnTo>
                    <a:pt x="57" y="88"/>
                  </a:lnTo>
                  <a:lnTo>
                    <a:pt x="73" y="61"/>
                  </a:lnTo>
                  <a:lnTo>
                    <a:pt x="90" y="40"/>
                  </a:lnTo>
                  <a:lnTo>
                    <a:pt x="109" y="23"/>
                  </a:lnTo>
                  <a:lnTo>
                    <a:pt x="132" y="12"/>
                  </a:lnTo>
                  <a:lnTo>
                    <a:pt x="157" y="4"/>
                  </a:lnTo>
                  <a:lnTo>
                    <a:pt x="189"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6"/>
            <p:cNvSpPr>
              <a:spLocks/>
            </p:cNvSpPr>
            <p:nvPr/>
          </p:nvSpPr>
          <p:spPr bwMode="auto">
            <a:xfrm>
              <a:off x="3067" y="1591"/>
              <a:ext cx="152" cy="210"/>
            </a:xfrm>
            <a:custGeom>
              <a:avLst/>
              <a:gdLst>
                <a:gd name="T0" fmla="*/ 177 w 303"/>
                <a:gd name="T1" fmla="*/ 4 h 419"/>
                <a:gd name="T2" fmla="*/ 240 w 303"/>
                <a:gd name="T3" fmla="*/ 27 h 419"/>
                <a:gd name="T4" fmla="*/ 284 w 303"/>
                <a:gd name="T5" fmla="*/ 71 h 419"/>
                <a:gd name="T6" fmla="*/ 223 w 303"/>
                <a:gd name="T7" fmla="*/ 80 h 419"/>
                <a:gd name="T8" fmla="*/ 171 w 303"/>
                <a:gd name="T9" fmla="*/ 52 h 419"/>
                <a:gd name="T10" fmla="*/ 116 w 303"/>
                <a:gd name="T11" fmla="*/ 50 h 419"/>
                <a:gd name="T12" fmla="*/ 80 w 303"/>
                <a:gd name="T13" fmla="*/ 71 h 419"/>
                <a:gd name="T14" fmla="*/ 68 w 303"/>
                <a:gd name="T15" fmla="*/ 107 h 419"/>
                <a:gd name="T16" fmla="*/ 82 w 303"/>
                <a:gd name="T17" fmla="*/ 137 h 419"/>
                <a:gd name="T18" fmla="*/ 114 w 303"/>
                <a:gd name="T19" fmla="*/ 158 h 419"/>
                <a:gd name="T20" fmla="*/ 160 w 303"/>
                <a:gd name="T21" fmla="*/ 174 h 419"/>
                <a:gd name="T22" fmla="*/ 211 w 303"/>
                <a:gd name="T23" fmla="*/ 189 h 419"/>
                <a:gd name="T24" fmla="*/ 257 w 303"/>
                <a:gd name="T25" fmla="*/ 212 h 419"/>
                <a:gd name="T26" fmla="*/ 289 w 303"/>
                <a:gd name="T27" fmla="*/ 248 h 419"/>
                <a:gd name="T28" fmla="*/ 303 w 303"/>
                <a:gd name="T29" fmla="*/ 301 h 419"/>
                <a:gd name="T30" fmla="*/ 288 w 303"/>
                <a:gd name="T31" fmla="*/ 358 h 419"/>
                <a:gd name="T32" fmla="*/ 248 w 303"/>
                <a:gd name="T33" fmla="*/ 396 h 419"/>
                <a:gd name="T34" fmla="*/ 192 w 303"/>
                <a:gd name="T35" fmla="*/ 417 h 419"/>
                <a:gd name="T36" fmla="*/ 124 w 303"/>
                <a:gd name="T37" fmla="*/ 415 h 419"/>
                <a:gd name="T38" fmla="*/ 55 w 303"/>
                <a:gd name="T39" fmla="*/ 391 h 419"/>
                <a:gd name="T40" fmla="*/ 0 w 303"/>
                <a:gd name="T41" fmla="*/ 341 h 419"/>
                <a:gd name="T42" fmla="*/ 67 w 303"/>
                <a:gd name="T43" fmla="*/ 333 h 419"/>
                <a:gd name="T44" fmla="*/ 124 w 303"/>
                <a:gd name="T45" fmla="*/ 366 h 419"/>
                <a:gd name="T46" fmla="*/ 187 w 303"/>
                <a:gd name="T47" fmla="*/ 368 h 419"/>
                <a:gd name="T48" fmla="*/ 227 w 303"/>
                <a:gd name="T49" fmla="*/ 351 h 419"/>
                <a:gd name="T50" fmla="*/ 244 w 303"/>
                <a:gd name="T51" fmla="*/ 320 h 419"/>
                <a:gd name="T52" fmla="*/ 244 w 303"/>
                <a:gd name="T53" fmla="*/ 284 h 419"/>
                <a:gd name="T54" fmla="*/ 219 w 303"/>
                <a:gd name="T55" fmla="*/ 255 h 419"/>
                <a:gd name="T56" fmla="*/ 177 w 303"/>
                <a:gd name="T57" fmla="*/ 238 h 419"/>
                <a:gd name="T58" fmla="*/ 128 w 303"/>
                <a:gd name="T59" fmla="*/ 223 h 419"/>
                <a:gd name="T60" fmla="*/ 78 w 303"/>
                <a:gd name="T61" fmla="*/ 206 h 419"/>
                <a:gd name="T62" fmla="*/ 38 w 303"/>
                <a:gd name="T63" fmla="*/ 179 h 419"/>
                <a:gd name="T64" fmla="*/ 15 w 303"/>
                <a:gd name="T65" fmla="*/ 137 h 419"/>
                <a:gd name="T66" fmla="*/ 17 w 303"/>
                <a:gd name="T67" fmla="*/ 77 h 419"/>
                <a:gd name="T68" fmla="*/ 51 w 303"/>
                <a:gd name="T69" fmla="*/ 27 h 419"/>
                <a:gd name="T70" fmla="*/ 108 w 303"/>
                <a:gd name="T71" fmla="*/ 2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3" h="419">
                  <a:moveTo>
                    <a:pt x="147" y="0"/>
                  </a:moveTo>
                  <a:lnTo>
                    <a:pt x="177" y="4"/>
                  </a:lnTo>
                  <a:lnTo>
                    <a:pt x="209" y="14"/>
                  </a:lnTo>
                  <a:lnTo>
                    <a:pt x="240" y="27"/>
                  </a:lnTo>
                  <a:lnTo>
                    <a:pt x="265" y="48"/>
                  </a:lnTo>
                  <a:lnTo>
                    <a:pt x="284" y="71"/>
                  </a:lnTo>
                  <a:lnTo>
                    <a:pt x="246" y="105"/>
                  </a:lnTo>
                  <a:lnTo>
                    <a:pt x="223" y="80"/>
                  </a:lnTo>
                  <a:lnTo>
                    <a:pt x="198" y="61"/>
                  </a:lnTo>
                  <a:lnTo>
                    <a:pt x="171" y="52"/>
                  </a:lnTo>
                  <a:lnTo>
                    <a:pt x="141" y="48"/>
                  </a:lnTo>
                  <a:lnTo>
                    <a:pt x="116" y="50"/>
                  </a:lnTo>
                  <a:lnTo>
                    <a:pt x="95" y="59"/>
                  </a:lnTo>
                  <a:lnTo>
                    <a:pt x="80" y="71"/>
                  </a:lnTo>
                  <a:lnTo>
                    <a:pt x="72" y="88"/>
                  </a:lnTo>
                  <a:lnTo>
                    <a:pt x="68" y="107"/>
                  </a:lnTo>
                  <a:lnTo>
                    <a:pt x="72" y="124"/>
                  </a:lnTo>
                  <a:lnTo>
                    <a:pt x="82" y="137"/>
                  </a:lnTo>
                  <a:lnTo>
                    <a:pt x="95" y="149"/>
                  </a:lnTo>
                  <a:lnTo>
                    <a:pt x="114" y="158"/>
                  </a:lnTo>
                  <a:lnTo>
                    <a:pt x="137" y="166"/>
                  </a:lnTo>
                  <a:lnTo>
                    <a:pt x="160" y="174"/>
                  </a:lnTo>
                  <a:lnTo>
                    <a:pt x="185" y="181"/>
                  </a:lnTo>
                  <a:lnTo>
                    <a:pt x="211" y="189"/>
                  </a:lnTo>
                  <a:lnTo>
                    <a:pt x="234" y="200"/>
                  </a:lnTo>
                  <a:lnTo>
                    <a:pt x="257" y="212"/>
                  </a:lnTo>
                  <a:lnTo>
                    <a:pt x="274" y="227"/>
                  </a:lnTo>
                  <a:lnTo>
                    <a:pt x="289" y="248"/>
                  </a:lnTo>
                  <a:lnTo>
                    <a:pt x="299" y="271"/>
                  </a:lnTo>
                  <a:lnTo>
                    <a:pt x="303" y="301"/>
                  </a:lnTo>
                  <a:lnTo>
                    <a:pt x="299" y="332"/>
                  </a:lnTo>
                  <a:lnTo>
                    <a:pt x="288" y="358"/>
                  </a:lnTo>
                  <a:lnTo>
                    <a:pt x="270" y="381"/>
                  </a:lnTo>
                  <a:lnTo>
                    <a:pt x="248" y="396"/>
                  </a:lnTo>
                  <a:lnTo>
                    <a:pt x="221" y="410"/>
                  </a:lnTo>
                  <a:lnTo>
                    <a:pt x="192" y="417"/>
                  </a:lnTo>
                  <a:lnTo>
                    <a:pt x="162" y="419"/>
                  </a:lnTo>
                  <a:lnTo>
                    <a:pt x="124" y="415"/>
                  </a:lnTo>
                  <a:lnTo>
                    <a:pt x="88" y="406"/>
                  </a:lnTo>
                  <a:lnTo>
                    <a:pt x="55" y="391"/>
                  </a:lnTo>
                  <a:lnTo>
                    <a:pt x="25" y="370"/>
                  </a:lnTo>
                  <a:lnTo>
                    <a:pt x="0" y="341"/>
                  </a:lnTo>
                  <a:lnTo>
                    <a:pt x="44" y="309"/>
                  </a:lnTo>
                  <a:lnTo>
                    <a:pt x="67" y="333"/>
                  </a:lnTo>
                  <a:lnTo>
                    <a:pt x="93" y="354"/>
                  </a:lnTo>
                  <a:lnTo>
                    <a:pt x="124" y="366"/>
                  </a:lnTo>
                  <a:lnTo>
                    <a:pt x="160" y="372"/>
                  </a:lnTo>
                  <a:lnTo>
                    <a:pt x="187" y="368"/>
                  </a:lnTo>
                  <a:lnTo>
                    <a:pt x="209" y="360"/>
                  </a:lnTo>
                  <a:lnTo>
                    <a:pt x="227" y="351"/>
                  </a:lnTo>
                  <a:lnTo>
                    <a:pt x="238" y="337"/>
                  </a:lnTo>
                  <a:lnTo>
                    <a:pt x="244" y="320"/>
                  </a:lnTo>
                  <a:lnTo>
                    <a:pt x="248" y="303"/>
                  </a:lnTo>
                  <a:lnTo>
                    <a:pt x="244" y="284"/>
                  </a:lnTo>
                  <a:lnTo>
                    <a:pt x="234" y="269"/>
                  </a:lnTo>
                  <a:lnTo>
                    <a:pt x="219" y="255"/>
                  </a:lnTo>
                  <a:lnTo>
                    <a:pt x="200" y="246"/>
                  </a:lnTo>
                  <a:lnTo>
                    <a:pt x="177" y="238"/>
                  </a:lnTo>
                  <a:lnTo>
                    <a:pt x="152" y="231"/>
                  </a:lnTo>
                  <a:lnTo>
                    <a:pt x="128" y="223"/>
                  </a:lnTo>
                  <a:lnTo>
                    <a:pt x="103" y="216"/>
                  </a:lnTo>
                  <a:lnTo>
                    <a:pt x="78" y="206"/>
                  </a:lnTo>
                  <a:lnTo>
                    <a:pt x="57" y="195"/>
                  </a:lnTo>
                  <a:lnTo>
                    <a:pt x="38" y="179"/>
                  </a:lnTo>
                  <a:lnTo>
                    <a:pt x="25" y="160"/>
                  </a:lnTo>
                  <a:lnTo>
                    <a:pt x="15" y="137"/>
                  </a:lnTo>
                  <a:lnTo>
                    <a:pt x="13" y="109"/>
                  </a:lnTo>
                  <a:lnTo>
                    <a:pt x="17" y="77"/>
                  </a:lnTo>
                  <a:lnTo>
                    <a:pt x="30" y="50"/>
                  </a:lnTo>
                  <a:lnTo>
                    <a:pt x="51" y="27"/>
                  </a:lnTo>
                  <a:lnTo>
                    <a:pt x="78" y="12"/>
                  </a:lnTo>
                  <a:lnTo>
                    <a:pt x="108" y="2"/>
                  </a:lnTo>
                  <a:lnTo>
                    <a:pt x="147"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7"/>
            <p:cNvSpPr>
              <a:spLocks noEditPoints="1"/>
            </p:cNvSpPr>
            <p:nvPr/>
          </p:nvSpPr>
          <p:spPr bwMode="auto">
            <a:xfrm>
              <a:off x="3254" y="1512"/>
              <a:ext cx="28" cy="285"/>
            </a:xfrm>
            <a:custGeom>
              <a:avLst/>
              <a:gdLst>
                <a:gd name="T0" fmla="*/ 0 w 56"/>
                <a:gd name="T1" fmla="*/ 165 h 569"/>
                <a:gd name="T2" fmla="*/ 56 w 56"/>
                <a:gd name="T3" fmla="*/ 165 h 569"/>
                <a:gd name="T4" fmla="*/ 56 w 56"/>
                <a:gd name="T5" fmla="*/ 569 h 569"/>
                <a:gd name="T6" fmla="*/ 0 w 56"/>
                <a:gd name="T7" fmla="*/ 569 h 569"/>
                <a:gd name="T8" fmla="*/ 0 w 56"/>
                <a:gd name="T9" fmla="*/ 165 h 569"/>
                <a:gd name="T10" fmla="*/ 0 w 56"/>
                <a:gd name="T11" fmla="*/ 0 h 569"/>
                <a:gd name="T12" fmla="*/ 56 w 56"/>
                <a:gd name="T13" fmla="*/ 0 h 569"/>
                <a:gd name="T14" fmla="*/ 56 w 56"/>
                <a:gd name="T15" fmla="*/ 66 h 569"/>
                <a:gd name="T16" fmla="*/ 0 w 56"/>
                <a:gd name="T17" fmla="*/ 66 h 569"/>
                <a:gd name="T18" fmla="*/ 0 w 56"/>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9">
                  <a:moveTo>
                    <a:pt x="0" y="165"/>
                  </a:moveTo>
                  <a:lnTo>
                    <a:pt x="56" y="165"/>
                  </a:lnTo>
                  <a:lnTo>
                    <a:pt x="56" y="569"/>
                  </a:lnTo>
                  <a:lnTo>
                    <a:pt x="0" y="569"/>
                  </a:lnTo>
                  <a:lnTo>
                    <a:pt x="0" y="165"/>
                  </a:lnTo>
                  <a:close/>
                  <a:moveTo>
                    <a:pt x="0" y="0"/>
                  </a:moveTo>
                  <a:lnTo>
                    <a:pt x="56" y="0"/>
                  </a:lnTo>
                  <a:lnTo>
                    <a:pt x="56" y="66"/>
                  </a:lnTo>
                  <a:lnTo>
                    <a:pt x="0" y="66"/>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8"/>
            <p:cNvSpPr>
              <a:spLocks/>
            </p:cNvSpPr>
            <p:nvPr/>
          </p:nvSpPr>
          <p:spPr bwMode="auto">
            <a:xfrm>
              <a:off x="3313" y="1528"/>
              <a:ext cx="109" cy="273"/>
            </a:xfrm>
            <a:custGeom>
              <a:avLst/>
              <a:gdLst>
                <a:gd name="T0" fmla="*/ 65 w 218"/>
                <a:gd name="T1" fmla="*/ 0 h 544"/>
                <a:gd name="T2" fmla="*/ 122 w 218"/>
                <a:gd name="T3" fmla="*/ 0 h 544"/>
                <a:gd name="T4" fmla="*/ 122 w 218"/>
                <a:gd name="T5" fmla="*/ 133 h 544"/>
                <a:gd name="T6" fmla="*/ 216 w 218"/>
                <a:gd name="T7" fmla="*/ 133 h 544"/>
                <a:gd name="T8" fmla="*/ 216 w 218"/>
                <a:gd name="T9" fmla="*/ 181 h 544"/>
                <a:gd name="T10" fmla="*/ 122 w 218"/>
                <a:gd name="T11" fmla="*/ 181 h 544"/>
                <a:gd name="T12" fmla="*/ 122 w 218"/>
                <a:gd name="T13" fmla="*/ 468 h 544"/>
                <a:gd name="T14" fmla="*/ 124 w 218"/>
                <a:gd name="T15" fmla="*/ 479 h 544"/>
                <a:gd name="T16" fmla="*/ 132 w 218"/>
                <a:gd name="T17" fmla="*/ 489 h 544"/>
                <a:gd name="T18" fmla="*/ 147 w 218"/>
                <a:gd name="T19" fmla="*/ 495 h 544"/>
                <a:gd name="T20" fmla="*/ 168 w 218"/>
                <a:gd name="T21" fmla="*/ 497 h 544"/>
                <a:gd name="T22" fmla="*/ 195 w 218"/>
                <a:gd name="T23" fmla="*/ 495 h 544"/>
                <a:gd name="T24" fmla="*/ 218 w 218"/>
                <a:gd name="T25" fmla="*/ 491 h 544"/>
                <a:gd name="T26" fmla="*/ 218 w 218"/>
                <a:gd name="T27" fmla="*/ 538 h 544"/>
                <a:gd name="T28" fmla="*/ 202 w 218"/>
                <a:gd name="T29" fmla="*/ 540 h 544"/>
                <a:gd name="T30" fmla="*/ 181 w 218"/>
                <a:gd name="T31" fmla="*/ 542 h 544"/>
                <a:gd name="T32" fmla="*/ 153 w 218"/>
                <a:gd name="T33" fmla="*/ 544 h 544"/>
                <a:gd name="T34" fmla="*/ 121 w 218"/>
                <a:gd name="T35" fmla="*/ 542 h 544"/>
                <a:gd name="T36" fmla="*/ 96 w 218"/>
                <a:gd name="T37" fmla="*/ 535 h 544"/>
                <a:gd name="T38" fmla="*/ 79 w 218"/>
                <a:gd name="T39" fmla="*/ 523 h 544"/>
                <a:gd name="T40" fmla="*/ 69 w 218"/>
                <a:gd name="T41" fmla="*/ 504 h 544"/>
                <a:gd name="T42" fmla="*/ 65 w 218"/>
                <a:gd name="T43" fmla="*/ 478 h 544"/>
                <a:gd name="T44" fmla="*/ 65 w 218"/>
                <a:gd name="T45" fmla="*/ 181 h 544"/>
                <a:gd name="T46" fmla="*/ 0 w 218"/>
                <a:gd name="T47" fmla="*/ 181 h 544"/>
                <a:gd name="T48" fmla="*/ 0 w 218"/>
                <a:gd name="T49" fmla="*/ 133 h 544"/>
                <a:gd name="T50" fmla="*/ 65 w 218"/>
                <a:gd name="T51" fmla="*/ 133 h 544"/>
                <a:gd name="T52" fmla="*/ 65 w 218"/>
                <a:gd name="T5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8" h="544">
                  <a:moveTo>
                    <a:pt x="65" y="0"/>
                  </a:moveTo>
                  <a:lnTo>
                    <a:pt x="122" y="0"/>
                  </a:lnTo>
                  <a:lnTo>
                    <a:pt x="122" y="133"/>
                  </a:lnTo>
                  <a:lnTo>
                    <a:pt x="216" y="133"/>
                  </a:lnTo>
                  <a:lnTo>
                    <a:pt x="216" y="181"/>
                  </a:lnTo>
                  <a:lnTo>
                    <a:pt x="122" y="181"/>
                  </a:lnTo>
                  <a:lnTo>
                    <a:pt x="122" y="468"/>
                  </a:lnTo>
                  <a:lnTo>
                    <a:pt x="124" y="479"/>
                  </a:lnTo>
                  <a:lnTo>
                    <a:pt x="132" y="489"/>
                  </a:lnTo>
                  <a:lnTo>
                    <a:pt x="147" y="495"/>
                  </a:lnTo>
                  <a:lnTo>
                    <a:pt x="168" y="497"/>
                  </a:lnTo>
                  <a:lnTo>
                    <a:pt x="195" y="495"/>
                  </a:lnTo>
                  <a:lnTo>
                    <a:pt x="218" y="491"/>
                  </a:lnTo>
                  <a:lnTo>
                    <a:pt x="218" y="538"/>
                  </a:lnTo>
                  <a:lnTo>
                    <a:pt x="202" y="540"/>
                  </a:lnTo>
                  <a:lnTo>
                    <a:pt x="181" y="542"/>
                  </a:lnTo>
                  <a:lnTo>
                    <a:pt x="153" y="544"/>
                  </a:lnTo>
                  <a:lnTo>
                    <a:pt x="121" y="542"/>
                  </a:lnTo>
                  <a:lnTo>
                    <a:pt x="96" y="535"/>
                  </a:lnTo>
                  <a:lnTo>
                    <a:pt x="79" y="523"/>
                  </a:lnTo>
                  <a:lnTo>
                    <a:pt x="69" y="504"/>
                  </a:lnTo>
                  <a:lnTo>
                    <a:pt x="65" y="478"/>
                  </a:lnTo>
                  <a:lnTo>
                    <a:pt x="65" y="181"/>
                  </a:lnTo>
                  <a:lnTo>
                    <a:pt x="0" y="181"/>
                  </a:lnTo>
                  <a:lnTo>
                    <a:pt x="0" y="133"/>
                  </a:lnTo>
                  <a:lnTo>
                    <a:pt x="65" y="133"/>
                  </a:lnTo>
                  <a:lnTo>
                    <a:pt x="6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9"/>
            <p:cNvSpPr>
              <a:spLocks/>
            </p:cNvSpPr>
            <p:nvPr/>
          </p:nvSpPr>
          <p:spPr bwMode="auto">
            <a:xfrm>
              <a:off x="3438" y="1595"/>
              <a:ext cx="161" cy="276"/>
            </a:xfrm>
            <a:custGeom>
              <a:avLst/>
              <a:gdLst>
                <a:gd name="T0" fmla="*/ 0 w 322"/>
                <a:gd name="T1" fmla="*/ 0 h 552"/>
                <a:gd name="T2" fmla="*/ 59 w 322"/>
                <a:gd name="T3" fmla="*/ 0 h 552"/>
                <a:gd name="T4" fmla="*/ 168 w 322"/>
                <a:gd name="T5" fmla="*/ 308 h 552"/>
                <a:gd name="T6" fmla="*/ 168 w 322"/>
                <a:gd name="T7" fmla="*/ 308 h 552"/>
                <a:gd name="T8" fmla="*/ 263 w 322"/>
                <a:gd name="T9" fmla="*/ 0 h 552"/>
                <a:gd name="T10" fmla="*/ 322 w 322"/>
                <a:gd name="T11" fmla="*/ 0 h 552"/>
                <a:gd name="T12" fmla="*/ 181 w 322"/>
                <a:gd name="T13" fmla="*/ 438 h 552"/>
                <a:gd name="T14" fmla="*/ 164 w 322"/>
                <a:gd name="T15" fmla="*/ 478 h 552"/>
                <a:gd name="T16" fmla="*/ 143 w 322"/>
                <a:gd name="T17" fmla="*/ 508 h 552"/>
                <a:gd name="T18" fmla="*/ 120 w 322"/>
                <a:gd name="T19" fmla="*/ 529 h 552"/>
                <a:gd name="T20" fmla="*/ 97 w 322"/>
                <a:gd name="T21" fmla="*/ 542 h 552"/>
                <a:gd name="T22" fmla="*/ 71 w 322"/>
                <a:gd name="T23" fmla="*/ 550 h 552"/>
                <a:gd name="T24" fmla="*/ 44 w 322"/>
                <a:gd name="T25" fmla="*/ 552 h 552"/>
                <a:gd name="T26" fmla="*/ 29 w 322"/>
                <a:gd name="T27" fmla="*/ 552 h 552"/>
                <a:gd name="T28" fmla="*/ 15 w 322"/>
                <a:gd name="T29" fmla="*/ 550 h 552"/>
                <a:gd name="T30" fmla="*/ 4 w 322"/>
                <a:gd name="T31" fmla="*/ 548 h 552"/>
                <a:gd name="T32" fmla="*/ 4 w 322"/>
                <a:gd name="T33" fmla="*/ 502 h 552"/>
                <a:gd name="T34" fmla="*/ 12 w 322"/>
                <a:gd name="T35" fmla="*/ 502 h 552"/>
                <a:gd name="T36" fmla="*/ 23 w 322"/>
                <a:gd name="T37" fmla="*/ 502 h 552"/>
                <a:gd name="T38" fmla="*/ 34 w 322"/>
                <a:gd name="T39" fmla="*/ 504 h 552"/>
                <a:gd name="T40" fmla="*/ 50 w 322"/>
                <a:gd name="T41" fmla="*/ 502 h 552"/>
                <a:gd name="T42" fmla="*/ 67 w 322"/>
                <a:gd name="T43" fmla="*/ 501 h 552"/>
                <a:gd name="T44" fmla="*/ 84 w 322"/>
                <a:gd name="T45" fmla="*/ 493 h 552"/>
                <a:gd name="T46" fmla="*/ 101 w 322"/>
                <a:gd name="T47" fmla="*/ 483 h 552"/>
                <a:gd name="T48" fmla="*/ 116 w 322"/>
                <a:gd name="T49" fmla="*/ 466 h 552"/>
                <a:gd name="T50" fmla="*/ 130 w 322"/>
                <a:gd name="T51" fmla="*/ 442 h 552"/>
                <a:gd name="T52" fmla="*/ 139 w 322"/>
                <a:gd name="T53" fmla="*/ 407 h 552"/>
                <a:gd name="T54" fmla="*/ 0 w 322"/>
                <a:gd name="T55"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22" h="552">
                  <a:moveTo>
                    <a:pt x="0" y="0"/>
                  </a:moveTo>
                  <a:lnTo>
                    <a:pt x="59" y="0"/>
                  </a:lnTo>
                  <a:lnTo>
                    <a:pt x="168" y="308"/>
                  </a:lnTo>
                  <a:lnTo>
                    <a:pt x="168" y="308"/>
                  </a:lnTo>
                  <a:lnTo>
                    <a:pt x="263" y="0"/>
                  </a:lnTo>
                  <a:lnTo>
                    <a:pt x="322" y="0"/>
                  </a:lnTo>
                  <a:lnTo>
                    <a:pt x="181" y="438"/>
                  </a:lnTo>
                  <a:lnTo>
                    <a:pt x="164" y="478"/>
                  </a:lnTo>
                  <a:lnTo>
                    <a:pt x="143" y="508"/>
                  </a:lnTo>
                  <a:lnTo>
                    <a:pt x="120" y="529"/>
                  </a:lnTo>
                  <a:lnTo>
                    <a:pt x="97" y="542"/>
                  </a:lnTo>
                  <a:lnTo>
                    <a:pt x="71" y="550"/>
                  </a:lnTo>
                  <a:lnTo>
                    <a:pt x="44" y="552"/>
                  </a:lnTo>
                  <a:lnTo>
                    <a:pt x="29" y="552"/>
                  </a:lnTo>
                  <a:lnTo>
                    <a:pt x="15" y="550"/>
                  </a:lnTo>
                  <a:lnTo>
                    <a:pt x="4" y="548"/>
                  </a:lnTo>
                  <a:lnTo>
                    <a:pt x="4" y="502"/>
                  </a:lnTo>
                  <a:lnTo>
                    <a:pt x="12" y="502"/>
                  </a:lnTo>
                  <a:lnTo>
                    <a:pt x="23" y="502"/>
                  </a:lnTo>
                  <a:lnTo>
                    <a:pt x="34" y="504"/>
                  </a:lnTo>
                  <a:lnTo>
                    <a:pt x="50" y="502"/>
                  </a:lnTo>
                  <a:lnTo>
                    <a:pt x="67" y="501"/>
                  </a:lnTo>
                  <a:lnTo>
                    <a:pt x="84" y="493"/>
                  </a:lnTo>
                  <a:lnTo>
                    <a:pt x="101" y="483"/>
                  </a:lnTo>
                  <a:lnTo>
                    <a:pt x="116" y="466"/>
                  </a:lnTo>
                  <a:lnTo>
                    <a:pt x="130" y="442"/>
                  </a:lnTo>
                  <a:lnTo>
                    <a:pt x="139" y="407"/>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20"/>
            <p:cNvSpPr>
              <a:spLocks noEditPoints="1"/>
            </p:cNvSpPr>
            <p:nvPr/>
          </p:nvSpPr>
          <p:spPr bwMode="auto">
            <a:xfrm>
              <a:off x="2020" y="1891"/>
              <a:ext cx="82" cy="94"/>
            </a:xfrm>
            <a:custGeom>
              <a:avLst/>
              <a:gdLst>
                <a:gd name="T0" fmla="*/ 82 w 164"/>
                <a:gd name="T1" fmla="*/ 21 h 188"/>
                <a:gd name="T2" fmla="*/ 63 w 164"/>
                <a:gd name="T3" fmla="*/ 23 h 188"/>
                <a:gd name="T4" fmla="*/ 47 w 164"/>
                <a:gd name="T5" fmla="*/ 32 h 188"/>
                <a:gd name="T6" fmla="*/ 36 w 164"/>
                <a:gd name="T7" fmla="*/ 46 h 188"/>
                <a:gd name="T8" fmla="*/ 28 w 164"/>
                <a:gd name="T9" fmla="*/ 61 h 188"/>
                <a:gd name="T10" fmla="*/ 25 w 164"/>
                <a:gd name="T11" fmla="*/ 78 h 188"/>
                <a:gd name="T12" fmla="*/ 23 w 164"/>
                <a:gd name="T13" fmla="*/ 93 h 188"/>
                <a:gd name="T14" fmla="*/ 25 w 164"/>
                <a:gd name="T15" fmla="*/ 110 h 188"/>
                <a:gd name="T16" fmla="*/ 28 w 164"/>
                <a:gd name="T17" fmla="*/ 127 h 188"/>
                <a:gd name="T18" fmla="*/ 36 w 164"/>
                <a:gd name="T19" fmla="*/ 143 h 188"/>
                <a:gd name="T20" fmla="*/ 47 w 164"/>
                <a:gd name="T21" fmla="*/ 156 h 188"/>
                <a:gd name="T22" fmla="*/ 63 w 164"/>
                <a:gd name="T23" fmla="*/ 165 h 188"/>
                <a:gd name="T24" fmla="*/ 82 w 164"/>
                <a:gd name="T25" fmla="*/ 167 h 188"/>
                <a:gd name="T26" fmla="*/ 101 w 164"/>
                <a:gd name="T27" fmla="*/ 165 h 188"/>
                <a:gd name="T28" fmla="*/ 116 w 164"/>
                <a:gd name="T29" fmla="*/ 156 h 188"/>
                <a:gd name="T30" fmla="*/ 127 w 164"/>
                <a:gd name="T31" fmla="*/ 143 h 188"/>
                <a:gd name="T32" fmla="*/ 135 w 164"/>
                <a:gd name="T33" fmla="*/ 127 h 188"/>
                <a:gd name="T34" fmla="*/ 141 w 164"/>
                <a:gd name="T35" fmla="*/ 110 h 188"/>
                <a:gd name="T36" fmla="*/ 141 w 164"/>
                <a:gd name="T37" fmla="*/ 93 h 188"/>
                <a:gd name="T38" fmla="*/ 141 w 164"/>
                <a:gd name="T39" fmla="*/ 78 h 188"/>
                <a:gd name="T40" fmla="*/ 135 w 164"/>
                <a:gd name="T41" fmla="*/ 61 h 188"/>
                <a:gd name="T42" fmla="*/ 127 w 164"/>
                <a:gd name="T43" fmla="*/ 46 h 188"/>
                <a:gd name="T44" fmla="*/ 116 w 164"/>
                <a:gd name="T45" fmla="*/ 32 h 188"/>
                <a:gd name="T46" fmla="*/ 101 w 164"/>
                <a:gd name="T47" fmla="*/ 23 h 188"/>
                <a:gd name="T48" fmla="*/ 82 w 164"/>
                <a:gd name="T49" fmla="*/ 21 h 188"/>
                <a:gd name="T50" fmla="*/ 82 w 164"/>
                <a:gd name="T51" fmla="*/ 0 h 188"/>
                <a:gd name="T52" fmla="*/ 108 w 164"/>
                <a:gd name="T53" fmla="*/ 4 h 188"/>
                <a:gd name="T54" fmla="*/ 129 w 164"/>
                <a:gd name="T55" fmla="*/ 15 h 188"/>
                <a:gd name="T56" fmla="*/ 145 w 164"/>
                <a:gd name="T57" fmla="*/ 30 h 188"/>
                <a:gd name="T58" fmla="*/ 156 w 164"/>
                <a:gd name="T59" fmla="*/ 49 h 188"/>
                <a:gd name="T60" fmla="*/ 162 w 164"/>
                <a:gd name="T61" fmla="*/ 70 h 188"/>
                <a:gd name="T62" fmla="*/ 164 w 164"/>
                <a:gd name="T63" fmla="*/ 93 h 188"/>
                <a:gd name="T64" fmla="*/ 162 w 164"/>
                <a:gd name="T65" fmla="*/ 118 h 188"/>
                <a:gd name="T66" fmla="*/ 156 w 164"/>
                <a:gd name="T67" fmla="*/ 139 h 188"/>
                <a:gd name="T68" fmla="*/ 145 w 164"/>
                <a:gd name="T69" fmla="*/ 158 h 188"/>
                <a:gd name="T70" fmla="*/ 129 w 164"/>
                <a:gd name="T71" fmla="*/ 173 h 188"/>
                <a:gd name="T72" fmla="*/ 108 w 164"/>
                <a:gd name="T73" fmla="*/ 184 h 188"/>
                <a:gd name="T74" fmla="*/ 82 w 164"/>
                <a:gd name="T75" fmla="*/ 188 h 188"/>
                <a:gd name="T76" fmla="*/ 57 w 164"/>
                <a:gd name="T77" fmla="*/ 184 h 188"/>
                <a:gd name="T78" fmla="*/ 36 w 164"/>
                <a:gd name="T79" fmla="*/ 173 h 188"/>
                <a:gd name="T80" fmla="*/ 21 w 164"/>
                <a:gd name="T81" fmla="*/ 158 h 188"/>
                <a:gd name="T82" fmla="*/ 9 w 164"/>
                <a:gd name="T83" fmla="*/ 139 h 188"/>
                <a:gd name="T84" fmla="*/ 2 w 164"/>
                <a:gd name="T85" fmla="*/ 118 h 188"/>
                <a:gd name="T86" fmla="*/ 0 w 164"/>
                <a:gd name="T87" fmla="*/ 93 h 188"/>
                <a:gd name="T88" fmla="*/ 2 w 164"/>
                <a:gd name="T89" fmla="*/ 70 h 188"/>
                <a:gd name="T90" fmla="*/ 9 w 164"/>
                <a:gd name="T91" fmla="*/ 49 h 188"/>
                <a:gd name="T92" fmla="*/ 21 w 164"/>
                <a:gd name="T93" fmla="*/ 30 h 188"/>
                <a:gd name="T94" fmla="*/ 36 w 164"/>
                <a:gd name="T95" fmla="*/ 15 h 188"/>
                <a:gd name="T96" fmla="*/ 57 w 164"/>
                <a:gd name="T97" fmla="*/ 4 h 188"/>
                <a:gd name="T98" fmla="*/ 82 w 164"/>
                <a:gd name="T9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4" h="188">
                  <a:moveTo>
                    <a:pt x="82" y="21"/>
                  </a:moveTo>
                  <a:lnTo>
                    <a:pt x="63" y="23"/>
                  </a:lnTo>
                  <a:lnTo>
                    <a:pt x="47" y="32"/>
                  </a:lnTo>
                  <a:lnTo>
                    <a:pt x="36" y="46"/>
                  </a:lnTo>
                  <a:lnTo>
                    <a:pt x="28" y="61"/>
                  </a:lnTo>
                  <a:lnTo>
                    <a:pt x="25" y="78"/>
                  </a:lnTo>
                  <a:lnTo>
                    <a:pt x="23" y="93"/>
                  </a:lnTo>
                  <a:lnTo>
                    <a:pt x="25" y="110"/>
                  </a:lnTo>
                  <a:lnTo>
                    <a:pt x="28" y="127"/>
                  </a:lnTo>
                  <a:lnTo>
                    <a:pt x="36" y="143"/>
                  </a:lnTo>
                  <a:lnTo>
                    <a:pt x="47" y="156"/>
                  </a:lnTo>
                  <a:lnTo>
                    <a:pt x="63" y="165"/>
                  </a:lnTo>
                  <a:lnTo>
                    <a:pt x="82" y="167"/>
                  </a:lnTo>
                  <a:lnTo>
                    <a:pt x="101" y="165"/>
                  </a:lnTo>
                  <a:lnTo>
                    <a:pt x="116" y="156"/>
                  </a:lnTo>
                  <a:lnTo>
                    <a:pt x="127" y="143"/>
                  </a:lnTo>
                  <a:lnTo>
                    <a:pt x="135" y="127"/>
                  </a:lnTo>
                  <a:lnTo>
                    <a:pt x="141" y="110"/>
                  </a:lnTo>
                  <a:lnTo>
                    <a:pt x="141" y="93"/>
                  </a:lnTo>
                  <a:lnTo>
                    <a:pt x="141" y="78"/>
                  </a:lnTo>
                  <a:lnTo>
                    <a:pt x="135" y="61"/>
                  </a:lnTo>
                  <a:lnTo>
                    <a:pt x="127" y="46"/>
                  </a:lnTo>
                  <a:lnTo>
                    <a:pt x="116" y="32"/>
                  </a:lnTo>
                  <a:lnTo>
                    <a:pt x="101" y="23"/>
                  </a:lnTo>
                  <a:lnTo>
                    <a:pt x="82" y="21"/>
                  </a:lnTo>
                  <a:close/>
                  <a:moveTo>
                    <a:pt x="82" y="0"/>
                  </a:moveTo>
                  <a:lnTo>
                    <a:pt x="108" y="4"/>
                  </a:lnTo>
                  <a:lnTo>
                    <a:pt x="129" y="15"/>
                  </a:lnTo>
                  <a:lnTo>
                    <a:pt x="145" y="30"/>
                  </a:lnTo>
                  <a:lnTo>
                    <a:pt x="156" y="49"/>
                  </a:lnTo>
                  <a:lnTo>
                    <a:pt x="162" y="70"/>
                  </a:lnTo>
                  <a:lnTo>
                    <a:pt x="164" y="93"/>
                  </a:lnTo>
                  <a:lnTo>
                    <a:pt x="162" y="118"/>
                  </a:lnTo>
                  <a:lnTo>
                    <a:pt x="156" y="139"/>
                  </a:lnTo>
                  <a:lnTo>
                    <a:pt x="145" y="158"/>
                  </a:lnTo>
                  <a:lnTo>
                    <a:pt x="129" y="173"/>
                  </a:lnTo>
                  <a:lnTo>
                    <a:pt x="108" y="184"/>
                  </a:lnTo>
                  <a:lnTo>
                    <a:pt x="82" y="188"/>
                  </a:lnTo>
                  <a:lnTo>
                    <a:pt x="57" y="184"/>
                  </a:lnTo>
                  <a:lnTo>
                    <a:pt x="36" y="173"/>
                  </a:lnTo>
                  <a:lnTo>
                    <a:pt x="21" y="158"/>
                  </a:lnTo>
                  <a:lnTo>
                    <a:pt x="9" y="139"/>
                  </a:lnTo>
                  <a:lnTo>
                    <a:pt x="2" y="118"/>
                  </a:lnTo>
                  <a:lnTo>
                    <a:pt x="0" y="93"/>
                  </a:lnTo>
                  <a:lnTo>
                    <a:pt x="2" y="70"/>
                  </a:lnTo>
                  <a:lnTo>
                    <a:pt x="9" y="49"/>
                  </a:lnTo>
                  <a:lnTo>
                    <a:pt x="21" y="30"/>
                  </a:lnTo>
                  <a:lnTo>
                    <a:pt x="36" y="15"/>
                  </a:lnTo>
                  <a:lnTo>
                    <a:pt x="57" y="4"/>
                  </a:lnTo>
                  <a:lnTo>
                    <a:pt x="82"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21"/>
            <p:cNvSpPr>
              <a:spLocks/>
            </p:cNvSpPr>
            <p:nvPr/>
          </p:nvSpPr>
          <p:spPr bwMode="auto">
            <a:xfrm>
              <a:off x="2109" y="1853"/>
              <a:ext cx="50" cy="129"/>
            </a:xfrm>
            <a:custGeom>
              <a:avLst/>
              <a:gdLst>
                <a:gd name="T0" fmla="*/ 78 w 99"/>
                <a:gd name="T1" fmla="*/ 0 h 259"/>
                <a:gd name="T2" fmla="*/ 86 w 99"/>
                <a:gd name="T3" fmla="*/ 2 h 259"/>
                <a:gd name="T4" fmla="*/ 93 w 99"/>
                <a:gd name="T5" fmla="*/ 4 h 259"/>
                <a:gd name="T6" fmla="*/ 99 w 99"/>
                <a:gd name="T7" fmla="*/ 4 h 259"/>
                <a:gd name="T8" fmla="*/ 99 w 99"/>
                <a:gd name="T9" fmla="*/ 21 h 259"/>
                <a:gd name="T10" fmla="*/ 93 w 99"/>
                <a:gd name="T11" fmla="*/ 21 h 259"/>
                <a:gd name="T12" fmla="*/ 86 w 99"/>
                <a:gd name="T13" fmla="*/ 19 h 259"/>
                <a:gd name="T14" fmla="*/ 72 w 99"/>
                <a:gd name="T15" fmla="*/ 21 h 259"/>
                <a:gd name="T16" fmla="*/ 63 w 99"/>
                <a:gd name="T17" fmla="*/ 26 h 259"/>
                <a:gd name="T18" fmla="*/ 59 w 99"/>
                <a:gd name="T19" fmla="*/ 34 h 259"/>
                <a:gd name="T20" fmla="*/ 57 w 99"/>
                <a:gd name="T21" fmla="*/ 45 h 259"/>
                <a:gd name="T22" fmla="*/ 57 w 99"/>
                <a:gd name="T23" fmla="*/ 59 h 259"/>
                <a:gd name="T24" fmla="*/ 57 w 99"/>
                <a:gd name="T25" fmla="*/ 82 h 259"/>
                <a:gd name="T26" fmla="*/ 97 w 99"/>
                <a:gd name="T27" fmla="*/ 82 h 259"/>
                <a:gd name="T28" fmla="*/ 97 w 99"/>
                <a:gd name="T29" fmla="*/ 101 h 259"/>
                <a:gd name="T30" fmla="*/ 57 w 99"/>
                <a:gd name="T31" fmla="*/ 101 h 259"/>
                <a:gd name="T32" fmla="*/ 57 w 99"/>
                <a:gd name="T33" fmla="*/ 259 h 259"/>
                <a:gd name="T34" fmla="*/ 36 w 99"/>
                <a:gd name="T35" fmla="*/ 259 h 259"/>
                <a:gd name="T36" fmla="*/ 36 w 99"/>
                <a:gd name="T37" fmla="*/ 101 h 259"/>
                <a:gd name="T38" fmla="*/ 0 w 99"/>
                <a:gd name="T39" fmla="*/ 101 h 259"/>
                <a:gd name="T40" fmla="*/ 0 w 99"/>
                <a:gd name="T41" fmla="*/ 82 h 259"/>
                <a:gd name="T42" fmla="*/ 36 w 99"/>
                <a:gd name="T43" fmla="*/ 82 h 259"/>
                <a:gd name="T44" fmla="*/ 36 w 99"/>
                <a:gd name="T45" fmla="*/ 44 h 259"/>
                <a:gd name="T46" fmla="*/ 38 w 99"/>
                <a:gd name="T47" fmla="*/ 25 h 259"/>
                <a:gd name="T48" fmla="*/ 46 w 99"/>
                <a:gd name="T49" fmla="*/ 11 h 259"/>
                <a:gd name="T50" fmla="*/ 59 w 99"/>
                <a:gd name="T51" fmla="*/ 4 h 259"/>
                <a:gd name="T52" fmla="*/ 78 w 99"/>
                <a:gd name="T5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259">
                  <a:moveTo>
                    <a:pt x="78" y="0"/>
                  </a:moveTo>
                  <a:lnTo>
                    <a:pt x="86" y="2"/>
                  </a:lnTo>
                  <a:lnTo>
                    <a:pt x="93" y="4"/>
                  </a:lnTo>
                  <a:lnTo>
                    <a:pt x="99" y="4"/>
                  </a:lnTo>
                  <a:lnTo>
                    <a:pt x="99" y="21"/>
                  </a:lnTo>
                  <a:lnTo>
                    <a:pt x="93" y="21"/>
                  </a:lnTo>
                  <a:lnTo>
                    <a:pt x="86" y="19"/>
                  </a:lnTo>
                  <a:lnTo>
                    <a:pt x="72" y="21"/>
                  </a:lnTo>
                  <a:lnTo>
                    <a:pt x="63" y="26"/>
                  </a:lnTo>
                  <a:lnTo>
                    <a:pt x="59" y="34"/>
                  </a:lnTo>
                  <a:lnTo>
                    <a:pt x="57" y="45"/>
                  </a:lnTo>
                  <a:lnTo>
                    <a:pt x="57" y="59"/>
                  </a:lnTo>
                  <a:lnTo>
                    <a:pt x="57" y="82"/>
                  </a:lnTo>
                  <a:lnTo>
                    <a:pt x="97" y="82"/>
                  </a:lnTo>
                  <a:lnTo>
                    <a:pt x="97" y="101"/>
                  </a:lnTo>
                  <a:lnTo>
                    <a:pt x="57" y="101"/>
                  </a:lnTo>
                  <a:lnTo>
                    <a:pt x="57" y="259"/>
                  </a:lnTo>
                  <a:lnTo>
                    <a:pt x="36" y="259"/>
                  </a:lnTo>
                  <a:lnTo>
                    <a:pt x="36" y="101"/>
                  </a:lnTo>
                  <a:lnTo>
                    <a:pt x="0" y="101"/>
                  </a:lnTo>
                  <a:lnTo>
                    <a:pt x="0" y="82"/>
                  </a:lnTo>
                  <a:lnTo>
                    <a:pt x="36" y="82"/>
                  </a:lnTo>
                  <a:lnTo>
                    <a:pt x="36" y="44"/>
                  </a:lnTo>
                  <a:lnTo>
                    <a:pt x="38" y="25"/>
                  </a:lnTo>
                  <a:lnTo>
                    <a:pt x="46" y="11"/>
                  </a:lnTo>
                  <a:lnTo>
                    <a:pt x="59" y="4"/>
                  </a:lnTo>
                  <a:lnTo>
                    <a:pt x="7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22"/>
            <p:cNvSpPr>
              <a:spLocks/>
            </p:cNvSpPr>
            <p:nvPr/>
          </p:nvSpPr>
          <p:spPr bwMode="auto">
            <a:xfrm>
              <a:off x="2220" y="1853"/>
              <a:ext cx="87" cy="132"/>
            </a:xfrm>
            <a:custGeom>
              <a:avLst/>
              <a:gdLst>
                <a:gd name="T0" fmla="*/ 105 w 175"/>
                <a:gd name="T1" fmla="*/ 0 h 264"/>
                <a:gd name="T2" fmla="*/ 139 w 175"/>
                <a:gd name="T3" fmla="*/ 11 h 264"/>
                <a:gd name="T4" fmla="*/ 164 w 175"/>
                <a:gd name="T5" fmla="*/ 38 h 264"/>
                <a:gd name="T6" fmla="*/ 145 w 175"/>
                <a:gd name="T7" fmla="*/ 61 h 264"/>
                <a:gd name="T8" fmla="*/ 133 w 175"/>
                <a:gd name="T9" fmla="*/ 32 h 264"/>
                <a:gd name="T10" fmla="*/ 107 w 175"/>
                <a:gd name="T11" fmla="*/ 21 h 264"/>
                <a:gd name="T12" fmla="*/ 74 w 175"/>
                <a:gd name="T13" fmla="*/ 23 h 264"/>
                <a:gd name="T14" fmla="*/ 44 w 175"/>
                <a:gd name="T15" fmla="*/ 36 h 264"/>
                <a:gd name="T16" fmla="*/ 30 w 175"/>
                <a:gd name="T17" fmla="*/ 64 h 264"/>
                <a:gd name="T18" fmla="*/ 44 w 175"/>
                <a:gd name="T19" fmla="*/ 95 h 264"/>
                <a:gd name="T20" fmla="*/ 74 w 175"/>
                <a:gd name="T21" fmla="*/ 112 h 264"/>
                <a:gd name="T22" fmla="*/ 112 w 175"/>
                <a:gd name="T23" fmla="*/ 125 h 264"/>
                <a:gd name="T24" fmla="*/ 149 w 175"/>
                <a:gd name="T25" fmla="*/ 143 h 264"/>
                <a:gd name="T26" fmla="*/ 172 w 175"/>
                <a:gd name="T27" fmla="*/ 171 h 264"/>
                <a:gd name="T28" fmla="*/ 172 w 175"/>
                <a:gd name="T29" fmla="*/ 217 h 264"/>
                <a:gd name="T30" fmla="*/ 145 w 175"/>
                <a:gd name="T31" fmla="*/ 247 h 264"/>
                <a:gd name="T32" fmla="*/ 101 w 175"/>
                <a:gd name="T33" fmla="*/ 262 h 264"/>
                <a:gd name="T34" fmla="*/ 53 w 175"/>
                <a:gd name="T35" fmla="*/ 260 h 264"/>
                <a:gd name="T36" fmla="*/ 15 w 175"/>
                <a:gd name="T37" fmla="*/ 236 h 264"/>
                <a:gd name="T38" fmla="*/ 0 w 175"/>
                <a:gd name="T39" fmla="*/ 192 h 264"/>
                <a:gd name="T40" fmla="*/ 29 w 175"/>
                <a:gd name="T41" fmla="*/ 213 h 264"/>
                <a:gd name="T42" fmla="*/ 51 w 175"/>
                <a:gd name="T43" fmla="*/ 236 h 264"/>
                <a:gd name="T44" fmla="*/ 90 w 175"/>
                <a:gd name="T45" fmla="*/ 241 h 264"/>
                <a:gd name="T46" fmla="*/ 122 w 175"/>
                <a:gd name="T47" fmla="*/ 234 h 264"/>
                <a:gd name="T48" fmla="*/ 147 w 175"/>
                <a:gd name="T49" fmla="*/ 211 h 264"/>
                <a:gd name="T50" fmla="*/ 147 w 175"/>
                <a:gd name="T51" fmla="*/ 177 h 264"/>
                <a:gd name="T52" fmla="*/ 126 w 175"/>
                <a:gd name="T53" fmla="*/ 156 h 264"/>
                <a:gd name="T54" fmla="*/ 91 w 175"/>
                <a:gd name="T55" fmla="*/ 143 h 264"/>
                <a:gd name="T56" fmla="*/ 51 w 175"/>
                <a:gd name="T57" fmla="*/ 129 h 264"/>
                <a:gd name="T58" fmla="*/ 19 w 175"/>
                <a:gd name="T59" fmla="*/ 106 h 264"/>
                <a:gd name="T60" fmla="*/ 6 w 175"/>
                <a:gd name="T61" fmla="*/ 68 h 264"/>
                <a:gd name="T62" fmla="*/ 23 w 175"/>
                <a:gd name="T63" fmla="*/ 25 h 264"/>
                <a:gd name="T64" fmla="*/ 63 w 175"/>
                <a:gd name="T65"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264">
                  <a:moveTo>
                    <a:pt x="88" y="0"/>
                  </a:moveTo>
                  <a:lnTo>
                    <a:pt x="105" y="0"/>
                  </a:lnTo>
                  <a:lnTo>
                    <a:pt x="122" y="4"/>
                  </a:lnTo>
                  <a:lnTo>
                    <a:pt x="139" y="11"/>
                  </a:lnTo>
                  <a:lnTo>
                    <a:pt x="154" y="23"/>
                  </a:lnTo>
                  <a:lnTo>
                    <a:pt x="164" y="38"/>
                  </a:lnTo>
                  <a:lnTo>
                    <a:pt x="170" y="61"/>
                  </a:lnTo>
                  <a:lnTo>
                    <a:pt x="145" y="61"/>
                  </a:lnTo>
                  <a:lnTo>
                    <a:pt x="141" y="44"/>
                  </a:lnTo>
                  <a:lnTo>
                    <a:pt x="133" y="32"/>
                  </a:lnTo>
                  <a:lnTo>
                    <a:pt x="120" y="25"/>
                  </a:lnTo>
                  <a:lnTo>
                    <a:pt x="107" y="21"/>
                  </a:lnTo>
                  <a:lnTo>
                    <a:pt x="90" y="21"/>
                  </a:lnTo>
                  <a:lnTo>
                    <a:pt x="74" y="23"/>
                  </a:lnTo>
                  <a:lnTo>
                    <a:pt x="57" y="26"/>
                  </a:lnTo>
                  <a:lnTo>
                    <a:pt x="44" y="36"/>
                  </a:lnTo>
                  <a:lnTo>
                    <a:pt x="34" y="47"/>
                  </a:lnTo>
                  <a:lnTo>
                    <a:pt x="30" y="64"/>
                  </a:lnTo>
                  <a:lnTo>
                    <a:pt x="34" y="82"/>
                  </a:lnTo>
                  <a:lnTo>
                    <a:pt x="44" y="95"/>
                  </a:lnTo>
                  <a:lnTo>
                    <a:pt x="57" y="104"/>
                  </a:lnTo>
                  <a:lnTo>
                    <a:pt x="74" y="112"/>
                  </a:lnTo>
                  <a:lnTo>
                    <a:pt x="93" y="120"/>
                  </a:lnTo>
                  <a:lnTo>
                    <a:pt x="112" y="125"/>
                  </a:lnTo>
                  <a:lnTo>
                    <a:pt x="131" y="133"/>
                  </a:lnTo>
                  <a:lnTo>
                    <a:pt x="149" y="143"/>
                  </a:lnTo>
                  <a:lnTo>
                    <a:pt x="162" y="154"/>
                  </a:lnTo>
                  <a:lnTo>
                    <a:pt x="172" y="171"/>
                  </a:lnTo>
                  <a:lnTo>
                    <a:pt x="175" y="192"/>
                  </a:lnTo>
                  <a:lnTo>
                    <a:pt x="172" y="217"/>
                  </a:lnTo>
                  <a:lnTo>
                    <a:pt x="160" y="234"/>
                  </a:lnTo>
                  <a:lnTo>
                    <a:pt x="145" y="247"/>
                  </a:lnTo>
                  <a:lnTo>
                    <a:pt x="124" y="257"/>
                  </a:lnTo>
                  <a:lnTo>
                    <a:pt x="101" y="262"/>
                  </a:lnTo>
                  <a:lnTo>
                    <a:pt x="76" y="264"/>
                  </a:lnTo>
                  <a:lnTo>
                    <a:pt x="53" y="260"/>
                  </a:lnTo>
                  <a:lnTo>
                    <a:pt x="32" y="251"/>
                  </a:lnTo>
                  <a:lnTo>
                    <a:pt x="15" y="236"/>
                  </a:lnTo>
                  <a:lnTo>
                    <a:pt x="6" y="215"/>
                  </a:lnTo>
                  <a:lnTo>
                    <a:pt x="0" y="192"/>
                  </a:lnTo>
                  <a:lnTo>
                    <a:pt x="25" y="192"/>
                  </a:lnTo>
                  <a:lnTo>
                    <a:pt x="29" y="213"/>
                  </a:lnTo>
                  <a:lnTo>
                    <a:pt x="38" y="226"/>
                  </a:lnTo>
                  <a:lnTo>
                    <a:pt x="51" y="236"/>
                  </a:lnTo>
                  <a:lnTo>
                    <a:pt x="69" y="241"/>
                  </a:lnTo>
                  <a:lnTo>
                    <a:pt x="90" y="241"/>
                  </a:lnTo>
                  <a:lnTo>
                    <a:pt x="107" y="240"/>
                  </a:lnTo>
                  <a:lnTo>
                    <a:pt x="122" y="234"/>
                  </a:lnTo>
                  <a:lnTo>
                    <a:pt x="137" y="224"/>
                  </a:lnTo>
                  <a:lnTo>
                    <a:pt x="147" y="211"/>
                  </a:lnTo>
                  <a:lnTo>
                    <a:pt x="151" y="194"/>
                  </a:lnTo>
                  <a:lnTo>
                    <a:pt x="147" y="177"/>
                  </a:lnTo>
                  <a:lnTo>
                    <a:pt x="139" y="165"/>
                  </a:lnTo>
                  <a:lnTo>
                    <a:pt x="126" y="156"/>
                  </a:lnTo>
                  <a:lnTo>
                    <a:pt x="111" y="150"/>
                  </a:lnTo>
                  <a:lnTo>
                    <a:pt x="91" y="143"/>
                  </a:lnTo>
                  <a:lnTo>
                    <a:pt x="72" y="137"/>
                  </a:lnTo>
                  <a:lnTo>
                    <a:pt x="51" y="129"/>
                  </a:lnTo>
                  <a:lnTo>
                    <a:pt x="34" y="118"/>
                  </a:lnTo>
                  <a:lnTo>
                    <a:pt x="19" y="106"/>
                  </a:lnTo>
                  <a:lnTo>
                    <a:pt x="10" y="89"/>
                  </a:lnTo>
                  <a:lnTo>
                    <a:pt x="6" y="68"/>
                  </a:lnTo>
                  <a:lnTo>
                    <a:pt x="11" y="44"/>
                  </a:lnTo>
                  <a:lnTo>
                    <a:pt x="23" y="25"/>
                  </a:lnTo>
                  <a:lnTo>
                    <a:pt x="42" y="11"/>
                  </a:lnTo>
                  <a:lnTo>
                    <a:pt x="63" y="2"/>
                  </a:lnTo>
                  <a:lnTo>
                    <a:pt x="8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23"/>
            <p:cNvSpPr>
              <a:spLocks noEditPoints="1"/>
            </p:cNvSpPr>
            <p:nvPr/>
          </p:nvSpPr>
          <p:spPr bwMode="auto">
            <a:xfrm>
              <a:off x="2324" y="1891"/>
              <a:ext cx="79" cy="94"/>
            </a:xfrm>
            <a:custGeom>
              <a:avLst/>
              <a:gdLst>
                <a:gd name="T0" fmla="*/ 78 w 158"/>
                <a:gd name="T1" fmla="*/ 21 h 188"/>
                <a:gd name="T2" fmla="*/ 59 w 158"/>
                <a:gd name="T3" fmla="*/ 23 h 188"/>
                <a:gd name="T4" fmla="*/ 43 w 158"/>
                <a:gd name="T5" fmla="*/ 32 h 188"/>
                <a:gd name="T6" fmla="*/ 34 w 158"/>
                <a:gd name="T7" fmla="*/ 46 h 188"/>
                <a:gd name="T8" fmla="*/ 26 w 158"/>
                <a:gd name="T9" fmla="*/ 61 h 188"/>
                <a:gd name="T10" fmla="*/ 22 w 158"/>
                <a:gd name="T11" fmla="*/ 80 h 188"/>
                <a:gd name="T12" fmla="*/ 135 w 158"/>
                <a:gd name="T13" fmla="*/ 80 h 188"/>
                <a:gd name="T14" fmla="*/ 131 w 158"/>
                <a:gd name="T15" fmla="*/ 61 h 188"/>
                <a:gd name="T16" fmla="*/ 123 w 158"/>
                <a:gd name="T17" fmla="*/ 44 h 188"/>
                <a:gd name="T18" fmla="*/ 114 w 158"/>
                <a:gd name="T19" fmla="*/ 30 h 188"/>
                <a:gd name="T20" fmla="*/ 97 w 158"/>
                <a:gd name="T21" fmla="*/ 23 h 188"/>
                <a:gd name="T22" fmla="*/ 78 w 158"/>
                <a:gd name="T23" fmla="*/ 21 h 188"/>
                <a:gd name="T24" fmla="*/ 78 w 158"/>
                <a:gd name="T25" fmla="*/ 0 h 188"/>
                <a:gd name="T26" fmla="*/ 104 w 158"/>
                <a:gd name="T27" fmla="*/ 4 h 188"/>
                <a:gd name="T28" fmla="*/ 125 w 158"/>
                <a:gd name="T29" fmla="*/ 13 h 188"/>
                <a:gd name="T30" fmla="*/ 141 w 158"/>
                <a:gd name="T31" fmla="*/ 28 h 188"/>
                <a:gd name="T32" fmla="*/ 150 w 158"/>
                <a:gd name="T33" fmla="*/ 49 h 188"/>
                <a:gd name="T34" fmla="*/ 156 w 158"/>
                <a:gd name="T35" fmla="*/ 72 h 188"/>
                <a:gd name="T36" fmla="*/ 158 w 158"/>
                <a:gd name="T37" fmla="*/ 99 h 188"/>
                <a:gd name="T38" fmla="*/ 22 w 158"/>
                <a:gd name="T39" fmla="*/ 99 h 188"/>
                <a:gd name="T40" fmla="*/ 24 w 158"/>
                <a:gd name="T41" fmla="*/ 120 h 188"/>
                <a:gd name="T42" fmla="*/ 30 w 158"/>
                <a:gd name="T43" fmla="*/ 139 h 188"/>
                <a:gd name="T44" fmla="*/ 43 w 158"/>
                <a:gd name="T45" fmla="*/ 154 h 188"/>
                <a:gd name="T46" fmla="*/ 61 w 158"/>
                <a:gd name="T47" fmla="*/ 164 h 188"/>
                <a:gd name="T48" fmla="*/ 83 w 158"/>
                <a:gd name="T49" fmla="*/ 167 h 188"/>
                <a:gd name="T50" fmla="*/ 106 w 158"/>
                <a:gd name="T51" fmla="*/ 162 h 188"/>
                <a:gd name="T52" fmla="*/ 123 w 158"/>
                <a:gd name="T53" fmla="*/ 148 h 188"/>
                <a:gd name="T54" fmla="*/ 133 w 158"/>
                <a:gd name="T55" fmla="*/ 125 h 188"/>
                <a:gd name="T56" fmla="*/ 156 w 158"/>
                <a:gd name="T57" fmla="*/ 125 h 188"/>
                <a:gd name="T58" fmla="*/ 144 w 158"/>
                <a:gd name="T59" fmla="*/ 154 h 188"/>
                <a:gd name="T60" fmla="*/ 127 w 158"/>
                <a:gd name="T61" fmla="*/ 173 h 188"/>
                <a:gd name="T62" fmla="*/ 104 w 158"/>
                <a:gd name="T63" fmla="*/ 184 h 188"/>
                <a:gd name="T64" fmla="*/ 76 w 158"/>
                <a:gd name="T65" fmla="*/ 188 h 188"/>
                <a:gd name="T66" fmla="*/ 51 w 158"/>
                <a:gd name="T67" fmla="*/ 184 h 188"/>
                <a:gd name="T68" fmla="*/ 32 w 158"/>
                <a:gd name="T69" fmla="*/ 173 h 188"/>
                <a:gd name="T70" fmla="*/ 17 w 158"/>
                <a:gd name="T71" fmla="*/ 158 h 188"/>
                <a:gd name="T72" fmla="*/ 7 w 158"/>
                <a:gd name="T73" fmla="*/ 139 h 188"/>
                <a:gd name="T74" fmla="*/ 2 w 158"/>
                <a:gd name="T75" fmla="*/ 118 h 188"/>
                <a:gd name="T76" fmla="*/ 0 w 158"/>
                <a:gd name="T77" fmla="*/ 93 h 188"/>
                <a:gd name="T78" fmla="*/ 2 w 158"/>
                <a:gd name="T79" fmla="*/ 70 h 188"/>
                <a:gd name="T80" fmla="*/ 7 w 158"/>
                <a:gd name="T81" fmla="*/ 49 h 188"/>
                <a:gd name="T82" fmla="*/ 19 w 158"/>
                <a:gd name="T83" fmla="*/ 30 h 188"/>
                <a:gd name="T84" fmla="*/ 34 w 158"/>
                <a:gd name="T85" fmla="*/ 15 h 188"/>
                <a:gd name="T86" fmla="*/ 53 w 158"/>
                <a:gd name="T87" fmla="*/ 4 h 188"/>
                <a:gd name="T88" fmla="*/ 78 w 158"/>
                <a:gd name="T8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8" h="188">
                  <a:moveTo>
                    <a:pt x="78" y="21"/>
                  </a:moveTo>
                  <a:lnTo>
                    <a:pt x="59" y="23"/>
                  </a:lnTo>
                  <a:lnTo>
                    <a:pt x="43" y="32"/>
                  </a:lnTo>
                  <a:lnTo>
                    <a:pt x="34" y="46"/>
                  </a:lnTo>
                  <a:lnTo>
                    <a:pt x="26" y="61"/>
                  </a:lnTo>
                  <a:lnTo>
                    <a:pt x="22" y="80"/>
                  </a:lnTo>
                  <a:lnTo>
                    <a:pt x="135" y="80"/>
                  </a:lnTo>
                  <a:lnTo>
                    <a:pt x="131" y="61"/>
                  </a:lnTo>
                  <a:lnTo>
                    <a:pt x="123" y="44"/>
                  </a:lnTo>
                  <a:lnTo>
                    <a:pt x="114" y="30"/>
                  </a:lnTo>
                  <a:lnTo>
                    <a:pt x="97" y="23"/>
                  </a:lnTo>
                  <a:lnTo>
                    <a:pt x="78" y="21"/>
                  </a:lnTo>
                  <a:close/>
                  <a:moveTo>
                    <a:pt x="78" y="0"/>
                  </a:moveTo>
                  <a:lnTo>
                    <a:pt x="104" y="4"/>
                  </a:lnTo>
                  <a:lnTo>
                    <a:pt x="125" y="13"/>
                  </a:lnTo>
                  <a:lnTo>
                    <a:pt x="141" y="28"/>
                  </a:lnTo>
                  <a:lnTo>
                    <a:pt x="150" y="49"/>
                  </a:lnTo>
                  <a:lnTo>
                    <a:pt x="156" y="72"/>
                  </a:lnTo>
                  <a:lnTo>
                    <a:pt x="158" y="99"/>
                  </a:lnTo>
                  <a:lnTo>
                    <a:pt x="22" y="99"/>
                  </a:lnTo>
                  <a:lnTo>
                    <a:pt x="24" y="120"/>
                  </a:lnTo>
                  <a:lnTo>
                    <a:pt x="30" y="139"/>
                  </a:lnTo>
                  <a:lnTo>
                    <a:pt x="43" y="154"/>
                  </a:lnTo>
                  <a:lnTo>
                    <a:pt x="61" y="164"/>
                  </a:lnTo>
                  <a:lnTo>
                    <a:pt x="83" y="167"/>
                  </a:lnTo>
                  <a:lnTo>
                    <a:pt x="106" y="162"/>
                  </a:lnTo>
                  <a:lnTo>
                    <a:pt x="123" y="148"/>
                  </a:lnTo>
                  <a:lnTo>
                    <a:pt x="133" y="125"/>
                  </a:lnTo>
                  <a:lnTo>
                    <a:pt x="156" y="125"/>
                  </a:lnTo>
                  <a:lnTo>
                    <a:pt x="144" y="154"/>
                  </a:lnTo>
                  <a:lnTo>
                    <a:pt x="127" y="173"/>
                  </a:lnTo>
                  <a:lnTo>
                    <a:pt x="104" y="184"/>
                  </a:lnTo>
                  <a:lnTo>
                    <a:pt x="76" y="188"/>
                  </a:lnTo>
                  <a:lnTo>
                    <a:pt x="51" y="184"/>
                  </a:lnTo>
                  <a:lnTo>
                    <a:pt x="32" y="173"/>
                  </a:lnTo>
                  <a:lnTo>
                    <a:pt x="17" y="158"/>
                  </a:lnTo>
                  <a:lnTo>
                    <a:pt x="7" y="139"/>
                  </a:lnTo>
                  <a:lnTo>
                    <a:pt x="2" y="118"/>
                  </a:lnTo>
                  <a:lnTo>
                    <a:pt x="0" y="93"/>
                  </a:lnTo>
                  <a:lnTo>
                    <a:pt x="2" y="70"/>
                  </a:lnTo>
                  <a:lnTo>
                    <a:pt x="7" y="49"/>
                  </a:lnTo>
                  <a:lnTo>
                    <a:pt x="19" y="30"/>
                  </a:lnTo>
                  <a:lnTo>
                    <a:pt x="34" y="15"/>
                  </a:lnTo>
                  <a:lnTo>
                    <a:pt x="53" y="4"/>
                  </a:lnTo>
                  <a:lnTo>
                    <a:pt x="7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24"/>
            <p:cNvSpPr>
              <a:spLocks noEditPoints="1"/>
            </p:cNvSpPr>
            <p:nvPr/>
          </p:nvSpPr>
          <p:spPr bwMode="auto">
            <a:xfrm>
              <a:off x="2417" y="1891"/>
              <a:ext cx="68" cy="94"/>
            </a:xfrm>
            <a:custGeom>
              <a:avLst/>
              <a:gdLst>
                <a:gd name="T0" fmla="*/ 115 w 138"/>
                <a:gd name="T1" fmla="*/ 93 h 188"/>
                <a:gd name="T2" fmla="*/ 101 w 138"/>
                <a:gd name="T3" fmla="*/ 93 h 188"/>
                <a:gd name="T4" fmla="*/ 84 w 138"/>
                <a:gd name="T5" fmla="*/ 93 h 188"/>
                <a:gd name="T6" fmla="*/ 67 w 138"/>
                <a:gd name="T7" fmla="*/ 95 h 188"/>
                <a:gd name="T8" fmla="*/ 50 w 138"/>
                <a:gd name="T9" fmla="*/ 99 h 188"/>
                <a:gd name="T10" fmla="*/ 37 w 138"/>
                <a:gd name="T11" fmla="*/ 106 h 188"/>
                <a:gd name="T12" fmla="*/ 27 w 138"/>
                <a:gd name="T13" fmla="*/ 116 h 188"/>
                <a:gd name="T14" fmla="*/ 23 w 138"/>
                <a:gd name="T15" fmla="*/ 133 h 188"/>
                <a:gd name="T16" fmla="*/ 25 w 138"/>
                <a:gd name="T17" fmla="*/ 148 h 188"/>
                <a:gd name="T18" fmla="*/ 35 w 138"/>
                <a:gd name="T19" fmla="*/ 160 h 188"/>
                <a:gd name="T20" fmla="*/ 48 w 138"/>
                <a:gd name="T21" fmla="*/ 165 h 188"/>
                <a:gd name="T22" fmla="*/ 63 w 138"/>
                <a:gd name="T23" fmla="*/ 167 h 188"/>
                <a:gd name="T24" fmla="*/ 82 w 138"/>
                <a:gd name="T25" fmla="*/ 165 h 188"/>
                <a:gd name="T26" fmla="*/ 98 w 138"/>
                <a:gd name="T27" fmla="*/ 156 h 188"/>
                <a:gd name="T28" fmla="*/ 107 w 138"/>
                <a:gd name="T29" fmla="*/ 145 h 188"/>
                <a:gd name="T30" fmla="*/ 113 w 138"/>
                <a:gd name="T31" fmla="*/ 129 h 188"/>
                <a:gd name="T32" fmla="*/ 115 w 138"/>
                <a:gd name="T33" fmla="*/ 112 h 188"/>
                <a:gd name="T34" fmla="*/ 115 w 138"/>
                <a:gd name="T35" fmla="*/ 93 h 188"/>
                <a:gd name="T36" fmla="*/ 73 w 138"/>
                <a:gd name="T37" fmla="*/ 0 h 188"/>
                <a:gd name="T38" fmla="*/ 96 w 138"/>
                <a:gd name="T39" fmla="*/ 4 h 188"/>
                <a:gd name="T40" fmla="*/ 113 w 138"/>
                <a:gd name="T41" fmla="*/ 9 h 188"/>
                <a:gd name="T42" fmla="*/ 126 w 138"/>
                <a:gd name="T43" fmla="*/ 21 h 188"/>
                <a:gd name="T44" fmla="*/ 134 w 138"/>
                <a:gd name="T45" fmla="*/ 38 h 188"/>
                <a:gd name="T46" fmla="*/ 136 w 138"/>
                <a:gd name="T47" fmla="*/ 59 h 188"/>
                <a:gd name="T48" fmla="*/ 136 w 138"/>
                <a:gd name="T49" fmla="*/ 143 h 188"/>
                <a:gd name="T50" fmla="*/ 138 w 138"/>
                <a:gd name="T51" fmla="*/ 164 h 188"/>
                <a:gd name="T52" fmla="*/ 138 w 138"/>
                <a:gd name="T53" fmla="*/ 183 h 188"/>
                <a:gd name="T54" fmla="*/ 117 w 138"/>
                <a:gd name="T55" fmla="*/ 183 h 188"/>
                <a:gd name="T56" fmla="*/ 115 w 138"/>
                <a:gd name="T57" fmla="*/ 156 h 188"/>
                <a:gd name="T58" fmla="*/ 115 w 138"/>
                <a:gd name="T59" fmla="*/ 156 h 188"/>
                <a:gd name="T60" fmla="*/ 113 w 138"/>
                <a:gd name="T61" fmla="*/ 158 h 188"/>
                <a:gd name="T62" fmla="*/ 101 w 138"/>
                <a:gd name="T63" fmla="*/ 173 h 188"/>
                <a:gd name="T64" fmla="*/ 82 w 138"/>
                <a:gd name="T65" fmla="*/ 183 h 188"/>
                <a:gd name="T66" fmla="*/ 60 w 138"/>
                <a:gd name="T67" fmla="*/ 188 h 188"/>
                <a:gd name="T68" fmla="*/ 35 w 138"/>
                <a:gd name="T69" fmla="*/ 184 h 188"/>
                <a:gd name="T70" fmla="*/ 18 w 138"/>
                <a:gd name="T71" fmla="*/ 173 h 188"/>
                <a:gd name="T72" fmla="*/ 4 w 138"/>
                <a:gd name="T73" fmla="*/ 156 h 188"/>
                <a:gd name="T74" fmla="*/ 0 w 138"/>
                <a:gd name="T75" fmla="*/ 133 h 188"/>
                <a:gd name="T76" fmla="*/ 4 w 138"/>
                <a:gd name="T77" fmla="*/ 110 h 188"/>
                <a:gd name="T78" fmla="*/ 18 w 138"/>
                <a:gd name="T79" fmla="*/ 93 h 188"/>
                <a:gd name="T80" fmla="*/ 35 w 138"/>
                <a:gd name="T81" fmla="*/ 82 h 188"/>
                <a:gd name="T82" fmla="*/ 61 w 138"/>
                <a:gd name="T83" fmla="*/ 76 h 188"/>
                <a:gd name="T84" fmla="*/ 88 w 138"/>
                <a:gd name="T85" fmla="*/ 74 h 188"/>
                <a:gd name="T86" fmla="*/ 115 w 138"/>
                <a:gd name="T87" fmla="*/ 74 h 188"/>
                <a:gd name="T88" fmla="*/ 115 w 138"/>
                <a:gd name="T89" fmla="*/ 57 h 188"/>
                <a:gd name="T90" fmla="*/ 111 w 138"/>
                <a:gd name="T91" fmla="*/ 40 h 188"/>
                <a:gd name="T92" fmla="*/ 103 w 138"/>
                <a:gd name="T93" fmla="*/ 28 h 188"/>
                <a:gd name="T94" fmla="*/ 90 w 138"/>
                <a:gd name="T95" fmla="*/ 23 h 188"/>
                <a:gd name="T96" fmla="*/ 73 w 138"/>
                <a:gd name="T97" fmla="*/ 21 h 188"/>
                <a:gd name="T98" fmla="*/ 58 w 138"/>
                <a:gd name="T99" fmla="*/ 21 h 188"/>
                <a:gd name="T100" fmla="*/ 44 w 138"/>
                <a:gd name="T101" fmla="*/ 27 h 188"/>
                <a:gd name="T102" fmla="*/ 35 w 138"/>
                <a:gd name="T103" fmla="*/ 36 h 188"/>
                <a:gd name="T104" fmla="*/ 31 w 138"/>
                <a:gd name="T105" fmla="*/ 51 h 188"/>
                <a:gd name="T106" fmla="*/ 8 w 138"/>
                <a:gd name="T107" fmla="*/ 51 h 188"/>
                <a:gd name="T108" fmla="*/ 14 w 138"/>
                <a:gd name="T109" fmla="*/ 32 h 188"/>
                <a:gd name="T110" fmla="*/ 23 w 138"/>
                <a:gd name="T111" fmla="*/ 17 h 188"/>
                <a:gd name="T112" fmla="*/ 37 w 138"/>
                <a:gd name="T113" fmla="*/ 8 h 188"/>
                <a:gd name="T114" fmla="*/ 54 w 138"/>
                <a:gd name="T115" fmla="*/ 2 h 188"/>
                <a:gd name="T116" fmla="*/ 73 w 138"/>
                <a:gd name="T1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8" h="188">
                  <a:moveTo>
                    <a:pt x="115" y="93"/>
                  </a:moveTo>
                  <a:lnTo>
                    <a:pt x="101" y="93"/>
                  </a:lnTo>
                  <a:lnTo>
                    <a:pt x="84" y="93"/>
                  </a:lnTo>
                  <a:lnTo>
                    <a:pt x="67" y="95"/>
                  </a:lnTo>
                  <a:lnTo>
                    <a:pt x="50" y="99"/>
                  </a:lnTo>
                  <a:lnTo>
                    <a:pt x="37" y="106"/>
                  </a:lnTo>
                  <a:lnTo>
                    <a:pt x="27" y="116"/>
                  </a:lnTo>
                  <a:lnTo>
                    <a:pt x="23" y="133"/>
                  </a:lnTo>
                  <a:lnTo>
                    <a:pt x="25" y="148"/>
                  </a:lnTo>
                  <a:lnTo>
                    <a:pt x="35" y="160"/>
                  </a:lnTo>
                  <a:lnTo>
                    <a:pt x="48" y="165"/>
                  </a:lnTo>
                  <a:lnTo>
                    <a:pt x="63" y="167"/>
                  </a:lnTo>
                  <a:lnTo>
                    <a:pt x="82" y="165"/>
                  </a:lnTo>
                  <a:lnTo>
                    <a:pt x="98" y="156"/>
                  </a:lnTo>
                  <a:lnTo>
                    <a:pt x="107" y="145"/>
                  </a:lnTo>
                  <a:lnTo>
                    <a:pt x="113" y="129"/>
                  </a:lnTo>
                  <a:lnTo>
                    <a:pt x="115" y="112"/>
                  </a:lnTo>
                  <a:lnTo>
                    <a:pt x="115" y="93"/>
                  </a:lnTo>
                  <a:close/>
                  <a:moveTo>
                    <a:pt x="73" y="0"/>
                  </a:moveTo>
                  <a:lnTo>
                    <a:pt x="96" y="4"/>
                  </a:lnTo>
                  <a:lnTo>
                    <a:pt x="113" y="9"/>
                  </a:lnTo>
                  <a:lnTo>
                    <a:pt x="126" y="21"/>
                  </a:lnTo>
                  <a:lnTo>
                    <a:pt x="134" y="38"/>
                  </a:lnTo>
                  <a:lnTo>
                    <a:pt x="136" y="59"/>
                  </a:lnTo>
                  <a:lnTo>
                    <a:pt x="136" y="143"/>
                  </a:lnTo>
                  <a:lnTo>
                    <a:pt x="138" y="164"/>
                  </a:lnTo>
                  <a:lnTo>
                    <a:pt x="138" y="183"/>
                  </a:lnTo>
                  <a:lnTo>
                    <a:pt x="117" y="183"/>
                  </a:lnTo>
                  <a:lnTo>
                    <a:pt x="115" y="156"/>
                  </a:lnTo>
                  <a:lnTo>
                    <a:pt x="115" y="156"/>
                  </a:lnTo>
                  <a:lnTo>
                    <a:pt x="113" y="158"/>
                  </a:lnTo>
                  <a:lnTo>
                    <a:pt x="101" y="173"/>
                  </a:lnTo>
                  <a:lnTo>
                    <a:pt x="82" y="183"/>
                  </a:lnTo>
                  <a:lnTo>
                    <a:pt x="60" y="188"/>
                  </a:lnTo>
                  <a:lnTo>
                    <a:pt x="35" y="184"/>
                  </a:lnTo>
                  <a:lnTo>
                    <a:pt x="18" y="173"/>
                  </a:lnTo>
                  <a:lnTo>
                    <a:pt x="4" y="156"/>
                  </a:lnTo>
                  <a:lnTo>
                    <a:pt x="0" y="133"/>
                  </a:lnTo>
                  <a:lnTo>
                    <a:pt x="4" y="110"/>
                  </a:lnTo>
                  <a:lnTo>
                    <a:pt x="18" y="93"/>
                  </a:lnTo>
                  <a:lnTo>
                    <a:pt x="35" y="82"/>
                  </a:lnTo>
                  <a:lnTo>
                    <a:pt x="61" y="76"/>
                  </a:lnTo>
                  <a:lnTo>
                    <a:pt x="88" y="74"/>
                  </a:lnTo>
                  <a:lnTo>
                    <a:pt x="115" y="74"/>
                  </a:lnTo>
                  <a:lnTo>
                    <a:pt x="115" y="57"/>
                  </a:lnTo>
                  <a:lnTo>
                    <a:pt x="111" y="40"/>
                  </a:lnTo>
                  <a:lnTo>
                    <a:pt x="103" y="28"/>
                  </a:lnTo>
                  <a:lnTo>
                    <a:pt x="90" y="23"/>
                  </a:lnTo>
                  <a:lnTo>
                    <a:pt x="73" y="21"/>
                  </a:lnTo>
                  <a:lnTo>
                    <a:pt x="58" y="21"/>
                  </a:lnTo>
                  <a:lnTo>
                    <a:pt x="44" y="27"/>
                  </a:lnTo>
                  <a:lnTo>
                    <a:pt x="35" y="36"/>
                  </a:lnTo>
                  <a:lnTo>
                    <a:pt x="31" y="51"/>
                  </a:lnTo>
                  <a:lnTo>
                    <a:pt x="8" y="51"/>
                  </a:lnTo>
                  <a:lnTo>
                    <a:pt x="14" y="32"/>
                  </a:lnTo>
                  <a:lnTo>
                    <a:pt x="23" y="17"/>
                  </a:lnTo>
                  <a:lnTo>
                    <a:pt x="37" y="8"/>
                  </a:lnTo>
                  <a:lnTo>
                    <a:pt x="54" y="2"/>
                  </a:lnTo>
                  <a:lnTo>
                    <a:pt x="73"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5"/>
            <p:cNvSpPr>
              <a:spLocks/>
            </p:cNvSpPr>
            <p:nvPr/>
          </p:nvSpPr>
          <p:spPr bwMode="auto">
            <a:xfrm>
              <a:off x="2498" y="1871"/>
              <a:ext cx="49" cy="114"/>
            </a:xfrm>
            <a:custGeom>
              <a:avLst/>
              <a:gdLst>
                <a:gd name="T0" fmla="*/ 58 w 99"/>
                <a:gd name="T1" fmla="*/ 0 h 228"/>
                <a:gd name="T2" fmla="*/ 58 w 99"/>
                <a:gd name="T3" fmla="*/ 46 h 228"/>
                <a:gd name="T4" fmla="*/ 98 w 99"/>
                <a:gd name="T5" fmla="*/ 46 h 228"/>
                <a:gd name="T6" fmla="*/ 98 w 99"/>
                <a:gd name="T7" fmla="*/ 65 h 228"/>
                <a:gd name="T8" fmla="*/ 58 w 99"/>
                <a:gd name="T9" fmla="*/ 65 h 228"/>
                <a:gd name="T10" fmla="*/ 58 w 99"/>
                <a:gd name="T11" fmla="*/ 183 h 228"/>
                <a:gd name="T12" fmla="*/ 58 w 99"/>
                <a:gd name="T13" fmla="*/ 190 h 228"/>
                <a:gd name="T14" fmla="*/ 59 w 99"/>
                <a:gd name="T15" fmla="*/ 196 h 228"/>
                <a:gd name="T16" fmla="*/ 63 w 99"/>
                <a:gd name="T17" fmla="*/ 202 h 228"/>
                <a:gd name="T18" fmla="*/ 67 w 99"/>
                <a:gd name="T19" fmla="*/ 205 h 228"/>
                <a:gd name="T20" fmla="*/ 75 w 99"/>
                <a:gd name="T21" fmla="*/ 207 h 228"/>
                <a:gd name="T22" fmla="*/ 82 w 99"/>
                <a:gd name="T23" fmla="*/ 207 h 228"/>
                <a:gd name="T24" fmla="*/ 90 w 99"/>
                <a:gd name="T25" fmla="*/ 207 h 228"/>
                <a:gd name="T26" fmla="*/ 99 w 99"/>
                <a:gd name="T27" fmla="*/ 205 h 228"/>
                <a:gd name="T28" fmla="*/ 99 w 99"/>
                <a:gd name="T29" fmla="*/ 224 h 228"/>
                <a:gd name="T30" fmla="*/ 90 w 99"/>
                <a:gd name="T31" fmla="*/ 226 h 228"/>
                <a:gd name="T32" fmla="*/ 79 w 99"/>
                <a:gd name="T33" fmla="*/ 228 h 228"/>
                <a:gd name="T34" fmla="*/ 59 w 99"/>
                <a:gd name="T35" fmla="*/ 224 h 228"/>
                <a:gd name="T36" fmla="*/ 48 w 99"/>
                <a:gd name="T37" fmla="*/ 219 h 228"/>
                <a:gd name="T38" fmla="*/ 40 w 99"/>
                <a:gd name="T39" fmla="*/ 209 h 228"/>
                <a:gd name="T40" fmla="*/ 37 w 99"/>
                <a:gd name="T41" fmla="*/ 200 h 228"/>
                <a:gd name="T42" fmla="*/ 37 w 99"/>
                <a:gd name="T43" fmla="*/ 186 h 228"/>
                <a:gd name="T44" fmla="*/ 37 w 99"/>
                <a:gd name="T45" fmla="*/ 175 h 228"/>
                <a:gd name="T46" fmla="*/ 37 w 99"/>
                <a:gd name="T47" fmla="*/ 65 h 228"/>
                <a:gd name="T48" fmla="*/ 0 w 99"/>
                <a:gd name="T49" fmla="*/ 65 h 228"/>
                <a:gd name="T50" fmla="*/ 0 w 99"/>
                <a:gd name="T51" fmla="*/ 46 h 228"/>
                <a:gd name="T52" fmla="*/ 37 w 99"/>
                <a:gd name="T53" fmla="*/ 46 h 228"/>
                <a:gd name="T54" fmla="*/ 37 w 99"/>
                <a:gd name="T55" fmla="*/ 8 h 228"/>
                <a:gd name="T56" fmla="*/ 58 w 99"/>
                <a:gd name="T5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228">
                  <a:moveTo>
                    <a:pt x="58" y="0"/>
                  </a:moveTo>
                  <a:lnTo>
                    <a:pt x="58" y="46"/>
                  </a:lnTo>
                  <a:lnTo>
                    <a:pt x="98" y="46"/>
                  </a:lnTo>
                  <a:lnTo>
                    <a:pt x="98" y="65"/>
                  </a:lnTo>
                  <a:lnTo>
                    <a:pt x="58" y="65"/>
                  </a:lnTo>
                  <a:lnTo>
                    <a:pt x="58" y="183"/>
                  </a:lnTo>
                  <a:lnTo>
                    <a:pt x="58" y="190"/>
                  </a:lnTo>
                  <a:lnTo>
                    <a:pt x="59" y="196"/>
                  </a:lnTo>
                  <a:lnTo>
                    <a:pt x="63" y="202"/>
                  </a:lnTo>
                  <a:lnTo>
                    <a:pt x="67" y="205"/>
                  </a:lnTo>
                  <a:lnTo>
                    <a:pt x="75" y="207"/>
                  </a:lnTo>
                  <a:lnTo>
                    <a:pt x="82" y="207"/>
                  </a:lnTo>
                  <a:lnTo>
                    <a:pt x="90" y="207"/>
                  </a:lnTo>
                  <a:lnTo>
                    <a:pt x="99" y="205"/>
                  </a:lnTo>
                  <a:lnTo>
                    <a:pt x="99" y="224"/>
                  </a:lnTo>
                  <a:lnTo>
                    <a:pt x="90" y="226"/>
                  </a:lnTo>
                  <a:lnTo>
                    <a:pt x="79" y="228"/>
                  </a:lnTo>
                  <a:lnTo>
                    <a:pt x="59" y="224"/>
                  </a:lnTo>
                  <a:lnTo>
                    <a:pt x="48" y="219"/>
                  </a:lnTo>
                  <a:lnTo>
                    <a:pt x="40" y="209"/>
                  </a:lnTo>
                  <a:lnTo>
                    <a:pt x="37" y="200"/>
                  </a:lnTo>
                  <a:lnTo>
                    <a:pt x="37" y="186"/>
                  </a:lnTo>
                  <a:lnTo>
                    <a:pt x="37" y="175"/>
                  </a:lnTo>
                  <a:lnTo>
                    <a:pt x="37" y="65"/>
                  </a:lnTo>
                  <a:lnTo>
                    <a:pt x="0" y="65"/>
                  </a:lnTo>
                  <a:lnTo>
                    <a:pt x="0" y="46"/>
                  </a:lnTo>
                  <a:lnTo>
                    <a:pt x="37" y="46"/>
                  </a:lnTo>
                  <a:lnTo>
                    <a:pt x="37" y="8"/>
                  </a:lnTo>
                  <a:lnTo>
                    <a:pt x="5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6"/>
            <p:cNvSpPr>
              <a:spLocks/>
            </p:cNvSpPr>
            <p:nvPr/>
          </p:nvSpPr>
          <p:spPr bwMode="auto">
            <a:xfrm>
              <a:off x="2557" y="1871"/>
              <a:ext cx="49" cy="114"/>
            </a:xfrm>
            <a:custGeom>
              <a:avLst/>
              <a:gdLst>
                <a:gd name="T0" fmla="*/ 55 w 99"/>
                <a:gd name="T1" fmla="*/ 0 h 228"/>
                <a:gd name="T2" fmla="*/ 55 w 99"/>
                <a:gd name="T3" fmla="*/ 46 h 228"/>
                <a:gd name="T4" fmla="*/ 95 w 99"/>
                <a:gd name="T5" fmla="*/ 46 h 228"/>
                <a:gd name="T6" fmla="*/ 95 w 99"/>
                <a:gd name="T7" fmla="*/ 65 h 228"/>
                <a:gd name="T8" fmla="*/ 55 w 99"/>
                <a:gd name="T9" fmla="*/ 65 h 228"/>
                <a:gd name="T10" fmla="*/ 55 w 99"/>
                <a:gd name="T11" fmla="*/ 183 h 228"/>
                <a:gd name="T12" fmla="*/ 57 w 99"/>
                <a:gd name="T13" fmla="*/ 190 h 228"/>
                <a:gd name="T14" fmla="*/ 59 w 99"/>
                <a:gd name="T15" fmla="*/ 196 h 228"/>
                <a:gd name="T16" fmla="*/ 62 w 99"/>
                <a:gd name="T17" fmla="*/ 202 h 228"/>
                <a:gd name="T18" fmla="*/ 66 w 99"/>
                <a:gd name="T19" fmla="*/ 205 h 228"/>
                <a:gd name="T20" fmla="*/ 72 w 99"/>
                <a:gd name="T21" fmla="*/ 207 h 228"/>
                <a:gd name="T22" fmla="*/ 80 w 99"/>
                <a:gd name="T23" fmla="*/ 207 h 228"/>
                <a:gd name="T24" fmla="*/ 89 w 99"/>
                <a:gd name="T25" fmla="*/ 207 h 228"/>
                <a:gd name="T26" fmla="*/ 99 w 99"/>
                <a:gd name="T27" fmla="*/ 205 h 228"/>
                <a:gd name="T28" fmla="*/ 99 w 99"/>
                <a:gd name="T29" fmla="*/ 224 h 228"/>
                <a:gd name="T30" fmla="*/ 87 w 99"/>
                <a:gd name="T31" fmla="*/ 226 h 228"/>
                <a:gd name="T32" fmla="*/ 76 w 99"/>
                <a:gd name="T33" fmla="*/ 228 h 228"/>
                <a:gd name="T34" fmla="*/ 59 w 99"/>
                <a:gd name="T35" fmla="*/ 224 h 228"/>
                <a:gd name="T36" fmla="*/ 45 w 99"/>
                <a:gd name="T37" fmla="*/ 219 h 228"/>
                <a:gd name="T38" fmla="*/ 40 w 99"/>
                <a:gd name="T39" fmla="*/ 209 h 228"/>
                <a:gd name="T40" fmla="*/ 36 w 99"/>
                <a:gd name="T41" fmla="*/ 200 h 228"/>
                <a:gd name="T42" fmla="*/ 34 w 99"/>
                <a:gd name="T43" fmla="*/ 186 h 228"/>
                <a:gd name="T44" fmla="*/ 34 w 99"/>
                <a:gd name="T45" fmla="*/ 175 h 228"/>
                <a:gd name="T46" fmla="*/ 34 w 99"/>
                <a:gd name="T47" fmla="*/ 65 h 228"/>
                <a:gd name="T48" fmla="*/ 0 w 99"/>
                <a:gd name="T49" fmla="*/ 65 h 228"/>
                <a:gd name="T50" fmla="*/ 0 w 99"/>
                <a:gd name="T51" fmla="*/ 46 h 228"/>
                <a:gd name="T52" fmla="*/ 34 w 99"/>
                <a:gd name="T53" fmla="*/ 46 h 228"/>
                <a:gd name="T54" fmla="*/ 34 w 99"/>
                <a:gd name="T55" fmla="*/ 8 h 228"/>
                <a:gd name="T56" fmla="*/ 55 w 99"/>
                <a:gd name="T5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228">
                  <a:moveTo>
                    <a:pt x="55" y="0"/>
                  </a:moveTo>
                  <a:lnTo>
                    <a:pt x="55" y="46"/>
                  </a:lnTo>
                  <a:lnTo>
                    <a:pt x="95" y="46"/>
                  </a:lnTo>
                  <a:lnTo>
                    <a:pt x="95" y="65"/>
                  </a:lnTo>
                  <a:lnTo>
                    <a:pt x="55" y="65"/>
                  </a:lnTo>
                  <a:lnTo>
                    <a:pt x="55" y="183"/>
                  </a:lnTo>
                  <a:lnTo>
                    <a:pt x="57" y="190"/>
                  </a:lnTo>
                  <a:lnTo>
                    <a:pt x="59" y="196"/>
                  </a:lnTo>
                  <a:lnTo>
                    <a:pt x="62" y="202"/>
                  </a:lnTo>
                  <a:lnTo>
                    <a:pt x="66" y="205"/>
                  </a:lnTo>
                  <a:lnTo>
                    <a:pt x="72" y="207"/>
                  </a:lnTo>
                  <a:lnTo>
                    <a:pt x="80" y="207"/>
                  </a:lnTo>
                  <a:lnTo>
                    <a:pt x="89" y="207"/>
                  </a:lnTo>
                  <a:lnTo>
                    <a:pt x="99" y="205"/>
                  </a:lnTo>
                  <a:lnTo>
                    <a:pt x="99" y="224"/>
                  </a:lnTo>
                  <a:lnTo>
                    <a:pt x="87" y="226"/>
                  </a:lnTo>
                  <a:lnTo>
                    <a:pt x="76" y="228"/>
                  </a:lnTo>
                  <a:lnTo>
                    <a:pt x="59" y="224"/>
                  </a:lnTo>
                  <a:lnTo>
                    <a:pt x="45" y="219"/>
                  </a:lnTo>
                  <a:lnTo>
                    <a:pt x="40" y="209"/>
                  </a:lnTo>
                  <a:lnTo>
                    <a:pt x="36" y="200"/>
                  </a:lnTo>
                  <a:lnTo>
                    <a:pt x="34" y="186"/>
                  </a:lnTo>
                  <a:lnTo>
                    <a:pt x="34" y="175"/>
                  </a:lnTo>
                  <a:lnTo>
                    <a:pt x="34" y="65"/>
                  </a:lnTo>
                  <a:lnTo>
                    <a:pt x="0" y="65"/>
                  </a:lnTo>
                  <a:lnTo>
                    <a:pt x="0" y="46"/>
                  </a:lnTo>
                  <a:lnTo>
                    <a:pt x="34" y="46"/>
                  </a:lnTo>
                  <a:lnTo>
                    <a:pt x="34" y="8"/>
                  </a:lnTo>
                  <a:lnTo>
                    <a:pt x="55"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Rectangle 27"/>
            <p:cNvSpPr>
              <a:spLocks noChangeArrowheads="1"/>
            </p:cNvSpPr>
            <p:nvPr/>
          </p:nvSpPr>
          <p:spPr bwMode="auto">
            <a:xfrm>
              <a:off x="2622" y="1856"/>
              <a:ext cx="10" cy="126"/>
            </a:xfrm>
            <a:prstGeom prst="rect">
              <a:avLst/>
            </a:prstGeom>
            <a:solidFill>
              <a:srgbClr val="A6A6A6"/>
            </a:solidFill>
            <a:ln w="0">
              <a:solidFill>
                <a:srgbClr val="A6A6A6"/>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8"/>
            <p:cNvSpPr>
              <a:spLocks noEditPoints="1"/>
            </p:cNvSpPr>
            <p:nvPr/>
          </p:nvSpPr>
          <p:spPr bwMode="auto">
            <a:xfrm>
              <a:off x="2651" y="1891"/>
              <a:ext cx="80" cy="94"/>
            </a:xfrm>
            <a:custGeom>
              <a:avLst/>
              <a:gdLst>
                <a:gd name="T0" fmla="*/ 80 w 160"/>
                <a:gd name="T1" fmla="*/ 21 h 188"/>
                <a:gd name="T2" fmla="*/ 61 w 160"/>
                <a:gd name="T3" fmla="*/ 23 h 188"/>
                <a:gd name="T4" fmla="*/ 46 w 160"/>
                <a:gd name="T5" fmla="*/ 32 h 188"/>
                <a:gd name="T6" fmla="*/ 34 w 160"/>
                <a:gd name="T7" fmla="*/ 46 h 188"/>
                <a:gd name="T8" fmla="*/ 29 w 160"/>
                <a:gd name="T9" fmla="*/ 61 h 188"/>
                <a:gd name="T10" fmla="*/ 25 w 160"/>
                <a:gd name="T11" fmla="*/ 80 h 188"/>
                <a:gd name="T12" fmla="*/ 137 w 160"/>
                <a:gd name="T13" fmla="*/ 80 h 188"/>
                <a:gd name="T14" fmla="*/ 134 w 160"/>
                <a:gd name="T15" fmla="*/ 61 h 188"/>
                <a:gd name="T16" fmla="*/ 126 w 160"/>
                <a:gd name="T17" fmla="*/ 44 h 188"/>
                <a:gd name="T18" fmla="*/ 115 w 160"/>
                <a:gd name="T19" fmla="*/ 30 h 188"/>
                <a:gd name="T20" fmla="*/ 99 w 160"/>
                <a:gd name="T21" fmla="*/ 23 h 188"/>
                <a:gd name="T22" fmla="*/ 80 w 160"/>
                <a:gd name="T23" fmla="*/ 21 h 188"/>
                <a:gd name="T24" fmla="*/ 80 w 160"/>
                <a:gd name="T25" fmla="*/ 0 h 188"/>
                <a:gd name="T26" fmla="*/ 107 w 160"/>
                <a:gd name="T27" fmla="*/ 4 h 188"/>
                <a:gd name="T28" fmla="*/ 126 w 160"/>
                <a:gd name="T29" fmla="*/ 13 h 188"/>
                <a:gd name="T30" fmla="*/ 141 w 160"/>
                <a:gd name="T31" fmla="*/ 28 h 188"/>
                <a:gd name="T32" fmla="*/ 153 w 160"/>
                <a:gd name="T33" fmla="*/ 49 h 188"/>
                <a:gd name="T34" fmla="*/ 158 w 160"/>
                <a:gd name="T35" fmla="*/ 72 h 188"/>
                <a:gd name="T36" fmla="*/ 160 w 160"/>
                <a:gd name="T37" fmla="*/ 99 h 188"/>
                <a:gd name="T38" fmla="*/ 23 w 160"/>
                <a:gd name="T39" fmla="*/ 99 h 188"/>
                <a:gd name="T40" fmla="*/ 27 w 160"/>
                <a:gd name="T41" fmla="*/ 120 h 188"/>
                <a:gd name="T42" fmla="*/ 33 w 160"/>
                <a:gd name="T43" fmla="*/ 139 h 188"/>
                <a:gd name="T44" fmla="*/ 44 w 160"/>
                <a:gd name="T45" fmla="*/ 154 h 188"/>
                <a:gd name="T46" fmla="*/ 61 w 160"/>
                <a:gd name="T47" fmla="*/ 164 h 188"/>
                <a:gd name="T48" fmla="*/ 84 w 160"/>
                <a:gd name="T49" fmla="*/ 167 h 188"/>
                <a:gd name="T50" fmla="*/ 109 w 160"/>
                <a:gd name="T51" fmla="*/ 162 h 188"/>
                <a:gd name="T52" fmla="*/ 126 w 160"/>
                <a:gd name="T53" fmla="*/ 148 h 188"/>
                <a:gd name="T54" fmla="*/ 135 w 160"/>
                <a:gd name="T55" fmla="*/ 125 h 188"/>
                <a:gd name="T56" fmla="*/ 158 w 160"/>
                <a:gd name="T57" fmla="*/ 125 h 188"/>
                <a:gd name="T58" fmla="*/ 147 w 160"/>
                <a:gd name="T59" fmla="*/ 154 h 188"/>
                <a:gd name="T60" fmla="*/ 130 w 160"/>
                <a:gd name="T61" fmla="*/ 173 h 188"/>
                <a:gd name="T62" fmla="*/ 107 w 160"/>
                <a:gd name="T63" fmla="*/ 184 h 188"/>
                <a:gd name="T64" fmla="*/ 78 w 160"/>
                <a:gd name="T65" fmla="*/ 188 h 188"/>
                <a:gd name="T66" fmla="*/ 54 w 160"/>
                <a:gd name="T67" fmla="*/ 184 h 188"/>
                <a:gd name="T68" fmla="*/ 34 w 160"/>
                <a:gd name="T69" fmla="*/ 173 h 188"/>
                <a:gd name="T70" fmla="*/ 19 w 160"/>
                <a:gd name="T71" fmla="*/ 158 h 188"/>
                <a:gd name="T72" fmla="*/ 10 w 160"/>
                <a:gd name="T73" fmla="*/ 139 h 188"/>
                <a:gd name="T74" fmla="*/ 2 w 160"/>
                <a:gd name="T75" fmla="*/ 118 h 188"/>
                <a:gd name="T76" fmla="*/ 0 w 160"/>
                <a:gd name="T77" fmla="*/ 93 h 188"/>
                <a:gd name="T78" fmla="*/ 2 w 160"/>
                <a:gd name="T79" fmla="*/ 70 h 188"/>
                <a:gd name="T80" fmla="*/ 10 w 160"/>
                <a:gd name="T81" fmla="*/ 49 h 188"/>
                <a:gd name="T82" fmla="*/ 21 w 160"/>
                <a:gd name="T83" fmla="*/ 30 h 188"/>
                <a:gd name="T84" fmla="*/ 36 w 160"/>
                <a:gd name="T85" fmla="*/ 15 h 188"/>
                <a:gd name="T86" fmla="*/ 55 w 160"/>
                <a:gd name="T87" fmla="*/ 4 h 188"/>
                <a:gd name="T88" fmla="*/ 80 w 160"/>
                <a:gd name="T8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0" h="188">
                  <a:moveTo>
                    <a:pt x="80" y="21"/>
                  </a:moveTo>
                  <a:lnTo>
                    <a:pt x="61" y="23"/>
                  </a:lnTo>
                  <a:lnTo>
                    <a:pt x="46" y="32"/>
                  </a:lnTo>
                  <a:lnTo>
                    <a:pt x="34" y="46"/>
                  </a:lnTo>
                  <a:lnTo>
                    <a:pt x="29" y="61"/>
                  </a:lnTo>
                  <a:lnTo>
                    <a:pt x="25" y="80"/>
                  </a:lnTo>
                  <a:lnTo>
                    <a:pt x="137" y="80"/>
                  </a:lnTo>
                  <a:lnTo>
                    <a:pt x="134" y="61"/>
                  </a:lnTo>
                  <a:lnTo>
                    <a:pt x="126" y="44"/>
                  </a:lnTo>
                  <a:lnTo>
                    <a:pt x="115" y="30"/>
                  </a:lnTo>
                  <a:lnTo>
                    <a:pt x="99" y="23"/>
                  </a:lnTo>
                  <a:lnTo>
                    <a:pt x="80" y="21"/>
                  </a:lnTo>
                  <a:close/>
                  <a:moveTo>
                    <a:pt x="80" y="0"/>
                  </a:moveTo>
                  <a:lnTo>
                    <a:pt x="107" y="4"/>
                  </a:lnTo>
                  <a:lnTo>
                    <a:pt x="126" y="13"/>
                  </a:lnTo>
                  <a:lnTo>
                    <a:pt x="141" y="28"/>
                  </a:lnTo>
                  <a:lnTo>
                    <a:pt x="153" y="49"/>
                  </a:lnTo>
                  <a:lnTo>
                    <a:pt x="158" y="72"/>
                  </a:lnTo>
                  <a:lnTo>
                    <a:pt x="160" y="99"/>
                  </a:lnTo>
                  <a:lnTo>
                    <a:pt x="23" y="99"/>
                  </a:lnTo>
                  <a:lnTo>
                    <a:pt x="27" y="120"/>
                  </a:lnTo>
                  <a:lnTo>
                    <a:pt x="33" y="139"/>
                  </a:lnTo>
                  <a:lnTo>
                    <a:pt x="44" y="154"/>
                  </a:lnTo>
                  <a:lnTo>
                    <a:pt x="61" y="164"/>
                  </a:lnTo>
                  <a:lnTo>
                    <a:pt x="84" y="167"/>
                  </a:lnTo>
                  <a:lnTo>
                    <a:pt x="109" y="162"/>
                  </a:lnTo>
                  <a:lnTo>
                    <a:pt x="126" y="148"/>
                  </a:lnTo>
                  <a:lnTo>
                    <a:pt x="135" y="125"/>
                  </a:lnTo>
                  <a:lnTo>
                    <a:pt x="158" y="125"/>
                  </a:lnTo>
                  <a:lnTo>
                    <a:pt x="147" y="154"/>
                  </a:lnTo>
                  <a:lnTo>
                    <a:pt x="130" y="173"/>
                  </a:lnTo>
                  <a:lnTo>
                    <a:pt x="107" y="184"/>
                  </a:lnTo>
                  <a:lnTo>
                    <a:pt x="78" y="188"/>
                  </a:lnTo>
                  <a:lnTo>
                    <a:pt x="54" y="184"/>
                  </a:lnTo>
                  <a:lnTo>
                    <a:pt x="34" y="173"/>
                  </a:lnTo>
                  <a:lnTo>
                    <a:pt x="19" y="158"/>
                  </a:lnTo>
                  <a:lnTo>
                    <a:pt x="10" y="139"/>
                  </a:lnTo>
                  <a:lnTo>
                    <a:pt x="2" y="118"/>
                  </a:lnTo>
                  <a:lnTo>
                    <a:pt x="0" y="93"/>
                  </a:lnTo>
                  <a:lnTo>
                    <a:pt x="2" y="70"/>
                  </a:lnTo>
                  <a:lnTo>
                    <a:pt x="10" y="49"/>
                  </a:lnTo>
                  <a:lnTo>
                    <a:pt x="21" y="30"/>
                  </a:lnTo>
                  <a:lnTo>
                    <a:pt x="36" y="15"/>
                  </a:lnTo>
                  <a:lnTo>
                    <a:pt x="55" y="4"/>
                  </a:lnTo>
                  <a:lnTo>
                    <a:pt x="80"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3" name="Content Placeholder 2"/>
          <p:cNvSpPr>
            <a:spLocks noGrp="1"/>
          </p:cNvSpPr>
          <p:nvPr>
            <p:ph idx="1"/>
          </p:nvPr>
        </p:nvSpPr>
        <p:spPr>
          <a:xfrm>
            <a:off x="990600" y="1592674"/>
            <a:ext cx="10058399" cy="4343400"/>
          </a:xfrm>
        </p:spPr>
        <p:txBody>
          <a:bodyPr anchor="t">
            <a:normAutofit/>
          </a:bodyPr>
          <a:lstStyle/>
          <a:p>
            <a:pPr marL="868680" lvl="3" indent="0">
              <a:buNone/>
            </a:pPr>
            <a:r>
              <a:rPr lang="en-US" sz="1400" b="1" dirty="0" smtClean="0"/>
              <a:t>		</a:t>
            </a:r>
            <a:r>
              <a:rPr lang="en-US" sz="2400" b="1" dirty="0" smtClean="0"/>
              <a:t>Mary Mara, MLIS</a:t>
            </a:r>
          </a:p>
          <a:p>
            <a:pPr marL="868680" lvl="3" indent="0">
              <a:buNone/>
            </a:pPr>
            <a:r>
              <a:rPr lang="en-US" sz="1400" b="1" dirty="0"/>
              <a:t>	</a:t>
            </a:r>
            <a:r>
              <a:rPr lang="en-US" sz="1400" b="1" dirty="0" smtClean="0"/>
              <a:t>	Director, Library &amp; Learning Resource Center</a:t>
            </a:r>
          </a:p>
          <a:p>
            <a:pPr marL="868680" lvl="3" indent="0">
              <a:buNone/>
            </a:pPr>
            <a:endParaRPr lang="en-US" sz="1400" b="1" dirty="0"/>
          </a:p>
          <a:p>
            <a:pPr marL="868680" lvl="3" indent="0">
              <a:buNone/>
            </a:pPr>
            <a:endParaRPr lang="en-US" sz="1400" b="1" dirty="0" smtClean="0"/>
          </a:p>
          <a:p>
            <a:pPr marL="868680" lvl="3" indent="0">
              <a:buNone/>
            </a:pPr>
            <a:endParaRPr lang="en-US" sz="1400" b="1" dirty="0"/>
          </a:p>
          <a:p>
            <a:pPr marL="868680" lvl="3" indent="0">
              <a:buNone/>
            </a:pPr>
            <a:endParaRPr lang="en-US" sz="1400" b="1" dirty="0" smtClean="0"/>
          </a:p>
          <a:p>
            <a:pPr marL="868680" lvl="3" indent="0">
              <a:buNone/>
            </a:pPr>
            <a:r>
              <a:rPr lang="en-US" sz="1400" b="1" dirty="0"/>
              <a:t>	</a:t>
            </a:r>
            <a:r>
              <a:rPr lang="en-US" sz="1400" b="1" dirty="0" smtClean="0"/>
              <a:t>	</a:t>
            </a:r>
            <a:r>
              <a:rPr lang="en-US" sz="2400" b="1" dirty="0" smtClean="0"/>
              <a:t>Carolyne Begin, MLIS</a:t>
            </a:r>
          </a:p>
          <a:p>
            <a:pPr marL="868680" lvl="3" indent="0">
              <a:buNone/>
            </a:pPr>
            <a:r>
              <a:rPr lang="en-US" sz="1400" b="1" dirty="0"/>
              <a:t>	</a:t>
            </a:r>
            <a:r>
              <a:rPr lang="en-US" sz="1400" b="1" dirty="0" smtClean="0"/>
              <a:t>	Associate Director, Instruction</a:t>
            </a:r>
          </a:p>
          <a:p>
            <a:pPr marL="868680" lvl="3" indent="0">
              <a:buNone/>
            </a:pPr>
            <a:endParaRPr lang="en-US" sz="1400" b="1" dirty="0"/>
          </a:p>
          <a:p>
            <a:pPr marL="868680" lvl="3" indent="0">
              <a:buNone/>
            </a:pPr>
            <a:endParaRPr lang="en-US" sz="1400" b="1" dirty="0" smtClean="0"/>
          </a:p>
          <a:p>
            <a:pPr marL="868680" lvl="3" indent="0">
              <a:buNone/>
            </a:pPr>
            <a:endParaRPr lang="en-US" sz="1400" b="1" dirty="0"/>
          </a:p>
          <a:p>
            <a:pPr marL="868680" lvl="3" indent="0">
              <a:buNone/>
            </a:pPr>
            <a:endParaRPr lang="en-US" sz="1400" b="1" dirty="0" smtClean="0"/>
          </a:p>
          <a:p>
            <a:pPr marL="868680" lvl="3" indent="0">
              <a:buNone/>
            </a:pPr>
            <a:r>
              <a:rPr lang="en-US" sz="1400" b="1" dirty="0"/>
              <a:t>	</a:t>
            </a:r>
            <a:r>
              <a:rPr lang="en-US" sz="1400" b="1" dirty="0" smtClean="0"/>
              <a:t>	</a:t>
            </a:r>
            <a:r>
              <a:rPr lang="en-US" sz="2400" b="1" dirty="0" smtClean="0"/>
              <a:t>Albert Ybarra, MLIS</a:t>
            </a:r>
          </a:p>
          <a:p>
            <a:pPr marL="868680" lvl="3" indent="0">
              <a:buNone/>
            </a:pPr>
            <a:r>
              <a:rPr lang="en-US" sz="1400" b="1" dirty="0"/>
              <a:t>	</a:t>
            </a:r>
            <a:r>
              <a:rPr lang="en-US" sz="1400" b="1" dirty="0" smtClean="0"/>
              <a:t>	Librarian</a:t>
            </a:r>
            <a:endParaRPr lang="en-US" sz="1400"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200" y="1592674"/>
            <a:ext cx="1428750" cy="142875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9078" y="3161732"/>
            <a:ext cx="1428750" cy="142875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9078" y="4672238"/>
            <a:ext cx="1428750" cy="1428750"/>
          </a:xfrm>
          <a:prstGeom prst="rect">
            <a:avLst/>
          </a:prstGeom>
        </p:spPr>
      </p:pic>
    </p:spTree>
    <p:extLst>
      <p:ext uri="{BB962C8B-B14F-4D97-AF65-F5344CB8AC3E}">
        <p14:creationId xmlns:p14="http://schemas.microsoft.com/office/powerpoint/2010/main" val="4193564194"/>
      </p:ext>
    </p:extLst>
  </p:cSld>
  <p:clrMapOvr>
    <a:masterClrMapping/>
  </p:clrMapOvr>
  <mc:AlternateContent xmlns:mc="http://schemas.openxmlformats.org/markup-compatibility/2006" xmlns:p14="http://schemas.microsoft.com/office/powerpoint/2010/main">
    <mc:Choice Requires="p14">
      <p:transition spd="slow" p14:dur="2000" advTm="1461"/>
    </mc:Choice>
    <mc:Fallback xmlns="">
      <p:transition spd="slow" advTm="1461"/>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0" y="990600"/>
            <a:ext cx="8991600" cy="923330"/>
          </a:xfrm>
          <a:prstGeom prst="rect">
            <a:avLst/>
          </a:prstGeom>
          <a:noFill/>
        </p:spPr>
        <p:txBody>
          <a:bodyPr wrap="square" rtlCol="0">
            <a:spAutoFit/>
          </a:bodyPr>
          <a:lstStyle/>
          <a:p>
            <a:r>
              <a:rPr lang="en-US" sz="5400" dirty="0" smtClean="0">
                <a:latin typeface="Impact" panose="020B0806030902050204" pitchFamily="34" charset="0"/>
              </a:rPr>
              <a:t>What’s next?</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07228" y="2286000"/>
            <a:ext cx="5225144" cy="3505200"/>
          </a:xfrm>
          <a:prstGeom prst="rect">
            <a:avLst/>
          </a:prstGeom>
        </p:spPr>
      </p:pic>
    </p:spTree>
    <p:extLst>
      <p:ext uri="{BB962C8B-B14F-4D97-AF65-F5344CB8AC3E}">
        <p14:creationId xmlns:p14="http://schemas.microsoft.com/office/powerpoint/2010/main" val="21875019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02865"/>
            <a:ext cx="10058400" cy="1273535"/>
          </a:xfrm>
        </p:spPr>
        <p:txBody>
          <a:bodyPr>
            <a:normAutofit/>
          </a:bodyPr>
          <a:lstStyle/>
          <a:p>
            <a:pPr algn="ctr"/>
            <a:r>
              <a:rPr lang="en-US" dirty="0" smtClean="0"/>
              <a:t>City University of Seattle</a:t>
            </a:r>
            <a:endParaRPr lang="en-US" sz="3600" dirty="0"/>
          </a:p>
        </p:txBody>
      </p:sp>
      <p:grpSp>
        <p:nvGrpSpPr>
          <p:cNvPr id="29" name="Group 4"/>
          <p:cNvGrpSpPr>
            <a:grpSpLocks noChangeAspect="1"/>
          </p:cNvGrpSpPr>
          <p:nvPr/>
        </p:nvGrpSpPr>
        <p:grpSpPr bwMode="auto">
          <a:xfrm>
            <a:off x="8719276" y="6265902"/>
            <a:ext cx="2329724" cy="515899"/>
            <a:chOff x="1463" y="1512"/>
            <a:chExt cx="2136" cy="473"/>
          </a:xfrm>
        </p:grpSpPr>
        <p:sp>
          <p:nvSpPr>
            <p:cNvPr id="32" name="Freeform 6"/>
            <p:cNvSpPr>
              <a:spLocks/>
            </p:cNvSpPr>
            <p:nvPr/>
          </p:nvSpPr>
          <p:spPr bwMode="auto">
            <a:xfrm>
              <a:off x="1463" y="1512"/>
              <a:ext cx="217" cy="289"/>
            </a:xfrm>
            <a:custGeom>
              <a:avLst/>
              <a:gdLst>
                <a:gd name="T0" fmla="*/ 225 w 435"/>
                <a:gd name="T1" fmla="*/ 0 h 576"/>
                <a:gd name="T2" fmla="*/ 269 w 435"/>
                <a:gd name="T3" fmla="*/ 3 h 576"/>
                <a:gd name="T4" fmla="*/ 307 w 435"/>
                <a:gd name="T5" fmla="*/ 13 h 576"/>
                <a:gd name="T6" fmla="*/ 339 w 435"/>
                <a:gd name="T7" fmla="*/ 26 h 576"/>
                <a:gd name="T8" fmla="*/ 368 w 435"/>
                <a:gd name="T9" fmla="*/ 47 h 576"/>
                <a:gd name="T10" fmla="*/ 391 w 435"/>
                <a:gd name="T11" fmla="*/ 76 h 576"/>
                <a:gd name="T12" fmla="*/ 408 w 435"/>
                <a:gd name="T13" fmla="*/ 108 h 576"/>
                <a:gd name="T14" fmla="*/ 421 w 435"/>
                <a:gd name="T15" fmla="*/ 148 h 576"/>
                <a:gd name="T16" fmla="*/ 324 w 435"/>
                <a:gd name="T17" fmla="*/ 171 h 576"/>
                <a:gd name="T18" fmla="*/ 313 w 435"/>
                <a:gd name="T19" fmla="*/ 144 h 576"/>
                <a:gd name="T20" fmla="*/ 297 w 435"/>
                <a:gd name="T21" fmla="*/ 121 h 576"/>
                <a:gd name="T22" fmla="*/ 276 w 435"/>
                <a:gd name="T23" fmla="*/ 104 h 576"/>
                <a:gd name="T24" fmla="*/ 252 w 435"/>
                <a:gd name="T25" fmla="*/ 95 h 576"/>
                <a:gd name="T26" fmla="*/ 223 w 435"/>
                <a:gd name="T27" fmla="*/ 91 h 576"/>
                <a:gd name="T28" fmla="*/ 194 w 435"/>
                <a:gd name="T29" fmla="*/ 95 h 576"/>
                <a:gd name="T30" fmla="*/ 168 w 435"/>
                <a:gd name="T31" fmla="*/ 106 h 576"/>
                <a:gd name="T32" fmla="*/ 147 w 435"/>
                <a:gd name="T33" fmla="*/ 127 h 576"/>
                <a:gd name="T34" fmla="*/ 130 w 435"/>
                <a:gd name="T35" fmla="*/ 156 h 576"/>
                <a:gd name="T36" fmla="*/ 118 w 435"/>
                <a:gd name="T37" fmla="*/ 192 h 576"/>
                <a:gd name="T38" fmla="*/ 111 w 435"/>
                <a:gd name="T39" fmla="*/ 236 h 576"/>
                <a:gd name="T40" fmla="*/ 107 w 435"/>
                <a:gd name="T41" fmla="*/ 289 h 576"/>
                <a:gd name="T42" fmla="*/ 109 w 435"/>
                <a:gd name="T43" fmla="*/ 340 h 576"/>
                <a:gd name="T44" fmla="*/ 116 w 435"/>
                <a:gd name="T45" fmla="*/ 384 h 576"/>
                <a:gd name="T46" fmla="*/ 128 w 435"/>
                <a:gd name="T47" fmla="*/ 420 h 576"/>
                <a:gd name="T48" fmla="*/ 145 w 435"/>
                <a:gd name="T49" fmla="*/ 449 h 576"/>
                <a:gd name="T50" fmla="*/ 166 w 435"/>
                <a:gd name="T51" fmla="*/ 470 h 576"/>
                <a:gd name="T52" fmla="*/ 194 w 435"/>
                <a:gd name="T53" fmla="*/ 481 h 576"/>
                <a:gd name="T54" fmla="*/ 225 w 435"/>
                <a:gd name="T55" fmla="*/ 487 h 576"/>
                <a:gd name="T56" fmla="*/ 252 w 435"/>
                <a:gd name="T57" fmla="*/ 483 h 576"/>
                <a:gd name="T58" fmla="*/ 276 w 435"/>
                <a:gd name="T59" fmla="*/ 475 h 576"/>
                <a:gd name="T60" fmla="*/ 297 w 435"/>
                <a:gd name="T61" fmla="*/ 460 h 576"/>
                <a:gd name="T62" fmla="*/ 316 w 435"/>
                <a:gd name="T63" fmla="*/ 437 h 576"/>
                <a:gd name="T64" fmla="*/ 335 w 435"/>
                <a:gd name="T65" fmla="*/ 403 h 576"/>
                <a:gd name="T66" fmla="*/ 435 w 435"/>
                <a:gd name="T67" fmla="*/ 430 h 576"/>
                <a:gd name="T68" fmla="*/ 415 w 435"/>
                <a:gd name="T69" fmla="*/ 473 h 576"/>
                <a:gd name="T70" fmla="*/ 389 w 435"/>
                <a:gd name="T71" fmla="*/ 510 h 576"/>
                <a:gd name="T72" fmla="*/ 356 w 435"/>
                <a:gd name="T73" fmla="*/ 538 h 576"/>
                <a:gd name="T74" fmla="*/ 318 w 435"/>
                <a:gd name="T75" fmla="*/ 559 h 576"/>
                <a:gd name="T76" fmla="*/ 274 w 435"/>
                <a:gd name="T77" fmla="*/ 572 h 576"/>
                <a:gd name="T78" fmla="*/ 225 w 435"/>
                <a:gd name="T79" fmla="*/ 576 h 576"/>
                <a:gd name="T80" fmla="*/ 181 w 435"/>
                <a:gd name="T81" fmla="*/ 572 h 576"/>
                <a:gd name="T82" fmla="*/ 139 w 435"/>
                <a:gd name="T83" fmla="*/ 561 h 576"/>
                <a:gd name="T84" fmla="*/ 103 w 435"/>
                <a:gd name="T85" fmla="*/ 542 h 576"/>
                <a:gd name="T86" fmla="*/ 72 w 435"/>
                <a:gd name="T87" fmla="*/ 515 h 576"/>
                <a:gd name="T88" fmla="*/ 48 w 435"/>
                <a:gd name="T89" fmla="*/ 483 h 576"/>
                <a:gd name="T90" fmla="*/ 27 w 435"/>
                <a:gd name="T91" fmla="*/ 445 h 576"/>
                <a:gd name="T92" fmla="*/ 12 w 435"/>
                <a:gd name="T93" fmla="*/ 397 h 576"/>
                <a:gd name="T94" fmla="*/ 4 w 435"/>
                <a:gd name="T95" fmla="*/ 346 h 576"/>
                <a:gd name="T96" fmla="*/ 0 w 435"/>
                <a:gd name="T97" fmla="*/ 289 h 576"/>
                <a:gd name="T98" fmla="*/ 4 w 435"/>
                <a:gd name="T99" fmla="*/ 230 h 576"/>
                <a:gd name="T100" fmla="*/ 12 w 435"/>
                <a:gd name="T101" fmla="*/ 178 h 576"/>
                <a:gd name="T102" fmla="*/ 27 w 435"/>
                <a:gd name="T103" fmla="*/ 133 h 576"/>
                <a:gd name="T104" fmla="*/ 48 w 435"/>
                <a:gd name="T105" fmla="*/ 93 h 576"/>
                <a:gd name="T106" fmla="*/ 72 w 435"/>
                <a:gd name="T107" fmla="*/ 60 h 576"/>
                <a:gd name="T108" fmla="*/ 103 w 435"/>
                <a:gd name="T109" fmla="*/ 34 h 576"/>
                <a:gd name="T110" fmla="*/ 139 w 435"/>
                <a:gd name="T111" fmla="*/ 15 h 576"/>
                <a:gd name="T112" fmla="*/ 181 w 435"/>
                <a:gd name="T113" fmla="*/ 3 h 576"/>
                <a:gd name="T114" fmla="*/ 225 w 435"/>
                <a:gd name="T115" fmla="*/ 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5" h="576">
                  <a:moveTo>
                    <a:pt x="225" y="0"/>
                  </a:moveTo>
                  <a:lnTo>
                    <a:pt x="269" y="3"/>
                  </a:lnTo>
                  <a:lnTo>
                    <a:pt x="307" y="13"/>
                  </a:lnTo>
                  <a:lnTo>
                    <a:pt x="339" y="26"/>
                  </a:lnTo>
                  <a:lnTo>
                    <a:pt x="368" y="47"/>
                  </a:lnTo>
                  <a:lnTo>
                    <a:pt x="391" y="76"/>
                  </a:lnTo>
                  <a:lnTo>
                    <a:pt x="408" y="108"/>
                  </a:lnTo>
                  <a:lnTo>
                    <a:pt x="421" y="148"/>
                  </a:lnTo>
                  <a:lnTo>
                    <a:pt x="324" y="171"/>
                  </a:lnTo>
                  <a:lnTo>
                    <a:pt x="313" y="144"/>
                  </a:lnTo>
                  <a:lnTo>
                    <a:pt x="297" y="121"/>
                  </a:lnTo>
                  <a:lnTo>
                    <a:pt x="276" y="104"/>
                  </a:lnTo>
                  <a:lnTo>
                    <a:pt x="252" y="95"/>
                  </a:lnTo>
                  <a:lnTo>
                    <a:pt x="223" y="91"/>
                  </a:lnTo>
                  <a:lnTo>
                    <a:pt x="194" y="95"/>
                  </a:lnTo>
                  <a:lnTo>
                    <a:pt x="168" y="106"/>
                  </a:lnTo>
                  <a:lnTo>
                    <a:pt x="147" y="127"/>
                  </a:lnTo>
                  <a:lnTo>
                    <a:pt x="130" y="156"/>
                  </a:lnTo>
                  <a:lnTo>
                    <a:pt x="118" y="192"/>
                  </a:lnTo>
                  <a:lnTo>
                    <a:pt x="111" y="236"/>
                  </a:lnTo>
                  <a:lnTo>
                    <a:pt x="107" y="289"/>
                  </a:lnTo>
                  <a:lnTo>
                    <a:pt x="109" y="340"/>
                  </a:lnTo>
                  <a:lnTo>
                    <a:pt x="116" y="384"/>
                  </a:lnTo>
                  <a:lnTo>
                    <a:pt x="128" y="420"/>
                  </a:lnTo>
                  <a:lnTo>
                    <a:pt x="145" y="449"/>
                  </a:lnTo>
                  <a:lnTo>
                    <a:pt x="166" y="470"/>
                  </a:lnTo>
                  <a:lnTo>
                    <a:pt x="194" y="481"/>
                  </a:lnTo>
                  <a:lnTo>
                    <a:pt x="225" y="487"/>
                  </a:lnTo>
                  <a:lnTo>
                    <a:pt x="252" y="483"/>
                  </a:lnTo>
                  <a:lnTo>
                    <a:pt x="276" y="475"/>
                  </a:lnTo>
                  <a:lnTo>
                    <a:pt x="297" y="460"/>
                  </a:lnTo>
                  <a:lnTo>
                    <a:pt x="316" y="437"/>
                  </a:lnTo>
                  <a:lnTo>
                    <a:pt x="335" y="403"/>
                  </a:lnTo>
                  <a:lnTo>
                    <a:pt x="435" y="430"/>
                  </a:lnTo>
                  <a:lnTo>
                    <a:pt x="415" y="473"/>
                  </a:lnTo>
                  <a:lnTo>
                    <a:pt x="389" y="510"/>
                  </a:lnTo>
                  <a:lnTo>
                    <a:pt x="356" y="538"/>
                  </a:lnTo>
                  <a:lnTo>
                    <a:pt x="318" y="559"/>
                  </a:lnTo>
                  <a:lnTo>
                    <a:pt x="274" y="572"/>
                  </a:lnTo>
                  <a:lnTo>
                    <a:pt x="225" y="576"/>
                  </a:lnTo>
                  <a:lnTo>
                    <a:pt x="181" y="572"/>
                  </a:lnTo>
                  <a:lnTo>
                    <a:pt x="139" y="561"/>
                  </a:lnTo>
                  <a:lnTo>
                    <a:pt x="103" y="542"/>
                  </a:lnTo>
                  <a:lnTo>
                    <a:pt x="72" y="515"/>
                  </a:lnTo>
                  <a:lnTo>
                    <a:pt x="48" y="483"/>
                  </a:lnTo>
                  <a:lnTo>
                    <a:pt x="27" y="445"/>
                  </a:lnTo>
                  <a:lnTo>
                    <a:pt x="12" y="397"/>
                  </a:lnTo>
                  <a:lnTo>
                    <a:pt x="4" y="346"/>
                  </a:lnTo>
                  <a:lnTo>
                    <a:pt x="0" y="289"/>
                  </a:lnTo>
                  <a:lnTo>
                    <a:pt x="4" y="230"/>
                  </a:lnTo>
                  <a:lnTo>
                    <a:pt x="12" y="178"/>
                  </a:lnTo>
                  <a:lnTo>
                    <a:pt x="27" y="133"/>
                  </a:lnTo>
                  <a:lnTo>
                    <a:pt x="48" y="93"/>
                  </a:lnTo>
                  <a:lnTo>
                    <a:pt x="72" y="60"/>
                  </a:lnTo>
                  <a:lnTo>
                    <a:pt x="103" y="34"/>
                  </a:lnTo>
                  <a:lnTo>
                    <a:pt x="139" y="15"/>
                  </a:lnTo>
                  <a:lnTo>
                    <a:pt x="181" y="3"/>
                  </a:lnTo>
                  <a:lnTo>
                    <a:pt x="22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7"/>
            <p:cNvSpPr>
              <a:spLocks noEditPoints="1"/>
            </p:cNvSpPr>
            <p:nvPr/>
          </p:nvSpPr>
          <p:spPr bwMode="auto">
            <a:xfrm>
              <a:off x="1703" y="1512"/>
              <a:ext cx="48" cy="285"/>
            </a:xfrm>
            <a:custGeom>
              <a:avLst/>
              <a:gdLst>
                <a:gd name="T0" fmla="*/ 0 w 96"/>
                <a:gd name="T1" fmla="*/ 165 h 569"/>
                <a:gd name="T2" fmla="*/ 96 w 96"/>
                <a:gd name="T3" fmla="*/ 165 h 569"/>
                <a:gd name="T4" fmla="*/ 96 w 96"/>
                <a:gd name="T5" fmla="*/ 569 h 569"/>
                <a:gd name="T6" fmla="*/ 0 w 96"/>
                <a:gd name="T7" fmla="*/ 569 h 569"/>
                <a:gd name="T8" fmla="*/ 0 w 96"/>
                <a:gd name="T9" fmla="*/ 165 h 569"/>
                <a:gd name="T10" fmla="*/ 0 w 96"/>
                <a:gd name="T11" fmla="*/ 0 h 569"/>
                <a:gd name="T12" fmla="*/ 96 w 96"/>
                <a:gd name="T13" fmla="*/ 0 h 569"/>
                <a:gd name="T14" fmla="*/ 96 w 96"/>
                <a:gd name="T15" fmla="*/ 91 h 569"/>
                <a:gd name="T16" fmla="*/ 0 w 96"/>
                <a:gd name="T17" fmla="*/ 91 h 569"/>
                <a:gd name="T18" fmla="*/ 0 w 96"/>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569">
                  <a:moveTo>
                    <a:pt x="0" y="165"/>
                  </a:moveTo>
                  <a:lnTo>
                    <a:pt x="96" y="165"/>
                  </a:lnTo>
                  <a:lnTo>
                    <a:pt x="96" y="569"/>
                  </a:lnTo>
                  <a:lnTo>
                    <a:pt x="0" y="569"/>
                  </a:lnTo>
                  <a:lnTo>
                    <a:pt x="0" y="165"/>
                  </a:lnTo>
                  <a:close/>
                  <a:moveTo>
                    <a:pt x="0" y="0"/>
                  </a:moveTo>
                  <a:lnTo>
                    <a:pt x="96" y="0"/>
                  </a:lnTo>
                  <a:lnTo>
                    <a:pt x="96" y="91"/>
                  </a:lnTo>
                  <a:lnTo>
                    <a:pt x="0" y="91"/>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8"/>
            <p:cNvSpPr>
              <a:spLocks/>
            </p:cNvSpPr>
            <p:nvPr/>
          </p:nvSpPr>
          <p:spPr bwMode="auto">
            <a:xfrm>
              <a:off x="1771" y="1528"/>
              <a:ext cx="115" cy="273"/>
            </a:xfrm>
            <a:custGeom>
              <a:avLst/>
              <a:gdLst>
                <a:gd name="T0" fmla="*/ 55 w 230"/>
                <a:gd name="T1" fmla="*/ 0 h 544"/>
                <a:gd name="T2" fmla="*/ 152 w 230"/>
                <a:gd name="T3" fmla="*/ 0 h 544"/>
                <a:gd name="T4" fmla="*/ 152 w 230"/>
                <a:gd name="T5" fmla="*/ 133 h 544"/>
                <a:gd name="T6" fmla="*/ 230 w 230"/>
                <a:gd name="T7" fmla="*/ 133 h 544"/>
                <a:gd name="T8" fmla="*/ 230 w 230"/>
                <a:gd name="T9" fmla="*/ 209 h 544"/>
                <a:gd name="T10" fmla="*/ 152 w 230"/>
                <a:gd name="T11" fmla="*/ 209 h 544"/>
                <a:gd name="T12" fmla="*/ 152 w 230"/>
                <a:gd name="T13" fmla="*/ 438 h 544"/>
                <a:gd name="T14" fmla="*/ 154 w 230"/>
                <a:gd name="T15" fmla="*/ 451 h 544"/>
                <a:gd name="T16" fmla="*/ 160 w 230"/>
                <a:gd name="T17" fmla="*/ 460 h 544"/>
                <a:gd name="T18" fmla="*/ 171 w 230"/>
                <a:gd name="T19" fmla="*/ 464 h 544"/>
                <a:gd name="T20" fmla="*/ 186 w 230"/>
                <a:gd name="T21" fmla="*/ 466 h 544"/>
                <a:gd name="T22" fmla="*/ 209 w 230"/>
                <a:gd name="T23" fmla="*/ 464 h 544"/>
                <a:gd name="T24" fmla="*/ 230 w 230"/>
                <a:gd name="T25" fmla="*/ 458 h 544"/>
                <a:gd name="T26" fmla="*/ 230 w 230"/>
                <a:gd name="T27" fmla="*/ 538 h 544"/>
                <a:gd name="T28" fmla="*/ 192 w 230"/>
                <a:gd name="T29" fmla="*/ 542 h 544"/>
                <a:gd name="T30" fmla="*/ 154 w 230"/>
                <a:gd name="T31" fmla="*/ 544 h 544"/>
                <a:gd name="T32" fmla="*/ 121 w 230"/>
                <a:gd name="T33" fmla="*/ 540 h 544"/>
                <a:gd name="T34" fmla="*/ 97 w 230"/>
                <a:gd name="T35" fmla="*/ 533 h 544"/>
                <a:gd name="T36" fmla="*/ 78 w 230"/>
                <a:gd name="T37" fmla="*/ 519 h 544"/>
                <a:gd name="T38" fmla="*/ 64 w 230"/>
                <a:gd name="T39" fmla="*/ 500 h 544"/>
                <a:gd name="T40" fmla="*/ 57 w 230"/>
                <a:gd name="T41" fmla="*/ 478 h 544"/>
                <a:gd name="T42" fmla="*/ 55 w 230"/>
                <a:gd name="T43" fmla="*/ 451 h 544"/>
                <a:gd name="T44" fmla="*/ 55 w 230"/>
                <a:gd name="T45" fmla="*/ 209 h 544"/>
                <a:gd name="T46" fmla="*/ 0 w 230"/>
                <a:gd name="T47" fmla="*/ 209 h 544"/>
                <a:gd name="T48" fmla="*/ 0 w 230"/>
                <a:gd name="T49" fmla="*/ 133 h 544"/>
                <a:gd name="T50" fmla="*/ 55 w 230"/>
                <a:gd name="T51" fmla="*/ 133 h 544"/>
                <a:gd name="T52" fmla="*/ 55 w 230"/>
                <a:gd name="T5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0" h="544">
                  <a:moveTo>
                    <a:pt x="55" y="0"/>
                  </a:moveTo>
                  <a:lnTo>
                    <a:pt x="152" y="0"/>
                  </a:lnTo>
                  <a:lnTo>
                    <a:pt x="152" y="133"/>
                  </a:lnTo>
                  <a:lnTo>
                    <a:pt x="230" y="133"/>
                  </a:lnTo>
                  <a:lnTo>
                    <a:pt x="230" y="209"/>
                  </a:lnTo>
                  <a:lnTo>
                    <a:pt x="152" y="209"/>
                  </a:lnTo>
                  <a:lnTo>
                    <a:pt x="152" y="438"/>
                  </a:lnTo>
                  <a:lnTo>
                    <a:pt x="154" y="451"/>
                  </a:lnTo>
                  <a:lnTo>
                    <a:pt x="160" y="460"/>
                  </a:lnTo>
                  <a:lnTo>
                    <a:pt x="171" y="464"/>
                  </a:lnTo>
                  <a:lnTo>
                    <a:pt x="186" y="466"/>
                  </a:lnTo>
                  <a:lnTo>
                    <a:pt x="209" y="464"/>
                  </a:lnTo>
                  <a:lnTo>
                    <a:pt x="230" y="458"/>
                  </a:lnTo>
                  <a:lnTo>
                    <a:pt x="230" y="538"/>
                  </a:lnTo>
                  <a:lnTo>
                    <a:pt x="192" y="542"/>
                  </a:lnTo>
                  <a:lnTo>
                    <a:pt x="154" y="544"/>
                  </a:lnTo>
                  <a:lnTo>
                    <a:pt x="121" y="540"/>
                  </a:lnTo>
                  <a:lnTo>
                    <a:pt x="97" y="533"/>
                  </a:lnTo>
                  <a:lnTo>
                    <a:pt x="78" y="519"/>
                  </a:lnTo>
                  <a:lnTo>
                    <a:pt x="64" y="500"/>
                  </a:lnTo>
                  <a:lnTo>
                    <a:pt x="57" y="478"/>
                  </a:lnTo>
                  <a:lnTo>
                    <a:pt x="55" y="451"/>
                  </a:lnTo>
                  <a:lnTo>
                    <a:pt x="55" y="209"/>
                  </a:lnTo>
                  <a:lnTo>
                    <a:pt x="0" y="209"/>
                  </a:lnTo>
                  <a:lnTo>
                    <a:pt x="0" y="133"/>
                  </a:lnTo>
                  <a:lnTo>
                    <a:pt x="55" y="133"/>
                  </a:lnTo>
                  <a:lnTo>
                    <a:pt x="5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9"/>
            <p:cNvSpPr>
              <a:spLocks/>
            </p:cNvSpPr>
            <p:nvPr/>
          </p:nvSpPr>
          <p:spPr bwMode="auto">
            <a:xfrm>
              <a:off x="1896" y="1595"/>
              <a:ext cx="165" cy="275"/>
            </a:xfrm>
            <a:custGeom>
              <a:avLst/>
              <a:gdLst>
                <a:gd name="T0" fmla="*/ 0 w 332"/>
                <a:gd name="T1" fmla="*/ 0 h 550"/>
                <a:gd name="T2" fmla="*/ 97 w 332"/>
                <a:gd name="T3" fmla="*/ 0 h 550"/>
                <a:gd name="T4" fmla="*/ 164 w 332"/>
                <a:gd name="T5" fmla="*/ 247 h 550"/>
                <a:gd name="T6" fmla="*/ 166 w 332"/>
                <a:gd name="T7" fmla="*/ 247 h 550"/>
                <a:gd name="T8" fmla="*/ 235 w 332"/>
                <a:gd name="T9" fmla="*/ 0 h 550"/>
                <a:gd name="T10" fmla="*/ 332 w 332"/>
                <a:gd name="T11" fmla="*/ 0 h 550"/>
                <a:gd name="T12" fmla="*/ 204 w 332"/>
                <a:gd name="T13" fmla="*/ 404 h 550"/>
                <a:gd name="T14" fmla="*/ 185 w 332"/>
                <a:gd name="T15" fmla="*/ 449 h 550"/>
                <a:gd name="T16" fmla="*/ 168 w 332"/>
                <a:gd name="T17" fmla="*/ 483 h 550"/>
                <a:gd name="T18" fmla="*/ 149 w 332"/>
                <a:gd name="T19" fmla="*/ 510 h 550"/>
                <a:gd name="T20" fmla="*/ 128 w 332"/>
                <a:gd name="T21" fmla="*/ 529 h 550"/>
                <a:gd name="T22" fmla="*/ 105 w 332"/>
                <a:gd name="T23" fmla="*/ 542 h 550"/>
                <a:gd name="T24" fmla="*/ 78 w 332"/>
                <a:gd name="T25" fmla="*/ 548 h 550"/>
                <a:gd name="T26" fmla="*/ 48 w 332"/>
                <a:gd name="T27" fmla="*/ 550 h 550"/>
                <a:gd name="T28" fmla="*/ 27 w 332"/>
                <a:gd name="T29" fmla="*/ 550 h 550"/>
                <a:gd name="T30" fmla="*/ 13 w 332"/>
                <a:gd name="T31" fmla="*/ 548 h 550"/>
                <a:gd name="T32" fmla="*/ 0 w 332"/>
                <a:gd name="T33" fmla="*/ 548 h 550"/>
                <a:gd name="T34" fmla="*/ 0 w 332"/>
                <a:gd name="T35" fmla="*/ 468 h 550"/>
                <a:gd name="T36" fmla="*/ 21 w 332"/>
                <a:gd name="T37" fmla="*/ 470 h 550"/>
                <a:gd name="T38" fmla="*/ 42 w 332"/>
                <a:gd name="T39" fmla="*/ 472 h 550"/>
                <a:gd name="T40" fmla="*/ 63 w 332"/>
                <a:gd name="T41" fmla="*/ 470 h 550"/>
                <a:gd name="T42" fmla="*/ 82 w 332"/>
                <a:gd name="T43" fmla="*/ 464 h 550"/>
                <a:gd name="T44" fmla="*/ 95 w 332"/>
                <a:gd name="T45" fmla="*/ 453 h 550"/>
                <a:gd name="T46" fmla="*/ 105 w 332"/>
                <a:gd name="T47" fmla="*/ 440 h 550"/>
                <a:gd name="T48" fmla="*/ 113 w 332"/>
                <a:gd name="T49" fmla="*/ 423 h 550"/>
                <a:gd name="T50" fmla="*/ 118 w 332"/>
                <a:gd name="T51" fmla="*/ 407 h 550"/>
                <a:gd name="T52" fmla="*/ 120 w 332"/>
                <a:gd name="T53" fmla="*/ 392 h 550"/>
                <a:gd name="T54" fmla="*/ 116 w 332"/>
                <a:gd name="T55" fmla="*/ 369 h 550"/>
                <a:gd name="T56" fmla="*/ 109 w 332"/>
                <a:gd name="T57" fmla="*/ 345 h 550"/>
                <a:gd name="T58" fmla="*/ 0 w 332"/>
                <a:gd name="T59"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2" h="550">
                  <a:moveTo>
                    <a:pt x="0" y="0"/>
                  </a:moveTo>
                  <a:lnTo>
                    <a:pt x="97" y="0"/>
                  </a:lnTo>
                  <a:lnTo>
                    <a:pt x="164" y="247"/>
                  </a:lnTo>
                  <a:lnTo>
                    <a:pt x="166" y="247"/>
                  </a:lnTo>
                  <a:lnTo>
                    <a:pt x="235" y="0"/>
                  </a:lnTo>
                  <a:lnTo>
                    <a:pt x="332" y="0"/>
                  </a:lnTo>
                  <a:lnTo>
                    <a:pt x="204" y="404"/>
                  </a:lnTo>
                  <a:lnTo>
                    <a:pt x="185" y="449"/>
                  </a:lnTo>
                  <a:lnTo>
                    <a:pt x="168" y="483"/>
                  </a:lnTo>
                  <a:lnTo>
                    <a:pt x="149" y="510"/>
                  </a:lnTo>
                  <a:lnTo>
                    <a:pt x="128" y="529"/>
                  </a:lnTo>
                  <a:lnTo>
                    <a:pt x="105" y="542"/>
                  </a:lnTo>
                  <a:lnTo>
                    <a:pt x="78" y="548"/>
                  </a:lnTo>
                  <a:lnTo>
                    <a:pt x="48" y="550"/>
                  </a:lnTo>
                  <a:lnTo>
                    <a:pt x="27" y="550"/>
                  </a:lnTo>
                  <a:lnTo>
                    <a:pt x="13" y="548"/>
                  </a:lnTo>
                  <a:lnTo>
                    <a:pt x="0" y="548"/>
                  </a:lnTo>
                  <a:lnTo>
                    <a:pt x="0" y="468"/>
                  </a:lnTo>
                  <a:lnTo>
                    <a:pt x="21" y="470"/>
                  </a:lnTo>
                  <a:lnTo>
                    <a:pt x="42" y="472"/>
                  </a:lnTo>
                  <a:lnTo>
                    <a:pt x="63" y="470"/>
                  </a:lnTo>
                  <a:lnTo>
                    <a:pt x="82" y="464"/>
                  </a:lnTo>
                  <a:lnTo>
                    <a:pt x="95" y="453"/>
                  </a:lnTo>
                  <a:lnTo>
                    <a:pt x="105" y="440"/>
                  </a:lnTo>
                  <a:lnTo>
                    <a:pt x="113" y="423"/>
                  </a:lnTo>
                  <a:lnTo>
                    <a:pt x="118" y="407"/>
                  </a:lnTo>
                  <a:lnTo>
                    <a:pt x="120" y="392"/>
                  </a:lnTo>
                  <a:lnTo>
                    <a:pt x="116" y="369"/>
                  </a:lnTo>
                  <a:lnTo>
                    <a:pt x="109" y="345"/>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0"/>
            <p:cNvSpPr>
              <a:spLocks/>
            </p:cNvSpPr>
            <p:nvPr/>
          </p:nvSpPr>
          <p:spPr bwMode="auto">
            <a:xfrm>
              <a:off x="2082" y="1516"/>
              <a:ext cx="216" cy="285"/>
            </a:xfrm>
            <a:custGeom>
              <a:avLst/>
              <a:gdLst>
                <a:gd name="T0" fmla="*/ 0 w 430"/>
                <a:gd name="T1" fmla="*/ 0 h 569"/>
                <a:gd name="T2" fmla="*/ 108 w 430"/>
                <a:gd name="T3" fmla="*/ 0 h 569"/>
                <a:gd name="T4" fmla="*/ 108 w 430"/>
                <a:gd name="T5" fmla="*/ 356 h 569"/>
                <a:gd name="T6" fmla="*/ 110 w 430"/>
                <a:gd name="T7" fmla="*/ 392 h 569"/>
                <a:gd name="T8" fmla="*/ 116 w 430"/>
                <a:gd name="T9" fmla="*/ 421 h 569"/>
                <a:gd name="T10" fmla="*/ 127 w 430"/>
                <a:gd name="T11" fmla="*/ 442 h 569"/>
                <a:gd name="T12" fmla="*/ 143 w 430"/>
                <a:gd name="T13" fmla="*/ 459 h 569"/>
                <a:gd name="T14" fmla="*/ 163 w 430"/>
                <a:gd name="T15" fmla="*/ 470 h 569"/>
                <a:gd name="T16" fmla="*/ 186 w 430"/>
                <a:gd name="T17" fmla="*/ 476 h 569"/>
                <a:gd name="T18" fmla="*/ 215 w 430"/>
                <a:gd name="T19" fmla="*/ 480 h 569"/>
                <a:gd name="T20" fmla="*/ 244 w 430"/>
                <a:gd name="T21" fmla="*/ 476 h 569"/>
                <a:gd name="T22" fmla="*/ 268 w 430"/>
                <a:gd name="T23" fmla="*/ 470 h 569"/>
                <a:gd name="T24" fmla="*/ 289 w 430"/>
                <a:gd name="T25" fmla="*/ 459 h 569"/>
                <a:gd name="T26" fmla="*/ 304 w 430"/>
                <a:gd name="T27" fmla="*/ 442 h 569"/>
                <a:gd name="T28" fmla="*/ 314 w 430"/>
                <a:gd name="T29" fmla="*/ 421 h 569"/>
                <a:gd name="T30" fmla="*/ 322 w 430"/>
                <a:gd name="T31" fmla="*/ 392 h 569"/>
                <a:gd name="T32" fmla="*/ 324 w 430"/>
                <a:gd name="T33" fmla="*/ 356 h 569"/>
                <a:gd name="T34" fmla="*/ 324 w 430"/>
                <a:gd name="T35" fmla="*/ 0 h 569"/>
                <a:gd name="T36" fmla="*/ 430 w 430"/>
                <a:gd name="T37" fmla="*/ 0 h 569"/>
                <a:gd name="T38" fmla="*/ 430 w 430"/>
                <a:gd name="T39" fmla="*/ 352 h 569"/>
                <a:gd name="T40" fmla="*/ 428 w 430"/>
                <a:gd name="T41" fmla="*/ 398 h 569"/>
                <a:gd name="T42" fmla="*/ 419 w 430"/>
                <a:gd name="T43" fmla="*/ 438 h 569"/>
                <a:gd name="T44" fmla="*/ 405 w 430"/>
                <a:gd name="T45" fmla="*/ 470 h 569"/>
                <a:gd name="T46" fmla="*/ 388 w 430"/>
                <a:gd name="T47" fmla="*/ 499 h 569"/>
                <a:gd name="T48" fmla="*/ 365 w 430"/>
                <a:gd name="T49" fmla="*/ 522 h 569"/>
                <a:gd name="T50" fmla="*/ 341 w 430"/>
                <a:gd name="T51" fmla="*/ 539 h 569"/>
                <a:gd name="T52" fmla="*/ 312 w 430"/>
                <a:gd name="T53" fmla="*/ 552 h 569"/>
                <a:gd name="T54" fmla="*/ 282 w 430"/>
                <a:gd name="T55" fmla="*/ 562 h 569"/>
                <a:gd name="T56" fmla="*/ 249 w 430"/>
                <a:gd name="T57" fmla="*/ 567 h 569"/>
                <a:gd name="T58" fmla="*/ 215 w 430"/>
                <a:gd name="T59" fmla="*/ 569 h 569"/>
                <a:gd name="T60" fmla="*/ 183 w 430"/>
                <a:gd name="T61" fmla="*/ 567 h 569"/>
                <a:gd name="T62" fmla="*/ 150 w 430"/>
                <a:gd name="T63" fmla="*/ 562 h 569"/>
                <a:gd name="T64" fmla="*/ 120 w 430"/>
                <a:gd name="T65" fmla="*/ 552 h 569"/>
                <a:gd name="T66" fmla="*/ 91 w 430"/>
                <a:gd name="T67" fmla="*/ 539 h 569"/>
                <a:gd name="T68" fmla="*/ 64 w 430"/>
                <a:gd name="T69" fmla="*/ 522 h 569"/>
                <a:gd name="T70" fmla="*/ 43 w 430"/>
                <a:gd name="T71" fmla="*/ 499 h 569"/>
                <a:gd name="T72" fmla="*/ 24 w 430"/>
                <a:gd name="T73" fmla="*/ 470 h 569"/>
                <a:gd name="T74" fmla="*/ 11 w 430"/>
                <a:gd name="T75" fmla="*/ 438 h 569"/>
                <a:gd name="T76" fmla="*/ 3 w 430"/>
                <a:gd name="T77" fmla="*/ 398 h 569"/>
                <a:gd name="T78" fmla="*/ 0 w 430"/>
                <a:gd name="T79" fmla="*/ 352 h 569"/>
                <a:gd name="T80" fmla="*/ 0 w 430"/>
                <a:gd name="T81"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0" h="569">
                  <a:moveTo>
                    <a:pt x="0" y="0"/>
                  </a:moveTo>
                  <a:lnTo>
                    <a:pt x="108" y="0"/>
                  </a:lnTo>
                  <a:lnTo>
                    <a:pt x="108" y="356"/>
                  </a:lnTo>
                  <a:lnTo>
                    <a:pt x="110" y="392"/>
                  </a:lnTo>
                  <a:lnTo>
                    <a:pt x="116" y="421"/>
                  </a:lnTo>
                  <a:lnTo>
                    <a:pt x="127" y="442"/>
                  </a:lnTo>
                  <a:lnTo>
                    <a:pt x="143" y="459"/>
                  </a:lnTo>
                  <a:lnTo>
                    <a:pt x="163" y="470"/>
                  </a:lnTo>
                  <a:lnTo>
                    <a:pt x="186" y="476"/>
                  </a:lnTo>
                  <a:lnTo>
                    <a:pt x="215" y="480"/>
                  </a:lnTo>
                  <a:lnTo>
                    <a:pt x="244" y="476"/>
                  </a:lnTo>
                  <a:lnTo>
                    <a:pt x="268" y="470"/>
                  </a:lnTo>
                  <a:lnTo>
                    <a:pt x="289" y="459"/>
                  </a:lnTo>
                  <a:lnTo>
                    <a:pt x="304" y="442"/>
                  </a:lnTo>
                  <a:lnTo>
                    <a:pt x="314" y="421"/>
                  </a:lnTo>
                  <a:lnTo>
                    <a:pt x="322" y="392"/>
                  </a:lnTo>
                  <a:lnTo>
                    <a:pt x="324" y="356"/>
                  </a:lnTo>
                  <a:lnTo>
                    <a:pt x="324" y="0"/>
                  </a:lnTo>
                  <a:lnTo>
                    <a:pt x="430" y="0"/>
                  </a:lnTo>
                  <a:lnTo>
                    <a:pt x="430" y="352"/>
                  </a:lnTo>
                  <a:lnTo>
                    <a:pt x="428" y="398"/>
                  </a:lnTo>
                  <a:lnTo>
                    <a:pt x="419" y="438"/>
                  </a:lnTo>
                  <a:lnTo>
                    <a:pt x="405" y="470"/>
                  </a:lnTo>
                  <a:lnTo>
                    <a:pt x="388" y="499"/>
                  </a:lnTo>
                  <a:lnTo>
                    <a:pt x="365" y="522"/>
                  </a:lnTo>
                  <a:lnTo>
                    <a:pt x="341" y="539"/>
                  </a:lnTo>
                  <a:lnTo>
                    <a:pt x="312" y="552"/>
                  </a:lnTo>
                  <a:lnTo>
                    <a:pt x="282" y="562"/>
                  </a:lnTo>
                  <a:lnTo>
                    <a:pt x="249" y="567"/>
                  </a:lnTo>
                  <a:lnTo>
                    <a:pt x="215" y="569"/>
                  </a:lnTo>
                  <a:lnTo>
                    <a:pt x="183" y="567"/>
                  </a:lnTo>
                  <a:lnTo>
                    <a:pt x="150" y="562"/>
                  </a:lnTo>
                  <a:lnTo>
                    <a:pt x="120" y="552"/>
                  </a:lnTo>
                  <a:lnTo>
                    <a:pt x="91" y="539"/>
                  </a:lnTo>
                  <a:lnTo>
                    <a:pt x="64" y="522"/>
                  </a:lnTo>
                  <a:lnTo>
                    <a:pt x="43" y="499"/>
                  </a:lnTo>
                  <a:lnTo>
                    <a:pt x="24" y="470"/>
                  </a:lnTo>
                  <a:lnTo>
                    <a:pt x="11" y="438"/>
                  </a:lnTo>
                  <a:lnTo>
                    <a:pt x="3" y="398"/>
                  </a:lnTo>
                  <a:lnTo>
                    <a:pt x="0" y="352"/>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1"/>
            <p:cNvSpPr>
              <a:spLocks/>
            </p:cNvSpPr>
            <p:nvPr/>
          </p:nvSpPr>
          <p:spPr bwMode="auto">
            <a:xfrm>
              <a:off x="2342" y="1591"/>
              <a:ext cx="147" cy="206"/>
            </a:xfrm>
            <a:custGeom>
              <a:avLst/>
              <a:gdLst>
                <a:gd name="T0" fmla="*/ 177 w 293"/>
                <a:gd name="T1" fmla="*/ 0 h 412"/>
                <a:gd name="T2" fmla="*/ 202 w 293"/>
                <a:gd name="T3" fmla="*/ 2 h 412"/>
                <a:gd name="T4" fmla="*/ 227 w 293"/>
                <a:gd name="T5" fmla="*/ 8 h 412"/>
                <a:gd name="T6" fmla="*/ 248 w 293"/>
                <a:gd name="T7" fmla="*/ 20 h 412"/>
                <a:gd name="T8" fmla="*/ 267 w 293"/>
                <a:gd name="T9" fmla="*/ 35 h 412"/>
                <a:gd name="T10" fmla="*/ 280 w 293"/>
                <a:gd name="T11" fmla="*/ 56 h 412"/>
                <a:gd name="T12" fmla="*/ 289 w 293"/>
                <a:gd name="T13" fmla="*/ 84 h 412"/>
                <a:gd name="T14" fmla="*/ 293 w 293"/>
                <a:gd name="T15" fmla="*/ 118 h 412"/>
                <a:gd name="T16" fmla="*/ 293 w 293"/>
                <a:gd name="T17" fmla="*/ 412 h 412"/>
                <a:gd name="T18" fmla="*/ 238 w 293"/>
                <a:gd name="T19" fmla="*/ 412 h 412"/>
                <a:gd name="T20" fmla="*/ 238 w 293"/>
                <a:gd name="T21" fmla="*/ 118 h 412"/>
                <a:gd name="T22" fmla="*/ 234 w 293"/>
                <a:gd name="T23" fmla="*/ 92 h 412"/>
                <a:gd name="T24" fmla="*/ 227 w 293"/>
                <a:gd name="T25" fmla="*/ 71 h 412"/>
                <a:gd name="T26" fmla="*/ 211 w 293"/>
                <a:gd name="T27" fmla="*/ 58 h 412"/>
                <a:gd name="T28" fmla="*/ 194 w 293"/>
                <a:gd name="T29" fmla="*/ 50 h 412"/>
                <a:gd name="T30" fmla="*/ 171 w 293"/>
                <a:gd name="T31" fmla="*/ 48 h 412"/>
                <a:gd name="T32" fmla="*/ 139 w 293"/>
                <a:gd name="T33" fmla="*/ 54 h 412"/>
                <a:gd name="T34" fmla="*/ 107 w 293"/>
                <a:gd name="T35" fmla="*/ 69 h 412"/>
                <a:gd name="T36" fmla="*/ 78 w 293"/>
                <a:gd name="T37" fmla="*/ 88 h 412"/>
                <a:gd name="T38" fmla="*/ 55 w 293"/>
                <a:gd name="T39" fmla="*/ 109 h 412"/>
                <a:gd name="T40" fmla="*/ 55 w 293"/>
                <a:gd name="T41" fmla="*/ 412 h 412"/>
                <a:gd name="T42" fmla="*/ 0 w 293"/>
                <a:gd name="T43" fmla="*/ 412 h 412"/>
                <a:gd name="T44" fmla="*/ 0 w 293"/>
                <a:gd name="T45" fmla="*/ 8 h 412"/>
                <a:gd name="T46" fmla="*/ 55 w 293"/>
                <a:gd name="T47" fmla="*/ 8 h 412"/>
                <a:gd name="T48" fmla="*/ 55 w 293"/>
                <a:gd name="T49" fmla="*/ 61 h 412"/>
                <a:gd name="T50" fmla="*/ 57 w 293"/>
                <a:gd name="T51" fmla="*/ 61 h 412"/>
                <a:gd name="T52" fmla="*/ 84 w 293"/>
                <a:gd name="T53" fmla="*/ 37 h 412"/>
                <a:gd name="T54" fmla="*/ 112 w 293"/>
                <a:gd name="T55" fmla="*/ 18 h 412"/>
                <a:gd name="T56" fmla="*/ 143 w 293"/>
                <a:gd name="T57" fmla="*/ 4 h 412"/>
                <a:gd name="T58" fmla="*/ 177 w 293"/>
                <a:gd name="T5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93" h="412">
                  <a:moveTo>
                    <a:pt x="177" y="0"/>
                  </a:moveTo>
                  <a:lnTo>
                    <a:pt x="202" y="2"/>
                  </a:lnTo>
                  <a:lnTo>
                    <a:pt x="227" y="8"/>
                  </a:lnTo>
                  <a:lnTo>
                    <a:pt x="248" y="20"/>
                  </a:lnTo>
                  <a:lnTo>
                    <a:pt x="267" y="35"/>
                  </a:lnTo>
                  <a:lnTo>
                    <a:pt x="280" y="56"/>
                  </a:lnTo>
                  <a:lnTo>
                    <a:pt x="289" y="84"/>
                  </a:lnTo>
                  <a:lnTo>
                    <a:pt x="293" y="118"/>
                  </a:lnTo>
                  <a:lnTo>
                    <a:pt x="293" y="412"/>
                  </a:lnTo>
                  <a:lnTo>
                    <a:pt x="238" y="412"/>
                  </a:lnTo>
                  <a:lnTo>
                    <a:pt x="238" y="118"/>
                  </a:lnTo>
                  <a:lnTo>
                    <a:pt x="234" y="92"/>
                  </a:lnTo>
                  <a:lnTo>
                    <a:pt x="227" y="71"/>
                  </a:lnTo>
                  <a:lnTo>
                    <a:pt x="211" y="58"/>
                  </a:lnTo>
                  <a:lnTo>
                    <a:pt x="194" y="50"/>
                  </a:lnTo>
                  <a:lnTo>
                    <a:pt x="171" y="48"/>
                  </a:lnTo>
                  <a:lnTo>
                    <a:pt x="139" y="54"/>
                  </a:lnTo>
                  <a:lnTo>
                    <a:pt x="107" y="69"/>
                  </a:lnTo>
                  <a:lnTo>
                    <a:pt x="78" y="88"/>
                  </a:lnTo>
                  <a:lnTo>
                    <a:pt x="55" y="109"/>
                  </a:lnTo>
                  <a:lnTo>
                    <a:pt x="55" y="412"/>
                  </a:lnTo>
                  <a:lnTo>
                    <a:pt x="0" y="412"/>
                  </a:lnTo>
                  <a:lnTo>
                    <a:pt x="0" y="8"/>
                  </a:lnTo>
                  <a:lnTo>
                    <a:pt x="55" y="8"/>
                  </a:lnTo>
                  <a:lnTo>
                    <a:pt x="55" y="61"/>
                  </a:lnTo>
                  <a:lnTo>
                    <a:pt x="57" y="61"/>
                  </a:lnTo>
                  <a:lnTo>
                    <a:pt x="84" y="37"/>
                  </a:lnTo>
                  <a:lnTo>
                    <a:pt x="112" y="18"/>
                  </a:lnTo>
                  <a:lnTo>
                    <a:pt x="143" y="4"/>
                  </a:lnTo>
                  <a:lnTo>
                    <a:pt x="177"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2"/>
            <p:cNvSpPr>
              <a:spLocks noEditPoints="1"/>
            </p:cNvSpPr>
            <p:nvPr/>
          </p:nvSpPr>
          <p:spPr bwMode="auto">
            <a:xfrm>
              <a:off x="2542" y="1512"/>
              <a:ext cx="27" cy="285"/>
            </a:xfrm>
            <a:custGeom>
              <a:avLst/>
              <a:gdLst>
                <a:gd name="T0" fmla="*/ 0 w 55"/>
                <a:gd name="T1" fmla="*/ 165 h 569"/>
                <a:gd name="T2" fmla="*/ 55 w 55"/>
                <a:gd name="T3" fmla="*/ 165 h 569"/>
                <a:gd name="T4" fmla="*/ 55 w 55"/>
                <a:gd name="T5" fmla="*/ 569 h 569"/>
                <a:gd name="T6" fmla="*/ 0 w 55"/>
                <a:gd name="T7" fmla="*/ 569 h 569"/>
                <a:gd name="T8" fmla="*/ 0 w 55"/>
                <a:gd name="T9" fmla="*/ 165 h 569"/>
                <a:gd name="T10" fmla="*/ 0 w 55"/>
                <a:gd name="T11" fmla="*/ 0 h 569"/>
                <a:gd name="T12" fmla="*/ 55 w 55"/>
                <a:gd name="T13" fmla="*/ 0 h 569"/>
                <a:gd name="T14" fmla="*/ 55 w 55"/>
                <a:gd name="T15" fmla="*/ 66 h 569"/>
                <a:gd name="T16" fmla="*/ 0 w 55"/>
                <a:gd name="T17" fmla="*/ 66 h 569"/>
                <a:gd name="T18" fmla="*/ 0 w 55"/>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69">
                  <a:moveTo>
                    <a:pt x="0" y="165"/>
                  </a:moveTo>
                  <a:lnTo>
                    <a:pt x="55" y="165"/>
                  </a:lnTo>
                  <a:lnTo>
                    <a:pt x="55" y="569"/>
                  </a:lnTo>
                  <a:lnTo>
                    <a:pt x="0" y="569"/>
                  </a:lnTo>
                  <a:lnTo>
                    <a:pt x="0" y="165"/>
                  </a:lnTo>
                  <a:close/>
                  <a:moveTo>
                    <a:pt x="0" y="0"/>
                  </a:moveTo>
                  <a:lnTo>
                    <a:pt x="55" y="0"/>
                  </a:lnTo>
                  <a:lnTo>
                    <a:pt x="55" y="66"/>
                  </a:lnTo>
                  <a:lnTo>
                    <a:pt x="0" y="66"/>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3"/>
            <p:cNvSpPr>
              <a:spLocks/>
            </p:cNvSpPr>
            <p:nvPr/>
          </p:nvSpPr>
          <p:spPr bwMode="auto">
            <a:xfrm>
              <a:off x="2600" y="1595"/>
              <a:ext cx="160" cy="202"/>
            </a:xfrm>
            <a:custGeom>
              <a:avLst/>
              <a:gdLst>
                <a:gd name="T0" fmla="*/ 0 w 320"/>
                <a:gd name="T1" fmla="*/ 0 h 404"/>
                <a:gd name="T2" fmla="*/ 57 w 320"/>
                <a:gd name="T3" fmla="*/ 0 h 404"/>
                <a:gd name="T4" fmla="*/ 158 w 320"/>
                <a:gd name="T5" fmla="*/ 333 h 404"/>
                <a:gd name="T6" fmla="*/ 160 w 320"/>
                <a:gd name="T7" fmla="*/ 333 h 404"/>
                <a:gd name="T8" fmla="*/ 263 w 320"/>
                <a:gd name="T9" fmla="*/ 0 h 404"/>
                <a:gd name="T10" fmla="*/ 320 w 320"/>
                <a:gd name="T11" fmla="*/ 0 h 404"/>
                <a:gd name="T12" fmla="*/ 198 w 320"/>
                <a:gd name="T13" fmla="*/ 404 h 404"/>
                <a:gd name="T14" fmla="*/ 124 w 320"/>
                <a:gd name="T15" fmla="*/ 404 h 404"/>
                <a:gd name="T16" fmla="*/ 0 w 320"/>
                <a:gd name="T1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404">
                  <a:moveTo>
                    <a:pt x="0" y="0"/>
                  </a:moveTo>
                  <a:lnTo>
                    <a:pt x="57" y="0"/>
                  </a:lnTo>
                  <a:lnTo>
                    <a:pt x="158" y="333"/>
                  </a:lnTo>
                  <a:lnTo>
                    <a:pt x="160" y="333"/>
                  </a:lnTo>
                  <a:lnTo>
                    <a:pt x="263" y="0"/>
                  </a:lnTo>
                  <a:lnTo>
                    <a:pt x="320" y="0"/>
                  </a:lnTo>
                  <a:lnTo>
                    <a:pt x="198" y="404"/>
                  </a:lnTo>
                  <a:lnTo>
                    <a:pt x="124" y="404"/>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4"/>
            <p:cNvSpPr>
              <a:spLocks noEditPoints="1"/>
            </p:cNvSpPr>
            <p:nvPr/>
          </p:nvSpPr>
          <p:spPr bwMode="auto">
            <a:xfrm>
              <a:off x="2767" y="1591"/>
              <a:ext cx="166" cy="210"/>
            </a:xfrm>
            <a:custGeom>
              <a:avLst/>
              <a:gdLst>
                <a:gd name="T0" fmla="*/ 165 w 331"/>
                <a:gd name="T1" fmla="*/ 48 h 419"/>
                <a:gd name="T2" fmla="*/ 135 w 331"/>
                <a:gd name="T3" fmla="*/ 52 h 419"/>
                <a:gd name="T4" fmla="*/ 108 w 331"/>
                <a:gd name="T5" fmla="*/ 63 h 419"/>
                <a:gd name="T6" fmla="*/ 87 w 331"/>
                <a:gd name="T7" fmla="*/ 82 h 419"/>
                <a:gd name="T8" fmla="*/ 72 w 331"/>
                <a:gd name="T9" fmla="*/ 107 h 419"/>
                <a:gd name="T10" fmla="*/ 63 w 331"/>
                <a:gd name="T11" fmla="*/ 137 h 419"/>
                <a:gd name="T12" fmla="*/ 57 w 331"/>
                <a:gd name="T13" fmla="*/ 172 h 419"/>
                <a:gd name="T14" fmla="*/ 263 w 331"/>
                <a:gd name="T15" fmla="*/ 172 h 419"/>
                <a:gd name="T16" fmla="*/ 259 w 331"/>
                <a:gd name="T17" fmla="*/ 137 h 419"/>
                <a:gd name="T18" fmla="*/ 251 w 331"/>
                <a:gd name="T19" fmla="*/ 107 h 419"/>
                <a:gd name="T20" fmla="*/ 236 w 331"/>
                <a:gd name="T21" fmla="*/ 82 h 419"/>
                <a:gd name="T22" fmla="*/ 217 w 331"/>
                <a:gd name="T23" fmla="*/ 63 h 419"/>
                <a:gd name="T24" fmla="*/ 194 w 331"/>
                <a:gd name="T25" fmla="*/ 52 h 419"/>
                <a:gd name="T26" fmla="*/ 165 w 331"/>
                <a:gd name="T27" fmla="*/ 48 h 419"/>
                <a:gd name="T28" fmla="*/ 164 w 331"/>
                <a:gd name="T29" fmla="*/ 0 h 419"/>
                <a:gd name="T30" fmla="*/ 194 w 331"/>
                <a:gd name="T31" fmla="*/ 2 h 419"/>
                <a:gd name="T32" fmla="*/ 224 w 331"/>
                <a:gd name="T33" fmla="*/ 10 h 419"/>
                <a:gd name="T34" fmla="*/ 249 w 331"/>
                <a:gd name="T35" fmla="*/ 23 h 419"/>
                <a:gd name="T36" fmla="*/ 272 w 331"/>
                <a:gd name="T37" fmla="*/ 42 h 419"/>
                <a:gd name="T38" fmla="*/ 291 w 331"/>
                <a:gd name="T39" fmla="*/ 69 h 419"/>
                <a:gd name="T40" fmla="*/ 306 w 331"/>
                <a:gd name="T41" fmla="*/ 99 h 419"/>
                <a:gd name="T42" fmla="*/ 314 w 331"/>
                <a:gd name="T43" fmla="*/ 137 h 419"/>
                <a:gd name="T44" fmla="*/ 318 w 331"/>
                <a:gd name="T45" fmla="*/ 183 h 419"/>
                <a:gd name="T46" fmla="*/ 318 w 331"/>
                <a:gd name="T47" fmla="*/ 219 h 419"/>
                <a:gd name="T48" fmla="*/ 55 w 331"/>
                <a:gd name="T49" fmla="*/ 219 h 419"/>
                <a:gd name="T50" fmla="*/ 59 w 331"/>
                <a:gd name="T51" fmla="*/ 261 h 419"/>
                <a:gd name="T52" fmla="*/ 72 w 331"/>
                <a:gd name="T53" fmla="*/ 299 h 419"/>
                <a:gd name="T54" fmla="*/ 89 w 331"/>
                <a:gd name="T55" fmla="*/ 328 h 419"/>
                <a:gd name="T56" fmla="*/ 114 w 331"/>
                <a:gd name="T57" fmla="*/ 351 h 419"/>
                <a:gd name="T58" fmla="*/ 143 w 331"/>
                <a:gd name="T59" fmla="*/ 366 h 419"/>
                <a:gd name="T60" fmla="*/ 175 w 331"/>
                <a:gd name="T61" fmla="*/ 372 h 419"/>
                <a:gd name="T62" fmla="*/ 209 w 331"/>
                <a:gd name="T63" fmla="*/ 366 h 419"/>
                <a:gd name="T64" fmla="*/ 242 w 331"/>
                <a:gd name="T65" fmla="*/ 353 h 419"/>
                <a:gd name="T66" fmla="*/ 266 w 331"/>
                <a:gd name="T67" fmla="*/ 332 h 419"/>
                <a:gd name="T68" fmla="*/ 287 w 331"/>
                <a:gd name="T69" fmla="*/ 301 h 419"/>
                <a:gd name="T70" fmla="*/ 331 w 331"/>
                <a:gd name="T71" fmla="*/ 324 h 419"/>
                <a:gd name="T72" fmla="*/ 318 w 331"/>
                <a:gd name="T73" fmla="*/ 345 h 419"/>
                <a:gd name="T74" fmla="*/ 305 w 331"/>
                <a:gd name="T75" fmla="*/ 364 h 419"/>
                <a:gd name="T76" fmla="*/ 287 w 331"/>
                <a:gd name="T77" fmla="*/ 381 h 419"/>
                <a:gd name="T78" fmla="*/ 266 w 331"/>
                <a:gd name="T79" fmla="*/ 396 h 419"/>
                <a:gd name="T80" fmla="*/ 242 w 331"/>
                <a:gd name="T81" fmla="*/ 408 h 419"/>
                <a:gd name="T82" fmla="*/ 211 w 331"/>
                <a:gd name="T83" fmla="*/ 415 h 419"/>
                <a:gd name="T84" fmla="*/ 175 w 331"/>
                <a:gd name="T85" fmla="*/ 419 h 419"/>
                <a:gd name="T86" fmla="*/ 144 w 331"/>
                <a:gd name="T87" fmla="*/ 417 h 419"/>
                <a:gd name="T88" fmla="*/ 116 w 331"/>
                <a:gd name="T89" fmla="*/ 410 h 419"/>
                <a:gd name="T90" fmla="*/ 89 w 331"/>
                <a:gd name="T91" fmla="*/ 396 h 419"/>
                <a:gd name="T92" fmla="*/ 64 w 331"/>
                <a:gd name="T93" fmla="*/ 379 h 419"/>
                <a:gd name="T94" fmla="*/ 43 w 331"/>
                <a:gd name="T95" fmla="*/ 358 h 419"/>
                <a:gd name="T96" fmla="*/ 24 w 331"/>
                <a:gd name="T97" fmla="*/ 330 h 419"/>
                <a:gd name="T98" fmla="*/ 11 w 331"/>
                <a:gd name="T99" fmla="*/ 295 h 419"/>
                <a:gd name="T100" fmla="*/ 2 w 331"/>
                <a:gd name="T101" fmla="*/ 255 h 419"/>
                <a:gd name="T102" fmla="*/ 0 w 331"/>
                <a:gd name="T103" fmla="*/ 210 h 419"/>
                <a:gd name="T104" fmla="*/ 3 w 331"/>
                <a:gd name="T105" fmla="*/ 157 h 419"/>
                <a:gd name="T106" fmla="*/ 15 w 331"/>
                <a:gd name="T107" fmla="*/ 111 h 419"/>
                <a:gd name="T108" fmla="*/ 32 w 331"/>
                <a:gd name="T109" fmla="*/ 73 h 419"/>
                <a:gd name="T110" fmla="*/ 57 w 331"/>
                <a:gd name="T111" fmla="*/ 40 h 419"/>
                <a:gd name="T112" fmla="*/ 87 w 331"/>
                <a:gd name="T113" fmla="*/ 18 h 419"/>
                <a:gd name="T114" fmla="*/ 124 w 331"/>
                <a:gd name="T115" fmla="*/ 4 h 419"/>
                <a:gd name="T116" fmla="*/ 164 w 331"/>
                <a:gd name="T117" fmla="*/ 0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31" h="419">
                  <a:moveTo>
                    <a:pt x="165" y="48"/>
                  </a:moveTo>
                  <a:lnTo>
                    <a:pt x="135" y="52"/>
                  </a:lnTo>
                  <a:lnTo>
                    <a:pt x="108" y="63"/>
                  </a:lnTo>
                  <a:lnTo>
                    <a:pt x="87" y="82"/>
                  </a:lnTo>
                  <a:lnTo>
                    <a:pt x="72" y="107"/>
                  </a:lnTo>
                  <a:lnTo>
                    <a:pt x="63" y="137"/>
                  </a:lnTo>
                  <a:lnTo>
                    <a:pt x="57" y="172"/>
                  </a:lnTo>
                  <a:lnTo>
                    <a:pt x="263" y="172"/>
                  </a:lnTo>
                  <a:lnTo>
                    <a:pt x="259" y="137"/>
                  </a:lnTo>
                  <a:lnTo>
                    <a:pt x="251" y="107"/>
                  </a:lnTo>
                  <a:lnTo>
                    <a:pt x="236" y="82"/>
                  </a:lnTo>
                  <a:lnTo>
                    <a:pt x="217" y="63"/>
                  </a:lnTo>
                  <a:lnTo>
                    <a:pt x="194" y="52"/>
                  </a:lnTo>
                  <a:lnTo>
                    <a:pt x="165" y="48"/>
                  </a:lnTo>
                  <a:close/>
                  <a:moveTo>
                    <a:pt x="164" y="0"/>
                  </a:moveTo>
                  <a:lnTo>
                    <a:pt x="194" y="2"/>
                  </a:lnTo>
                  <a:lnTo>
                    <a:pt x="224" y="10"/>
                  </a:lnTo>
                  <a:lnTo>
                    <a:pt x="249" y="23"/>
                  </a:lnTo>
                  <a:lnTo>
                    <a:pt x="272" y="42"/>
                  </a:lnTo>
                  <a:lnTo>
                    <a:pt x="291" y="69"/>
                  </a:lnTo>
                  <a:lnTo>
                    <a:pt x="306" y="99"/>
                  </a:lnTo>
                  <a:lnTo>
                    <a:pt x="314" y="137"/>
                  </a:lnTo>
                  <a:lnTo>
                    <a:pt x="318" y="183"/>
                  </a:lnTo>
                  <a:lnTo>
                    <a:pt x="318" y="219"/>
                  </a:lnTo>
                  <a:lnTo>
                    <a:pt x="55" y="219"/>
                  </a:lnTo>
                  <a:lnTo>
                    <a:pt x="59" y="261"/>
                  </a:lnTo>
                  <a:lnTo>
                    <a:pt x="72" y="299"/>
                  </a:lnTo>
                  <a:lnTo>
                    <a:pt x="89" y="328"/>
                  </a:lnTo>
                  <a:lnTo>
                    <a:pt x="114" y="351"/>
                  </a:lnTo>
                  <a:lnTo>
                    <a:pt x="143" y="366"/>
                  </a:lnTo>
                  <a:lnTo>
                    <a:pt x="175" y="372"/>
                  </a:lnTo>
                  <a:lnTo>
                    <a:pt x="209" y="366"/>
                  </a:lnTo>
                  <a:lnTo>
                    <a:pt x="242" y="353"/>
                  </a:lnTo>
                  <a:lnTo>
                    <a:pt x="266" y="332"/>
                  </a:lnTo>
                  <a:lnTo>
                    <a:pt x="287" y="301"/>
                  </a:lnTo>
                  <a:lnTo>
                    <a:pt x="331" y="324"/>
                  </a:lnTo>
                  <a:lnTo>
                    <a:pt x="318" y="345"/>
                  </a:lnTo>
                  <a:lnTo>
                    <a:pt x="305" y="364"/>
                  </a:lnTo>
                  <a:lnTo>
                    <a:pt x="287" y="381"/>
                  </a:lnTo>
                  <a:lnTo>
                    <a:pt x="266" y="396"/>
                  </a:lnTo>
                  <a:lnTo>
                    <a:pt x="242" y="408"/>
                  </a:lnTo>
                  <a:lnTo>
                    <a:pt x="211" y="415"/>
                  </a:lnTo>
                  <a:lnTo>
                    <a:pt x="175" y="419"/>
                  </a:lnTo>
                  <a:lnTo>
                    <a:pt x="144" y="417"/>
                  </a:lnTo>
                  <a:lnTo>
                    <a:pt x="116" y="410"/>
                  </a:lnTo>
                  <a:lnTo>
                    <a:pt x="89" y="396"/>
                  </a:lnTo>
                  <a:lnTo>
                    <a:pt x="64" y="379"/>
                  </a:lnTo>
                  <a:lnTo>
                    <a:pt x="43" y="358"/>
                  </a:lnTo>
                  <a:lnTo>
                    <a:pt x="24" y="330"/>
                  </a:lnTo>
                  <a:lnTo>
                    <a:pt x="11" y="295"/>
                  </a:lnTo>
                  <a:lnTo>
                    <a:pt x="2" y="255"/>
                  </a:lnTo>
                  <a:lnTo>
                    <a:pt x="0" y="210"/>
                  </a:lnTo>
                  <a:lnTo>
                    <a:pt x="3" y="157"/>
                  </a:lnTo>
                  <a:lnTo>
                    <a:pt x="15" y="111"/>
                  </a:lnTo>
                  <a:lnTo>
                    <a:pt x="32" y="73"/>
                  </a:lnTo>
                  <a:lnTo>
                    <a:pt x="57" y="40"/>
                  </a:lnTo>
                  <a:lnTo>
                    <a:pt x="87" y="18"/>
                  </a:lnTo>
                  <a:lnTo>
                    <a:pt x="124" y="4"/>
                  </a:lnTo>
                  <a:lnTo>
                    <a:pt x="164"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5"/>
            <p:cNvSpPr>
              <a:spLocks/>
            </p:cNvSpPr>
            <p:nvPr/>
          </p:nvSpPr>
          <p:spPr bwMode="auto">
            <a:xfrm>
              <a:off x="2963" y="1591"/>
              <a:ext cx="94" cy="206"/>
            </a:xfrm>
            <a:custGeom>
              <a:avLst/>
              <a:gdLst>
                <a:gd name="T0" fmla="*/ 189 w 189"/>
                <a:gd name="T1" fmla="*/ 0 h 412"/>
                <a:gd name="T2" fmla="*/ 189 w 189"/>
                <a:gd name="T3" fmla="*/ 58 h 412"/>
                <a:gd name="T4" fmla="*/ 157 w 189"/>
                <a:gd name="T5" fmla="*/ 61 h 412"/>
                <a:gd name="T6" fmla="*/ 128 w 189"/>
                <a:gd name="T7" fmla="*/ 73 h 412"/>
                <a:gd name="T8" fmla="*/ 105 w 189"/>
                <a:gd name="T9" fmla="*/ 92 h 412"/>
                <a:gd name="T10" fmla="*/ 86 w 189"/>
                <a:gd name="T11" fmla="*/ 117 h 412"/>
                <a:gd name="T12" fmla="*/ 69 w 189"/>
                <a:gd name="T13" fmla="*/ 149 h 412"/>
                <a:gd name="T14" fmla="*/ 56 w 189"/>
                <a:gd name="T15" fmla="*/ 187 h 412"/>
                <a:gd name="T16" fmla="*/ 56 w 189"/>
                <a:gd name="T17" fmla="*/ 412 h 412"/>
                <a:gd name="T18" fmla="*/ 0 w 189"/>
                <a:gd name="T19" fmla="*/ 412 h 412"/>
                <a:gd name="T20" fmla="*/ 0 w 189"/>
                <a:gd name="T21" fmla="*/ 8 h 412"/>
                <a:gd name="T22" fmla="*/ 56 w 189"/>
                <a:gd name="T23" fmla="*/ 8 h 412"/>
                <a:gd name="T24" fmla="*/ 56 w 189"/>
                <a:gd name="T25" fmla="*/ 88 h 412"/>
                <a:gd name="T26" fmla="*/ 57 w 189"/>
                <a:gd name="T27" fmla="*/ 88 h 412"/>
                <a:gd name="T28" fmla="*/ 73 w 189"/>
                <a:gd name="T29" fmla="*/ 61 h 412"/>
                <a:gd name="T30" fmla="*/ 90 w 189"/>
                <a:gd name="T31" fmla="*/ 40 h 412"/>
                <a:gd name="T32" fmla="*/ 109 w 189"/>
                <a:gd name="T33" fmla="*/ 23 h 412"/>
                <a:gd name="T34" fmla="*/ 132 w 189"/>
                <a:gd name="T35" fmla="*/ 12 h 412"/>
                <a:gd name="T36" fmla="*/ 157 w 189"/>
                <a:gd name="T37" fmla="*/ 4 h 412"/>
                <a:gd name="T38" fmla="*/ 189 w 189"/>
                <a:gd name="T39"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 h="412">
                  <a:moveTo>
                    <a:pt x="189" y="0"/>
                  </a:moveTo>
                  <a:lnTo>
                    <a:pt x="189" y="58"/>
                  </a:lnTo>
                  <a:lnTo>
                    <a:pt x="157" y="61"/>
                  </a:lnTo>
                  <a:lnTo>
                    <a:pt x="128" y="73"/>
                  </a:lnTo>
                  <a:lnTo>
                    <a:pt x="105" y="92"/>
                  </a:lnTo>
                  <a:lnTo>
                    <a:pt x="86" y="117"/>
                  </a:lnTo>
                  <a:lnTo>
                    <a:pt x="69" y="149"/>
                  </a:lnTo>
                  <a:lnTo>
                    <a:pt x="56" y="187"/>
                  </a:lnTo>
                  <a:lnTo>
                    <a:pt x="56" y="412"/>
                  </a:lnTo>
                  <a:lnTo>
                    <a:pt x="0" y="412"/>
                  </a:lnTo>
                  <a:lnTo>
                    <a:pt x="0" y="8"/>
                  </a:lnTo>
                  <a:lnTo>
                    <a:pt x="56" y="8"/>
                  </a:lnTo>
                  <a:lnTo>
                    <a:pt x="56" y="88"/>
                  </a:lnTo>
                  <a:lnTo>
                    <a:pt x="57" y="88"/>
                  </a:lnTo>
                  <a:lnTo>
                    <a:pt x="73" y="61"/>
                  </a:lnTo>
                  <a:lnTo>
                    <a:pt x="90" y="40"/>
                  </a:lnTo>
                  <a:lnTo>
                    <a:pt x="109" y="23"/>
                  </a:lnTo>
                  <a:lnTo>
                    <a:pt x="132" y="12"/>
                  </a:lnTo>
                  <a:lnTo>
                    <a:pt x="157" y="4"/>
                  </a:lnTo>
                  <a:lnTo>
                    <a:pt x="189"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6"/>
            <p:cNvSpPr>
              <a:spLocks/>
            </p:cNvSpPr>
            <p:nvPr/>
          </p:nvSpPr>
          <p:spPr bwMode="auto">
            <a:xfrm>
              <a:off x="3067" y="1591"/>
              <a:ext cx="152" cy="210"/>
            </a:xfrm>
            <a:custGeom>
              <a:avLst/>
              <a:gdLst>
                <a:gd name="T0" fmla="*/ 177 w 303"/>
                <a:gd name="T1" fmla="*/ 4 h 419"/>
                <a:gd name="T2" fmla="*/ 240 w 303"/>
                <a:gd name="T3" fmla="*/ 27 h 419"/>
                <a:gd name="T4" fmla="*/ 284 w 303"/>
                <a:gd name="T5" fmla="*/ 71 h 419"/>
                <a:gd name="T6" fmla="*/ 223 w 303"/>
                <a:gd name="T7" fmla="*/ 80 h 419"/>
                <a:gd name="T8" fmla="*/ 171 w 303"/>
                <a:gd name="T9" fmla="*/ 52 h 419"/>
                <a:gd name="T10" fmla="*/ 116 w 303"/>
                <a:gd name="T11" fmla="*/ 50 h 419"/>
                <a:gd name="T12" fmla="*/ 80 w 303"/>
                <a:gd name="T13" fmla="*/ 71 h 419"/>
                <a:gd name="T14" fmla="*/ 68 w 303"/>
                <a:gd name="T15" fmla="*/ 107 h 419"/>
                <a:gd name="T16" fmla="*/ 82 w 303"/>
                <a:gd name="T17" fmla="*/ 137 h 419"/>
                <a:gd name="T18" fmla="*/ 114 w 303"/>
                <a:gd name="T19" fmla="*/ 158 h 419"/>
                <a:gd name="T20" fmla="*/ 160 w 303"/>
                <a:gd name="T21" fmla="*/ 174 h 419"/>
                <a:gd name="T22" fmla="*/ 211 w 303"/>
                <a:gd name="T23" fmla="*/ 189 h 419"/>
                <a:gd name="T24" fmla="*/ 257 w 303"/>
                <a:gd name="T25" fmla="*/ 212 h 419"/>
                <a:gd name="T26" fmla="*/ 289 w 303"/>
                <a:gd name="T27" fmla="*/ 248 h 419"/>
                <a:gd name="T28" fmla="*/ 303 w 303"/>
                <a:gd name="T29" fmla="*/ 301 h 419"/>
                <a:gd name="T30" fmla="*/ 288 w 303"/>
                <a:gd name="T31" fmla="*/ 358 h 419"/>
                <a:gd name="T32" fmla="*/ 248 w 303"/>
                <a:gd name="T33" fmla="*/ 396 h 419"/>
                <a:gd name="T34" fmla="*/ 192 w 303"/>
                <a:gd name="T35" fmla="*/ 417 h 419"/>
                <a:gd name="T36" fmla="*/ 124 w 303"/>
                <a:gd name="T37" fmla="*/ 415 h 419"/>
                <a:gd name="T38" fmla="*/ 55 w 303"/>
                <a:gd name="T39" fmla="*/ 391 h 419"/>
                <a:gd name="T40" fmla="*/ 0 w 303"/>
                <a:gd name="T41" fmla="*/ 341 h 419"/>
                <a:gd name="T42" fmla="*/ 67 w 303"/>
                <a:gd name="T43" fmla="*/ 333 h 419"/>
                <a:gd name="T44" fmla="*/ 124 w 303"/>
                <a:gd name="T45" fmla="*/ 366 h 419"/>
                <a:gd name="T46" fmla="*/ 187 w 303"/>
                <a:gd name="T47" fmla="*/ 368 h 419"/>
                <a:gd name="T48" fmla="*/ 227 w 303"/>
                <a:gd name="T49" fmla="*/ 351 h 419"/>
                <a:gd name="T50" fmla="*/ 244 w 303"/>
                <a:gd name="T51" fmla="*/ 320 h 419"/>
                <a:gd name="T52" fmla="*/ 244 w 303"/>
                <a:gd name="T53" fmla="*/ 284 h 419"/>
                <a:gd name="T54" fmla="*/ 219 w 303"/>
                <a:gd name="T55" fmla="*/ 255 h 419"/>
                <a:gd name="T56" fmla="*/ 177 w 303"/>
                <a:gd name="T57" fmla="*/ 238 h 419"/>
                <a:gd name="T58" fmla="*/ 128 w 303"/>
                <a:gd name="T59" fmla="*/ 223 h 419"/>
                <a:gd name="T60" fmla="*/ 78 w 303"/>
                <a:gd name="T61" fmla="*/ 206 h 419"/>
                <a:gd name="T62" fmla="*/ 38 w 303"/>
                <a:gd name="T63" fmla="*/ 179 h 419"/>
                <a:gd name="T64" fmla="*/ 15 w 303"/>
                <a:gd name="T65" fmla="*/ 137 h 419"/>
                <a:gd name="T66" fmla="*/ 17 w 303"/>
                <a:gd name="T67" fmla="*/ 77 h 419"/>
                <a:gd name="T68" fmla="*/ 51 w 303"/>
                <a:gd name="T69" fmla="*/ 27 h 419"/>
                <a:gd name="T70" fmla="*/ 108 w 303"/>
                <a:gd name="T71" fmla="*/ 2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3" h="419">
                  <a:moveTo>
                    <a:pt x="147" y="0"/>
                  </a:moveTo>
                  <a:lnTo>
                    <a:pt x="177" y="4"/>
                  </a:lnTo>
                  <a:lnTo>
                    <a:pt x="209" y="14"/>
                  </a:lnTo>
                  <a:lnTo>
                    <a:pt x="240" y="27"/>
                  </a:lnTo>
                  <a:lnTo>
                    <a:pt x="265" y="48"/>
                  </a:lnTo>
                  <a:lnTo>
                    <a:pt x="284" y="71"/>
                  </a:lnTo>
                  <a:lnTo>
                    <a:pt x="246" y="105"/>
                  </a:lnTo>
                  <a:lnTo>
                    <a:pt x="223" y="80"/>
                  </a:lnTo>
                  <a:lnTo>
                    <a:pt x="198" y="61"/>
                  </a:lnTo>
                  <a:lnTo>
                    <a:pt x="171" y="52"/>
                  </a:lnTo>
                  <a:lnTo>
                    <a:pt x="141" y="48"/>
                  </a:lnTo>
                  <a:lnTo>
                    <a:pt x="116" y="50"/>
                  </a:lnTo>
                  <a:lnTo>
                    <a:pt x="95" y="59"/>
                  </a:lnTo>
                  <a:lnTo>
                    <a:pt x="80" y="71"/>
                  </a:lnTo>
                  <a:lnTo>
                    <a:pt x="72" y="88"/>
                  </a:lnTo>
                  <a:lnTo>
                    <a:pt x="68" y="107"/>
                  </a:lnTo>
                  <a:lnTo>
                    <a:pt x="72" y="124"/>
                  </a:lnTo>
                  <a:lnTo>
                    <a:pt x="82" y="137"/>
                  </a:lnTo>
                  <a:lnTo>
                    <a:pt x="95" y="149"/>
                  </a:lnTo>
                  <a:lnTo>
                    <a:pt x="114" y="158"/>
                  </a:lnTo>
                  <a:lnTo>
                    <a:pt x="137" y="166"/>
                  </a:lnTo>
                  <a:lnTo>
                    <a:pt x="160" y="174"/>
                  </a:lnTo>
                  <a:lnTo>
                    <a:pt x="185" y="181"/>
                  </a:lnTo>
                  <a:lnTo>
                    <a:pt x="211" y="189"/>
                  </a:lnTo>
                  <a:lnTo>
                    <a:pt x="234" y="200"/>
                  </a:lnTo>
                  <a:lnTo>
                    <a:pt x="257" y="212"/>
                  </a:lnTo>
                  <a:lnTo>
                    <a:pt x="274" y="227"/>
                  </a:lnTo>
                  <a:lnTo>
                    <a:pt x="289" y="248"/>
                  </a:lnTo>
                  <a:lnTo>
                    <a:pt x="299" y="271"/>
                  </a:lnTo>
                  <a:lnTo>
                    <a:pt x="303" y="301"/>
                  </a:lnTo>
                  <a:lnTo>
                    <a:pt x="299" y="332"/>
                  </a:lnTo>
                  <a:lnTo>
                    <a:pt x="288" y="358"/>
                  </a:lnTo>
                  <a:lnTo>
                    <a:pt x="270" y="381"/>
                  </a:lnTo>
                  <a:lnTo>
                    <a:pt x="248" y="396"/>
                  </a:lnTo>
                  <a:lnTo>
                    <a:pt x="221" y="410"/>
                  </a:lnTo>
                  <a:lnTo>
                    <a:pt x="192" y="417"/>
                  </a:lnTo>
                  <a:lnTo>
                    <a:pt x="162" y="419"/>
                  </a:lnTo>
                  <a:lnTo>
                    <a:pt x="124" y="415"/>
                  </a:lnTo>
                  <a:lnTo>
                    <a:pt x="88" y="406"/>
                  </a:lnTo>
                  <a:lnTo>
                    <a:pt x="55" y="391"/>
                  </a:lnTo>
                  <a:lnTo>
                    <a:pt x="25" y="370"/>
                  </a:lnTo>
                  <a:lnTo>
                    <a:pt x="0" y="341"/>
                  </a:lnTo>
                  <a:lnTo>
                    <a:pt x="44" y="309"/>
                  </a:lnTo>
                  <a:lnTo>
                    <a:pt x="67" y="333"/>
                  </a:lnTo>
                  <a:lnTo>
                    <a:pt x="93" y="354"/>
                  </a:lnTo>
                  <a:lnTo>
                    <a:pt x="124" y="366"/>
                  </a:lnTo>
                  <a:lnTo>
                    <a:pt x="160" y="372"/>
                  </a:lnTo>
                  <a:lnTo>
                    <a:pt x="187" y="368"/>
                  </a:lnTo>
                  <a:lnTo>
                    <a:pt x="209" y="360"/>
                  </a:lnTo>
                  <a:lnTo>
                    <a:pt x="227" y="351"/>
                  </a:lnTo>
                  <a:lnTo>
                    <a:pt x="238" y="337"/>
                  </a:lnTo>
                  <a:lnTo>
                    <a:pt x="244" y="320"/>
                  </a:lnTo>
                  <a:lnTo>
                    <a:pt x="248" y="303"/>
                  </a:lnTo>
                  <a:lnTo>
                    <a:pt x="244" y="284"/>
                  </a:lnTo>
                  <a:lnTo>
                    <a:pt x="234" y="269"/>
                  </a:lnTo>
                  <a:lnTo>
                    <a:pt x="219" y="255"/>
                  </a:lnTo>
                  <a:lnTo>
                    <a:pt x="200" y="246"/>
                  </a:lnTo>
                  <a:lnTo>
                    <a:pt x="177" y="238"/>
                  </a:lnTo>
                  <a:lnTo>
                    <a:pt x="152" y="231"/>
                  </a:lnTo>
                  <a:lnTo>
                    <a:pt x="128" y="223"/>
                  </a:lnTo>
                  <a:lnTo>
                    <a:pt x="103" y="216"/>
                  </a:lnTo>
                  <a:lnTo>
                    <a:pt x="78" y="206"/>
                  </a:lnTo>
                  <a:lnTo>
                    <a:pt x="57" y="195"/>
                  </a:lnTo>
                  <a:lnTo>
                    <a:pt x="38" y="179"/>
                  </a:lnTo>
                  <a:lnTo>
                    <a:pt x="25" y="160"/>
                  </a:lnTo>
                  <a:lnTo>
                    <a:pt x="15" y="137"/>
                  </a:lnTo>
                  <a:lnTo>
                    <a:pt x="13" y="109"/>
                  </a:lnTo>
                  <a:lnTo>
                    <a:pt x="17" y="77"/>
                  </a:lnTo>
                  <a:lnTo>
                    <a:pt x="30" y="50"/>
                  </a:lnTo>
                  <a:lnTo>
                    <a:pt x="51" y="27"/>
                  </a:lnTo>
                  <a:lnTo>
                    <a:pt x="78" y="12"/>
                  </a:lnTo>
                  <a:lnTo>
                    <a:pt x="108" y="2"/>
                  </a:lnTo>
                  <a:lnTo>
                    <a:pt x="147"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7"/>
            <p:cNvSpPr>
              <a:spLocks noEditPoints="1"/>
            </p:cNvSpPr>
            <p:nvPr/>
          </p:nvSpPr>
          <p:spPr bwMode="auto">
            <a:xfrm>
              <a:off x="3254" y="1512"/>
              <a:ext cx="28" cy="285"/>
            </a:xfrm>
            <a:custGeom>
              <a:avLst/>
              <a:gdLst>
                <a:gd name="T0" fmla="*/ 0 w 56"/>
                <a:gd name="T1" fmla="*/ 165 h 569"/>
                <a:gd name="T2" fmla="*/ 56 w 56"/>
                <a:gd name="T3" fmla="*/ 165 h 569"/>
                <a:gd name="T4" fmla="*/ 56 w 56"/>
                <a:gd name="T5" fmla="*/ 569 h 569"/>
                <a:gd name="T6" fmla="*/ 0 w 56"/>
                <a:gd name="T7" fmla="*/ 569 h 569"/>
                <a:gd name="T8" fmla="*/ 0 w 56"/>
                <a:gd name="T9" fmla="*/ 165 h 569"/>
                <a:gd name="T10" fmla="*/ 0 w 56"/>
                <a:gd name="T11" fmla="*/ 0 h 569"/>
                <a:gd name="T12" fmla="*/ 56 w 56"/>
                <a:gd name="T13" fmla="*/ 0 h 569"/>
                <a:gd name="T14" fmla="*/ 56 w 56"/>
                <a:gd name="T15" fmla="*/ 66 h 569"/>
                <a:gd name="T16" fmla="*/ 0 w 56"/>
                <a:gd name="T17" fmla="*/ 66 h 569"/>
                <a:gd name="T18" fmla="*/ 0 w 56"/>
                <a:gd name="T19" fmla="*/ 0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9">
                  <a:moveTo>
                    <a:pt x="0" y="165"/>
                  </a:moveTo>
                  <a:lnTo>
                    <a:pt x="56" y="165"/>
                  </a:lnTo>
                  <a:lnTo>
                    <a:pt x="56" y="569"/>
                  </a:lnTo>
                  <a:lnTo>
                    <a:pt x="0" y="569"/>
                  </a:lnTo>
                  <a:lnTo>
                    <a:pt x="0" y="165"/>
                  </a:lnTo>
                  <a:close/>
                  <a:moveTo>
                    <a:pt x="0" y="0"/>
                  </a:moveTo>
                  <a:lnTo>
                    <a:pt x="56" y="0"/>
                  </a:lnTo>
                  <a:lnTo>
                    <a:pt x="56" y="66"/>
                  </a:lnTo>
                  <a:lnTo>
                    <a:pt x="0" y="66"/>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8"/>
            <p:cNvSpPr>
              <a:spLocks/>
            </p:cNvSpPr>
            <p:nvPr/>
          </p:nvSpPr>
          <p:spPr bwMode="auto">
            <a:xfrm>
              <a:off x="3313" y="1528"/>
              <a:ext cx="109" cy="273"/>
            </a:xfrm>
            <a:custGeom>
              <a:avLst/>
              <a:gdLst>
                <a:gd name="T0" fmla="*/ 65 w 218"/>
                <a:gd name="T1" fmla="*/ 0 h 544"/>
                <a:gd name="T2" fmla="*/ 122 w 218"/>
                <a:gd name="T3" fmla="*/ 0 h 544"/>
                <a:gd name="T4" fmla="*/ 122 w 218"/>
                <a:gd name="T5" fmla="*/ 133 h 544"/>
                <a:gd name="T6" fmla="*/ 216 w 218"/>
                <a:gd name="T7" fmla="*/ 133 h 544"/>
                <a:gd name="T8" fmla="*/ 216 w 218"/>
                <a:gd name="T9" fmla="*/ 181 h 544"/>
                <a:gd name="T10" fmla="*/ 122 w 218"/>
                <a:gd name="T11" fmla="*/ 181 h 544"/>
                <a:gd name="T12" fmla="*/ 122 w 218"/>
                <a:gd name="T13" fmla="*/ 468 h 544"/>
                <a:gd name="T14" fmla="*/ 124 w 218"/>
                <a:gd name="T15" fmla="*/ 479 h 544"/>
                <a:gd name="T16" fmla="*/ 132 w 218"/>
                <a:gd name="T17" fmla="*/ 489 h 544"/>
                <a:gd name="T18" fmla="*/ 147 w 218"/>
                <a:gd name="T19" fmla="*/ 495 h 544"/>
                <a:gd name="T20" fmla="*/ 168 w 218"/>
                <a:gd name="T21" fmla="*/ 497 h 544"/>
                <a:gd name="T22" fmla="*/ 195 w 218"/>
                <a:gd name="T23" fmla="*/ 495 h 544"/>
                <a:gd name="T24" fmla="*/ 218 w 218"/>
                <a:gd name="T25" fmla="*/ 491 h 544"/>
                <a:gd name="T26" fmla="*/ 218 w 218"/>
                <a:gd name="T27" fmla="*/ 538 h 544"/>
                <a:gd name="T28" fmla="*/ 202 w 218"/>
                <a:gd name="T29" fmla="*/ 540 h 544"/>
                <a:gd name="T30" fmla="*/ 181 w 218"/>
                <a:gd name="T31" fmla="*/ 542 h 544"/>
                <a:gd name="T32" fmla="*/ 153 w 218"/>
                <a:gd name="T33" fmla="*/ 544 h 544"/>
                <a:gd name="T34" fmla="*/ 121 w 218"/>
                <a:gd name="T35" fmla="*/ 542 h 544"/>
                <a:gd name="T36" fmla="*/ 96 w 218"/>
                <a:gd name="T37" fmla="*/ 535 h 544"/>
                <a:gd name="T38" fmla="*/ 79 w 218"/>
                <a:gd name="T39" fmla="*/ 523 h 544"/>
                <a:gd name="T40" fmla="*/ 69 w 218"/>
                <a:gd name="T41" fmla="*/ 504 h 544"/>
                <a:gd name="T42" fmla="*/ 65 w 218"/>
                <a:gd name="T43" fmla="*/ 478 h 544"/>
                <a:gd name="T44" fmla="*/ 65 w 218"/>
                <a:gd name="T45" fmla="*/ 181 h 544"/>
                <a:gd name="T46" fmla="*/ 0 w 218"/>
                <a:gd name="T47" fmla="*/ 181 h 544"/>
                <a:gd name="T48" fmla="*/ 0 w 218"/>
                <a:gd name="T49" fmla="*/ 133 h 544"/>
                <a:gd name="T50" fmla="*/ 65 w 218"/>
                <a:gd name="T51" fmla="*/ 133 h 544"/>
                <a:gd name="T52" fmla="*/ 65 w 218"/>
                <a:gd name="T5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8" h="544">
                  <a:moveTo>
                    <a:pt x="65" y="0"/>
                  </a:moveTo>
                  <a:lnTo>
                    <a:pt x="122" y="0"/>
                  </a:lnTo>
                  <a:lnTo>
                    <a:pt x="122" y="133"/>
                  </a:lnTo>
                  <a:lnTo>
                    <a:pt x="216" y="133"/>
                  </a:lnTo>
                  <a:lnTo>
                    <a:pt x="216" y="181"/>
                  </a:lnTo>
                  <a:lnTo>
                    <a:pt x="122" y="181"/>
                  </a:lnTo>
                  <a:lnTo>
                    <a:pt x="122" y="468"/>
                  </a:lnTo>
                  <a:lnTo>
                    <a:pt x="124" y="479"/>
                  </a:lnTo>
                  <a:lnTo>
                    <a:pt x="132" y="489"/>
                  </a:lnTo>
                  <a:lnTo>
                    <a:pt x="147" y="495"/>
                  </a:lnTo>
                  <a:lnTo>
                    <a:pt x="168" y="497"/>
                  </a:lnTo>
                  <a:lnTo>
                    <a:pt x="195" y="495"/>
                  </a:lnTo>
                  <a:lnTo>
                    <a:pt x="218" y="491"/>
                  </a:lnTo>
                  <a:lnTo>
                    <a:pt x="218" y="538"/>
                  </a:lnTo>
                  <a:lnTo>
                    <a:pt x="202" y="540"/>
                  </a:lnTo>
                  <a:lnTo>
                    <a:pt x="181" y="542"/>
                  </a:lnTo>
                  <a:lnTo>
                    <a:pt x="153" y="544"/>
                  </a:lnTo>
                  <a:lnTo>
                    <a:pt x="121" y="542"/>
                  </a:lnTo>
                  <a:lnTo>
                    <a:pt x="96" y="535"/>
                  </a:lnTo>
                  <a:lnTo>
                    <a:pt x="79" y="523"/>
                  </a:lnTo>
                  <a:lnTo>
                    <a:pt x="69" y="504"/>
                  </a:lnTo>
                  <a:lnTo>
                    <a:pt x="65" y="478"/>
                  </a:lnTo>
                  <a:lnTo>
                    <a:pt x="65" y="181"/>
                  </a:lnTo>
                  <a:lnTo>
                    <a:pt x="0" y="181"/>
                  </a:lnTo>
                  <a:lnTo>
                    <a:pt x="0" y="133"/>
                  </a:lnTo>
                  <a:lnTo>
                    <a:pt x="65" y="133"/>
                  </a:lnTo>
                  <a:lnTo>
                    <a:pt x="65"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9"/>
            <p:cNvSpPr>
              <a:spLocks/>
            </p:cNvSpPr>
            <p:nvPr/>
          </p:nvSpPr>
          <p:spPr bwMode="auto">
            <a:xfrm>
              <a:off x="3438" y="1595"/>
              <a:ext cx="161" cy="276"/>
            </a:xfrm>
            <a:custGeom>
              <a:avLst/>
              <a:gdLst>
                <a:gd name="T0" fmla="*/ 0 w 322"/>
                <a:gd name="T1" fmla="*/ 0 h 552"/>
                <a:gd name="T2" fmla="*/ 59 w 322"/>
                <a:gd name="T3" fmla="*/ 0 h 552"/>
                <a:gd name="T4" fmla="*/ 168 w 322"/>
                <a:gd name="T5" fmla="*/ 308 h 552"/>
                <a:gd name="T6" fmla="*/ 168 w 322"/>
                <a:gd name="T7" fmla="*/ 308 h 552"/>
                <a:gd name="T8" fmla="*/ 263 w 322"/>
                <a:gd name="T9" fmla="*/ 0 h 552"/>
                <a:gd name="T10" fmla="*/ 322 w 322"/>
                <a:gd name="T11" fmla="*/ 0 h 552"/>
                <a:gd name="T12" fmla="*/ 181 w 322"/>
                <a:gd name="T13" fmla="*/ 438 h 552"/>
                <a:gd name="T14" fmla="*/ 164 w 322"/>
                <a:gd name="T15" fmla="*/ 478 h 552"/>
                <a:gd name="T16" fmla="*/ 143 w 322"/>
                <a:gd name="T17" fmla="*/ 508 h 552"/>
                <a:gd name="T18" fmla="*/ 120 w 322"/>
                <a:gd name="T19" fmla="*/ 529 h 552"/>
                <a:gd name="T20" fmla="*/ 97 w 322"/>
                <a:gd name="T21" fmla="*/ 542 h 552"/>
                <a:gd name="T22" fmla="*/ 71 w 322"/>
                <a:gd name="T23" fmla="*/ 550 h 552"/>
                <a:gd name="T24" fmla="*/ 44 w 322"/>
                <a:gd name="T25" fmla="*/ 552 h 552"/>
                <a:gd name="T26" fmla="*/ 29 w 322"/>
                <a:gd name="T27" fmla="*/ 552 h 552"/>
                <a:gd name="T28" fmla="*/ 15 w 322"/>
                <a:gd name="T29" fmla="*/ 550 h 552"/>
                <a:gd name="T30" fmla="*/ 4 w 322"/>
                <a:gd name="T31" fmla="*/ 548 h 552"/>
                <a:gd name="T32" fmla="*/ 4 w 322"/>
                <a:gd name="T33" fmla="*/ 502 h 552"/>
                <a:gd name="T34" fmla="*/ 12 w 322"/>
                <a:gd name="T35" fmla="*/ 502 h 552"/>
                <a:gd name="T36" fmla="*/ 23 w 322"/>
                <a:gd name="T37" fmla="*/ 502 h 552"/>
                <a:gd name="T38" fmla="*/ 34 w 322"/>
                <a:gd name="T39" fmla="*/ 504 h 552"/>
                <a:gd name="T40" fmla="*/ 50 w 322"/>
                <a:gd name="T41" fmla="*/ 502 h 552"/>
                <a:gd name="T42" fmla="*/ 67 w 322"/>
                <a:gd name="T43" fmla="*/ 501 h 552"/>
                <a:gd name="T44" fmla="*/ 84 w 322"/>
                <a:gd name="T45" fmla="*/ 493 h 552"/>
                <a:gd name="T46" fmla="*/ 101 w 322"/>
                <a:gd name="T47" fmla="*/ 483 h 552"/>
                <a:gd name="T48" fmla="*/ 116 w 322"/>
                <a:gd name="T49" fmla="*/ 466 h 552"/>
                <a:gd name="T50" fmla="*/ 130 w 322"/>
                <a:gd name="T51" fmla="*/ 442 h 552"/>
                <a:gd name="T52" fmla="*/ 139 w 322"/>
                <a:gd name="T53" fmla="*/ 407 h 552"/>
                <a:gd name="T54" fmla="*/ 0 w 322"/>
                <a:gd name="T55"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22" h="552">
                  <a:moveTo>
                    <a:pt x="0" y="0"/>
                  </a:moveTo>
                  <a:lnTo>
                    <a:pt x="59" y="0"/>
                  </a:lnTo>
                  <a:lnTo>
                    <a:pt x="168" y="308"/>
                  </a:lnTo>
                  <a:lnTo>
                    <a:pt x="168" y="308"/>
                  </a:lnTo>
                  <a:lnTo>
                    <a:pt x="263" y="0"/>
                  </a:lnTo>
                  <a:lnTo>
                    <a:pt x="322" y="0"/>
                  </a:lnTo>
                  <a:lnTo>
                    <a:pt x="181" y="438"/>
                  </a:lnTo>
                  <a:lnTo>
                    <a:pt x="164" y="478"/>
                  </a:lnTo>
                  <a:lnTo>
                    <a:pt x="143" y="508"/>
                  </a:lnTo>
                  <a:lnTo>
                    <a:pt x="120" y="529"/>
                  </a:lnTo>
                  <a:lnTo>
                    <a:pt x="97" y="542"/>
                  </a:lnTo>
                  <a:lnTo>
                    <a:pt x="71" y="550"/>
                  </a:lnTo>
                  <a:lnTo>
                    <a:pt x="44" y="552"/>
                  </a:lnTo>
                  <a:lnTo>
                    <a:pt x="29" y="552"/>
                  </a:lnTo>
                  <a:lnTo>
                    <a:pt x="15" y="550"/>
                  </a:lnTo>
                  <a:lnTo>
                    <a:pt x="4" y="548"/>
                  </a:lnTo>
                  <a:lnTo>
                    <a:pt x="4" y="502"/>
                  </a:lnTo>
                  <a:lnTo>
                    <a:pt x="12" y="502"/>
                  </a:lnTo>
                  <a:lnTo>
                    <a:pt x="23" y="502"/>
                  </a:lnTo>
                  <a:lnTo>
                    <a:pt x="34" y="504"/>
                  </a:lnTo>
                  <a:lnTo>
                    <a:pt x="50" y="502"/>
                  </a:lnTo>
                  <a:lnTo>
                    <a:pt x="67" y="501"/>
                  </a:lnTo>
                  <a:lnTo>
                    <a:pt x="84" y="493"/>
                  </a:lnTo>
                  <a:lnTo>
                    <a:pt x="101" y="483"/>
                  </a:lnTo>
                  <a:lnTo>
                    <a:pt x="116" y="466"/>
                  </a:lnTo>
                  <a:lnTo>
                    <a:pt x="130" y="442"/>
                  </a:lnTo>
                  <a:lnTo>
                    <a:pt x="139" y="407"/>
                  </a:lnTo>
                  <a:lnTo>
                    <a:pt x="0" y="0"/>
                  </a:lnTo>
                  <a:close/>
                </a:path>
              </a:pathLst>
            </a:custGeom>
            <a:solidFill>
              <a:srgbClr val="730000"/>
            </a:solidFill>
            <a:ln w="0">
              <a:solidFill>
                <a:srgbClr val="73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20"/>
            <p:cNvSpPr>
              <a:spLocks noEditPoints="1"/>
            </p:cNvSpPr>
            <p:nvPr/>
          </p:nvSpPr>
          <p:spPr bwMode="auto">
            <a:xfrm>
              <a:off x="2020" y="1891"/>
              <a:ext cx="82" cy="94"/>
            </a:xfrm>
            <a:custGeom>
              <a:avLst/>
              <a:gdLst>
                <a:gd name="T0" fmla="*/ 82 w 164"/>
                <a:gd name="T1" fmla="*/ 21 h 188"/>
                <a:gd name="T2" fmla="*/ 63 w 164"/>
                <a:gd name="T3" fmla="*/ 23 h 188"/>
                <a:gd name="T4" fmla="*/ 47 w 164"/>
                <a:gd name="T5" fmla="*/ 32 h 188"/>
                <a:gd name="T6" fmla="*/ 36 w 164"/>
                <a:gd name="T7" fmla="*/ 46 h 188"/>
                <a:gd name="T8" fmla="*/ 28 w 164"/>
                <a:gd name="T9" fmla="*/ 61 h 188"/>
                <a:gd name="T10" fmla="*/ 25 w 164"/>
                <a:gd name="T11" fmla="*/ 78 h 188"/>
                <a:gd name="T12" fmla="*/ 23 w 164"/>
                <a:gd name="T13" fmla="*/ 93 h 188"/>
                <a:gd name="T14" fmla="*/ 25 w 164"/>
                <a:gd name="T15" fmla="*/ 110 h 188"/>
                <a:gd name="T16" fmla="*/ 28 w 164"/>
                <a:gd name="T17" fmla="*/ 127 h 188"/>
                <a:gd name="T18" fmla="*/ 36 w 164"/>
                <a:gd name="T19" fmla="*/ 143 h 188"/>
                <a:gd name="T20" fmla="*/ 47 w 164"/>
                <a:gd name="T21" fmla="*/ 156 h 188"/>
                <a:gd name="T22" fmla="*/ 63 w 164"/>
                <a:gd name="T23" fmla="*/ 165 h 188"/>
                <a:gd name="T24" fmla="*/ 82 w 164"/>
                <a:gd name="T25" fmla="*/ 167 h 188"/>
                <a:gd name="T26" fmla="*/ 101 w 164"/>
                <a:gd name="T27" fmla="*/ 165 h 188"/>
                <a:gd name="T28" fmla="*/ 116 w 164"/>
                <a:gd name="T29" fmla="*/ 156 h 188"/>
                <a:gd name="T30" fmla="*/ 127 w 164"/>
                <a:gd name="T31" fmla="*/ 143 h 188"/>
                <a:gd name="T32" fmla="*/ 135 w 164"/>
                <a:gd name="T33" fmla="*/ 127 h 188"/>
                <a:gd name="T34" fmla="*/ 141 w 164"/>
                <a:gd name="T35" fmla="*/ 110 h 188"/>
                <a:gd name="T36" fmla="*/ 141 w 164"/>
                <a:gd name="T37" fmla="*/ 93 h 188"/>
                <a:gd name="T38" fmla="*/ 141 w 164"/>
                <a:gd name="T39" fmla="*/ 78 h 188"/>
                <a:gd name="T40" fmla="*/ 135 w 164"/>
                <a:gd name="T41" fmla="*/ 61 h 188"/>
                <a:gd name="T42" fmla="*/ 127 w 164"/>
                <a:gd name="T43" fmla="*/ 46 h 188"/>
                <a:gd name="T44" fmla="*/ 116 w 164"/>
                <a:gd name="T45" fmla="*/ 32 h 188"/>
                <a:gd name="T46" fmla="*/ 101 w 164"/>
                <a:gd name="T47" fmla="*/ 23 h 188"/>
                <a:gd name="T48" fmla="*/ 82 w 164"/>
                <a:gd name="T49" fmla="*/ 21 h 188"/>
                <a:gd name="T50" fmla="*/ 82 w 164"/>
                <a:gd name="T51" fmla="*/ 0 h 188"/>
                <a:gd name="T52" fmla="*/ 108 w 164"/>
                <a:gd name="T53" fmla="*/ 4 h 188"/>
                <a:gd name="T54" fmla="*/ 129 w 164"/>
                <a:gd name="T55" fmla="*/ 15 h 188"/>
                <a:gd name="T56" fmla="*/ 145 w 164"/>
                <a:gd name="T57" fmla="*/ 30 h 188"/>
                <a:gd name="T58" fmla="*/ 156 w 164"/>
                <a:gd name="T59" fmla="*/ 49 h 188"/>
                <a:gd name="T60" fmla="*/ 162 w 164"/>
                <a:gd name="T61" fmla="*/ 70 h 188"/>
                <a:gd name="T62" fmla="*/ 164 w 164"/>
                <a:gd name="T63" fmla="*/ 93 h 188"/>
                <a:gd name="T64" fmla="*/ 162 w 164"/>
                <a:gd name="T65" fmla="*/ 118 h 188"/>
                <a:gd name="T66" fmla="*/ 156 w 164"/>
                <a:gd name="T67" fmla="*/ 139 h 188"/>
                <a:gd name="T68" fmla="*/ 145 w 164"/>
                <a:gd name="T69" fmla="*/ 158 h 188"/>
                <a:gd name="T70" fmla="*/ 129 w 164"/>
                <a:gd name="T71" fmla="*/ 173 h 188"/>
                <a:gd name="T72" fmla="*/ 108 w 164"/>
                <a:gd name="T73" fmla="*/ 184 h 188"/>
                <a:gd name="T74" fmla="*/ 82 w 164"/>
                <a:gd name="T75" fmla="*/ 188 h 188"/>
                <a:gd name="T76" fmla="*/ 57 w 164"/>
                <a:gd name="T77" fmla="*/ 184 h 188"/>
                <a:gd name="T78" fmla="*/ 36 w 164"/>
                <a:gd name="T79" fmla="*/ 173 h 188"/>
                <a:gd name="T80" fmla="*/ 21 w 164"/>
                <a:gd name="T81" fmla="*/ 158 h 188"/>
                <a:gd name="T82" fmla="*/ 9 w 164"/>
                <a:gd name="T83" fmla="*/ 139 h 188"/>
                <a:gd name="T84" fmla="*/ 2 w 164"/>
                <a:gd name="T85" fmla="*/ 118 h 188"/>
                <a:gd name="T86" fmla="*/ 0 w 164"/>
                <a:gd name="T87" fmla="*/ 93 h 188"/>
                <a:gd name="T88" fmla="*/ 2 w 164"/>
                <a:gd name="T89" fmla="*/ 70 h 188"/>
                <a:gd name="T90" fmla="*/ 9 w 164"/>
                <a:gd name="T91" fmla="*/ 49 h 188"/>
                <a:gd name="T92" fmla="*/ 21 w 164"/>
                <a:gd name="T93" fmla="*/ 30 h 188"/>
                <a:gd name="T94" fmla="*/ 36 w 164"/>
                <a:gd name="T95" fmla="*/ 15 h 188"/>
                <a:gd name="T96" fmla="*/ 57 w 164"/>
                <a:gd name="T97" fmla="*/ 4 h 188"/>
                <a:gd name="T98" fmla="*/ 82 w 164"/>
                <a:gd name="T9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4" h="188">
                  <a:moveTo>
                    <a:pt x="82" y="21"/>
                  </a:moveTo>
                  <a:lnTo>
                    <a:pt x="63" y="23"/>
                  </a:lnTo>
                  <a:lnTo>
                    <a:pt x="47" y="32"/>
                  </a:lnTo>
                  <a:lnTo>
                    <a:pt x="36" y="46"/>
                  </a:lnTo>
                  <a:lnTo>
                    <a:pt x="28" y="61"/>
                  </a:lnTo>
                  <a:lnTo>
                    <a:pt x="25" y="78"/>
                  </a:lnTo>
                  <a:lnTo>
                    <a:pt x="23" y="93"/>
                  </a:lnTo>
                  <a:lnTo>
                    <a:pt x="25" y="110"/>
                  </a:lnTo>
                  <a:lnTo>
                    <a:pt x="28" y="127"/>
                  </a:lnTo>
                  <a:lnTo>
                    <a:pt x="36" y="143"/>
                  </a:lnTo>
                  <a:lnTo>
                    <a:pt x="47" y="156"/>
                  </a:lnTo>
                  <a:lnTo>
                    <a:pt x="63" y="165"/>
                  </a:lnTo>
                  <a:lnTo>
                    <a:pt x="82" y="167"/>
                  </a:lnTo>
                  <a:lnTo>
                    <a:pt x="101" y="165"/>
                  </a:lnTo>
                  <a:lnTo>
                    <a:pt x="116" y="156"/>
                  </a:lnTo>
                  <a:lnTo>
                    <a:pt x="127" y="143"/>
                  </a:lnTo>
                  <a:lnTo>
                    <a:pt x="135" y="127"/>
                  </a:lnTo>
                  <a:lnTo>
                    <a:pt x="141" y="110"/>
                  </a:lnTo>
                  <a:lnTo>
                    <a:pt x="141" y="93"/>
                  </a:lnTo>
                  <a:lnTo>
                    <a:pt x="141" y="78"/>
                  </a:lnTo>
                  <a:lnTo>
                    <a:pt x="135" y="61"/>
                  </a:lnTo>
                  <a:lnTo>
                    <a:pt x="127" y="46"/>
                  </a:lnTo>
                  <a:lnTo>
                    <a:pt x="116" y="32"/>
                  </a:lnTo>
                  <a:lnTo>
                    <a:pt x="101" y="23"/>
                  </a:lnTo>
                  <a:lnTo>
                    <a:pt x="82" y="21"/>
                  </a:lnTo>
                  <a:close/>
                  <a:moveTo>
                    <a:pt x="82" y="0"/>
                  </a:moveTo>
                  <a:lnTo>
                    <a:pt x="108" y="4"/>
                  </a:lnTo>
                  <a:lnTo>
                    <a:pt x="129" y="15"/>
                  </a:lnTo>
                  <a:lnTo>
                    <a:pt x="145" y="30"/>
                  </a:lnTo>
                  <a:lnTo>
                    <a:pt x="156" y="49"/>
                  </a:lnTo>
                  <a:lnTo>
                    <a:pt x="162" y="70"/>
                  </a:lnTo>
                  <a:lnTo>
                    <a:pt x="164" y="93"/>
                  </a:lnTo>
                  <a:lnTo>
                    <a:pt x="162" y="118"/>
                  </a:lnTo>
                  <a:lnTo>
                    <a:pt x="156" y="139"/>
                  </a:lnTo>
                  <a:lnTo>
                    <a:pt x="145" y="158"/>
                  </a:lnTo>
                  <a:lnTo>
                    <a:pt x="129" y="173"/>
                  </a:lnTo>
                  <a:lnTo>
                    <a:pt x="108" y="184"/>
                  </a:lnTo>
                  <a:lnTo>
                    <a:pt x="82" y="188"/>
                  </a:lnTo>
                  <a:lnTo>
                    <a:pt x="57" y="184"/>
                  </a:lnTo>
                  <a:lnTo>
                    <a:pt x="36" y="173"/>
                  </a:lnTo>
                  <a:lnTo>
                    <a:pt x="21" y="158"/>
                  </a:lnTo>
                  <a:lnTo>
                    <a:pt x="9" y="139"/>
                  </a:lnTo>
                  <a:lnTo>
                    <a:pt x="2" y="118"/>
                  </a:lnTo>
                  <a:lnTo>
                    <a:pt x="0" y="93"/>
                  </a:lnTo>
                  <a:lnTo>
                    <a:pt x="2" y="70"/>
                  </a:lnTo>
                  <a:lnTo>
                    <a:pt x="9" y="49"/>
                  </a:lnTo>
                  <a:lnTo>
                    <a:pt x="21" y="30"/>
                  </a:lnTo>
                  <a:lnTo>
                    <a:pt x="36" y="15"/>
                  </a:lnTo>
                  <a:lnTo>
                    <a:pt x="57" y="4"/>
                  </a:lnTo>
                  <a:lnTo>
                    <a:pt x="82"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21"/>
            <p:cNvSpPr>
              <a:spLocks/>
            </p:cNvSpPr>
            <p:nvPr/>
          </p:nvSpPr>
          <p:spPr bwMode="auto">
            <a:xfrm>
              <a:off x="2109" y="1853"/>
              <a:ext cx="50" cy="129"/>
            </a:xfrm>
            <a:custGeom>
              <a:avLst/>
              <a:gdLst>
                <a:gd name="T0" fmla="*/ 78 w 99"/>
                <a:gd name="T1" fmla="*/ 0 h 259"/>
                <a:gd name="T2" fmla="*/ 86 w 99"/>
                <a:gd name="T3" fmla="*/ 2 h 259"/>
                <a:gd name="T4" fmla="*/ 93 w 99"/>
                <a:gd name="T5" fmla="*/ 4 h 259"/>
                <a:gd name="T6" fmla="*/ 99 w 99"/>
                <a:gd name="T7" fmla="*/ 4 h 259"/>
                <a:gd name="T8" fmla="*/ 99 w 99"/>
                <a:gd name="T9" fmla="*/ 21 h 259"/>
                <a:gd name="T10" fmla="*/ 93 w 99"/>
                <a:gd name="T11" fmla="*/ 21 h 259"/>
                <a:gd name="T12" fmla="*/ 86 w 99"/>
                <a:gd name="T13" fmla="*/ 19 h 259"/>
                <a:gd name="T14" fmla="*/ 72 w 99"/>
                <a:gd name="T15" fmla="*/ 21 h 259"/>
                <a:gd name="T16" fmla="*/ 63 w 99"/>
                <a:gd name="T17" fmla="*/ 26 h 259"/>
                <a:gd name="T18" fmla="*/ 59 w 99"/>
                <a:gd name="T19" fmla="*/ 34 h 259"/>
                <a:gd name="T20" fmla="*/ 57 w 99"/>
                <a:gd name="T21" fmla="*/ 45 h 259"/>
                <a:gd name="T22" fmla="*/ 57 w 99"/>
                <a:gd name="T23" fmla="*/ 59 h 259"/>
                <a:gd name="T24" fmla="*/ 57 w 99"/>
                <a:gd name="T25" fmla="*/ 82 h 259"/>
                <a:gd name="T26" fmla="*/ 97 w 99"/>
                <a:gd name="T27" fmla="*/ 82 h 259"/>
                <a:gd name="T28" fmla="*/ 97 w 99"/>
                <a:gd name="T29" fmla="*/ 101 h 259"/>
                <a:gd name="T30" fmla="*/ 57 w 99"/>
                <a:gd name="T31" fmla="*/ 101 h 259"/>
                <a:gd name="T32" fmla="*/ 57 w 99"/>
                <a:gd name="T33" fmla="*/ 259 h 259"/>
                <a:gd name="T34" fmla="*/ 36 w 99"/>
                <a:gd name="T35" fmla="*/ 259 h 259"/>
                <a:gd name="T36" fmla="*/ 36 w 99"/>
                <a:gd name="T37" fmla="*/ 101 h 259"/>
                <a:gd name="T38" fmla="*/ 0 w 99"/>
                <a:gd name="T39" fmla="*/ 101 h 259"/>
                <a:gd name="T40" fmla="*/ 0 w 99"/>
                <a:gd name="T41" fmla="*/ 82 h 259"/>
                <a:gd name="T42" fmla="*/ 36 w 99"/>
                <a:gd name="T43" fmla="*/ 82 h 259"/>
                <a:gd name="T44" fmla="*/ 36 w 99"/>
                <a:gd name="T45" fmla="*/ 44 h 259"/>
                <a:gd name="T46" fmla="*/ 38 w 99"/>
                <a:gd name="T47" fmla="*/ 25 h 259"/>
                <a:gd name="T48" fmla="*/ 46 w 99"/>
                <a:gd name="T49" fmla="*/ 11 h 259"/>
                <a:gd name="T50" fmla="*/ 59 w 99"/>
                <a:gd name="T51" fmla="*/ 4 h 259"/>
                <a:gd name="T52" fmla="*/ 78 w 99"/>
                <a:gd name="T5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259">
                  <a:moveTo>
                    <a:pt x="78" y="0"/>
                  </a:moveTo>
                  <a:lnTo>
                    <a:pt x="86" y="2"/>
                  </a:lnTo>
                  <a:lnTo>
                    <a:pt x="93" y="4"/>
                  </a:lnTo>
                  <a:lnTo>
                    <a:pt x="99" y="4"/>
                  </a:lnTo>
                  <a:lnTo>
                    <a:pt x="99" y="21"/>
                  </a:lnTo>
                  <a:lnTo>
                    <a:pt x="93" y="21"/>
                  </a:lnTo>
                  <a:lnTo>
                    <a:pt x="86" y="19"/>
                  </a:lnTo>
                  <a:lnTo>
                    <a:pt x="72" y="21"/>
                  </a:lnTo>
                  <a:lnTo>
                    <a:pt x="63" y="26"/>
                  </a:lnTo>
                  <a:lnTo>
                    <a:pt x="59" y="34"/>
                  </a:lnTo>
                  <a:lnTo>
                    <a:pt x="57" y="45"/>
                  </a:lnTo>
                  <a:lnTo>
                    <a:pt x="57" y="59"/>
                  </a:lnTo>
                  <a:lnTo>
                    <a:pt x="57" y="82"/>
                  </a:lnTo>
                  <a:lnTo>
                    <a:pt x="97" y="82"/>
                  </a:lnTo>
                  <a:lnTo>
                    <a:pt x="97" y="101"/>
                  </a:lnTo>
                  <a:lnTo>
                    <a:pt x="57" y="101"/>
                  </a:lnTo>
                  <a:lnTo>
                    <a:pt x="57" y="259"/>
                  </a:lnTo>
                  <a:lnTo>
                    <a:pt x="36" y="259"/>
                  </a:lnTo>
                  <a:lnTo>
                    <a:pt x="36" y="101"/>
                  </a:lnTo>
                  <a:lnTo>
                    <a:pt x="0" y="101"/>
                  </a:lnTo>
                  <a:lnTo>
                    <a:pt x="0" y="82"/>
                  </a:lnTo>
                  <a:lnTo>
                    <a:pt x="36" y="82"/>
                  </a:lnTo>
                  <a:lnTo>
                    <a:pt x="36" y="44"/>
                  </a:lnTo>
                  <a:lnTo>
                    <a:pt x="38" y="25"/>
                  </a:lnTo>
                  <a:lnTo>
                    <a:pt x="46" y="11"/>
                  </a:lnTo>
                  <a:lnTo>
                    <a:pt x="59" y="4"/>
                  </a:lnTo>
                  <a:lnTo>
                    <a:pt x="7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22"/>
            <p:cNvSpPr>
              <a:spLocks/>
            </p:cNvSpPr>
            <p:nvPr/>
          </p:nvSpPr>
          <p:spPr bwMode="auto">
            <a:xfrm>
              <a:off x="2220" y="1853"/>
              <a:ext cx="87" cy="132"/>
            </a:xfrm>
            <a:custGeom>
              <a:avLst/>
              <a:gdLst>
                <a:gd name="T0" fmla="*/ 105 w 175"/>
                <a:gd name="T1" fmla="*/ 0 h 264"/>
                <a:gd name="T2" fmla="*/ 139 w 175"/>
                <a:gd name="T3" fmla="*/ 11 h 264"/>
                <a:gd name="T4" fmla="*/ 164 w 175"/>
                <a:gd name="T5" fmla="*/ 38 h 264"/>
                <a:gd name="T6" fmla="*/ 145 w 175"/>
                <a:gd name="T7" fmla="*/ 61 h 264"/>
                <a:gd name="T8" fmla="*/ 133 w 175"/>
                <a:gd name="T9" fmla="*/ 32 h 264"/>
                <a:gd name="T10" fmla="*/ 107 w 175"/>
                <a:gd name="T11" fmla="*/ 21 h 264"/>
                <a:gd name="T12" fmla="*/ 74 w 175"/>
                <a:gd name="T13" fmla="*/ 23 h 264"/>
                <a:gd name="T14" fmla="*/ 44 w 175"/>
                <a:gd name="T15" fmla="*/ 36 h 264"/>
                <a:gd name="T16" fmla="*/ 30 w 175"/>
                <a:gd name="T17" fmla="*/ 64 h 264"/>
                <a:gd name="T18" fmla="*/ 44 w 175"/>
                <a:gd name="T19" fmla="*/ 95 h 264"/>
                <a:gd name="T20" fmla="*/ 74 w 175"/>
                <a:gd name="T21" fmla="*/ 112 h 264"/>
                <a:gd name="T22" fmla="*/ 112 w 175"/>
                <a:gd name="T23" fmla="*/ 125 h 264"/>
                <a:gd name="T24" fmla="*/ 149 w 175"/>
                <a:gd name="T25" fmla="*/ 143 h 264"/>
                <a:gd name="T26" fmla="*/ 172 w 175"/>
                <a:gd name="T27" fmla="*/ 171 h 264"/>
                <a:gd name="T28" fmla="*/ 172 w 175"/>
                <a:gd name="T29" fmla="*/ 217 h 264"/>
                <a:gd name="T30" fmla="*/ 145 w 175"/>
                <a:gd name="T31" fmla="*/ 247 h 264"/>
                <a:gd name="T32" fmla="*/ 101 w 175"/>
                <a:gd name="T33" fmla="*/ 262 h 264"/>
                <a:gd name="T34" fmla="*/ 53 w 175"/>
                <a:gd name="T35" fmla="*/ 260 h 264"/>
                <a:gd name="T36" fmla="*/ 15 w 175"/>
                <a:gd name="T37" fmla="*/ 236 h 264"/>
                <a:gd name="T38" fmla="*/ 0 w 175"/>
                <a:gd name="T39" fmla="*/ 192 h 264"/>
                <a:gd name="T40" fmla="*/ 29 w 175"/>
                <a:gd name="T41" fmla="*/ 213 h 264"/>
                <a:gd name="T42" fmla="*/ 51 w 175"/>
                <a:gd name="T43" fmla="*/ 236 h 264"/>
                <a:gd name="T44" fmla="*/ 90 w 175"/>
                <a:gd name="T45" fmla="*/ 241 h 264"/>
                <a:gd name="T46" fmla="*/ 122 w 175"/>
                <a:gd name="T47" fmla="*/ 234 h 264"/>
                <a:gd name="T48" fmla="*/ 147 w 175"/>
                <a:gd name="T49" fmla="*/ 211 h 264"/>
                <a:gd name="T50" fmla="*/ 147 w 175"/>
                <a:gd name="T51" fmla="*/ 177 h 264"/>
                <a:gd name="T52" fmla="*/ 126 w 175"/>
                <a:gd name="T53" fmla="*/ 156 h 264"/>
                <a:gd name="T54" fmla="*/ 91 w 175"/>
                <a:gd name="T55" fmla="*/ 143 h 264"/>
                <a:gd name="T56" fmla="*/ 51 w 175"/>
                <a:gd name="T57" fmla="*/ 129 h 264"/>
                <a:gd name="T58" fmla="*/ 19 w 175"/>
                <a:gd name="T59" fmla="*/ 106 h 264"/>
                <a:gd name="T60" fmla="*/ 6 w 175"/>
                <a:gd name="T61" fmla="*/ 68 h 264"/>
                <a:gd name="T62" fmla="*/ 23 w 175"/>
                <a:gd name="T63" fmla="*/ 25 h 264"/>
                <a:gd name="T64" fmla="*/ 63 w 175"/>
                <a:gd name="T65"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264">
                  <a:moveTo>
                    <a:pt x="88" y="0"/>
                  </a:moveTo>
                  <a:lnTo>
                    <a:pt x="105" y="0"/>
                  </a:lnTo>
                  <a:lnTo>
                    <a:pt x="122" y="4"/>
                  </a:lnTo>
                  <a:lnTo>
                    <a:pt x="139" y="11"/>
                  </a:lnTo>
                  <a:lnTo>
                    <a:pt x="154" y="23"/>
                  </a:lnTo>
                  <a:lnTo>
                    <a:pt x="164" y="38"/>
                  </a:lnTo>
                  <a:lnTo>
                    <a:pt x="170" y="61"/>
                  </a:lnTo>
                  <a:lnTo>
                    <a:pt x="145" y="61"/>
                  </a:lnTo>
                  <a:lnTo>
                    <a:pt x="141" y="44"/>
                  </a:lnTo>
                  <a:lnTo>
                    <a:pt x="133" y="32"/>
                  </a:lnTo>
                  <a:lnTo>
                    <a:pt x="120" y="25"/>
                  </a:lnTo>
                  <a:lnTo>
                    <a:pt x="107" y="21"/>
                  </a:lnTo>
                  <a:lnTo>
                    <a:pt x="90" y="21"/>
                  </a:lnTo>
                  <a:lnTo>
                    <a:pt x="74" y="23"/>
                  </a:lnTo>
                  <a:lnTo>
                    <a:pt x="57" y="26"/>
                  </a:lnTo>
                  <a:lnTo>
                    <a:pt x="44" y="36"/>
                  </a:lnTo>
                  <a:lnTo>
                    <a:pt x="34" y="47"/>
                  </a:lnTo>
                  <a:lnTo>
                    <a:pt x="30" y="64"/>
                  </a:lnTo>
                  <a:lnTo>
                    <a:pt x="34" y="82"/>
                  </a:lnTo>
                  <a:lnTo>
                    <a:pt x="44" y="95"/>
                  </a:lnTo>
                  <a:lnTo>
                    <a:pt x="57" y="104"/>
                  </a:lnTo>
                  <a:lnTo>
                    <a:pt x="74" y="112"/>
                  </a:lnTo>
                  <a:lnTo>
                    <a:pt x="93" y="120"/>
                  </a:lnTo>
                  <a:lnTo>
                    <a:pt x="112" y="125"/>
                  </a:lnTo>
                  <a:lnTo>
                    <a:pt x="131" y="133"/>
                  </a:lnTo>
                  <a:lnTo>
                    <a:pt x="149" y="143"/>
                  </a:lnTo>
                  <a:lnTo>
                    <a:pt x="162" y="154"/>
                  </a:lnTo>
                  <a:lnTo>
                    <a:pt x="172" y="171"/>
                  </a:lnTo>
                  <a:lnTo>
                    <a:pt x="175" y="192"/>
                  </a:lnTo>
                  <a:lnTo>
                    <a:pt x="172" y="217"/>
                  </a:lnTo>
                  <a:lnTo>
                    <a:pt x="160" y="234"/>
                  </a:lnTo>
                  <a:lnTo>
                    <a:pt x="145" y="247"/>
                  </a:lnTo>
                  <a:lnTo>
                    <a:pt x="124" y="257"/>
                  </a:lnTo>
                  <a:lnTo>
                    <a:pt x="101" y="262"/>
                  </a:lnTo>
                  <a:lnTo>
                    <a:pt x="76" y="264"/>
                  </a:lnTo>
                  <a:lnTo>
                    <a:pt x="53" y="260"/>
                  </a:lnTo>
                  <a:lnTo>
                    <a:pt x="32" y="251"/>
                  </a:lnTo>
                  <a:lnTo>
                    <a:pt x="15" y="236"/>
                  </a:lnTo>
                  <a:lnTo>
                    <a:pt x="6" y="215"/>
                  </a:lnTo>
                  <a:lnTo>
                    <a:pt x="0" y="192"/>
                  </a:lnTo>
                  <a:lnTo>
                    <a:pt x="25" y="192"/>
                  </a:lnTo>
                  <a:lnTo>
                    <a:pt x="29" y="213"/>
                  </a:lnTo>
                  <a:lnTo>
                    <a:pt x="38" y="226"/>
                  </a:lnTo>
                  <a:lnTo>
                    <a:pt x="51" y="236"/>
                  </a:lnTo>
                  <a:lnTo>
                    <a:pt x="69" y="241"/>
                  </a:lnTo>
                  <a:lnTo>
                    <a:pt x="90" y="241"/>
                  </a:lnTo>
                  <a:lnTo>
                    <a:pt x="107" y="240"/>
                  </a:lnTo>
                  <a:lnTo>
                    <a:pt x="122" y="234"/>
                  </a:lnTo>
                  <a:lnTo>
                    <a:pt x="137" y="224"/>
                  </a:lnTo>
                  <a:lnTo>
                    <a:pt x="147" y="211"/>
                  </a:lnTo>
                  <a:lnTo>
                    <a:pt x="151" y="194"/>
                  </a:lnTo>
                  <a:lnTo>
                    <a:pt x="147" y="177"/>
                  </a:lnTo>
                  <a:lnTo>
                    <a:pt x="139" y="165"/>
                  </a:lnTo>
                  <a:lnTo>
                    <a:pt x="126" y="156"/>
                  </a:lnTo>
                  <a:lnTo>
                    <a:pt x="111" y="150"/>
                  </a:lnTo>
                  <a:lnTo>
                    <a:pt x="91" y="143"/>
                  </a:lnTo>
                  <a:lnTo>
                    <a:pt x="72" y="137"/>
                  </a:lnTo>
                  <a:lnTo>
                    <a:pt x="51" y="129"/>
                  </a:lnTo>
                  <a:lnTo>
                    <a:pt x="34" y="118"/>
                  </a:lnTo>
                  <a:lnTo>
                    <a:pt x="19" y="106"/>
                  </a:lnTo>
                  <a:lnTo>
                    <a:pt x="10" y="89"/>
                  </a:lnTo>
                  <a:lnTo>
                    <a:pt x="6" y="68"/>
                  </a:lnTo>
                  <a:lnTo>
                    <a:pt x="11" y="44"/>
                  </a:lnTo>
                  <a:lnTo>
                    <a:pt x="23" y="25"/>
                  </a:lnTo>
                  <a:lnTo>
                    <a:pt x="42" y="11"/>
                  </a:lnTo>
                  <a:lnTo>
                    <a:pt x="63" y="2"/>
                  </a:lnTo>
                  <a:lnTo>
                    <a:pt x="8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23"/>
            <p:cNvSpPr>
              <a:spLocks noEditPoints="1"/>
            </p:cNvSpPr>
            <p:nvPr/>
          </p:nvSpPr>
          <p:spPr bwMode="auto">
            <a:xfrm>
              <a:off x="2324" y="1891"/>
              <a:ext cx="79" cy="94"/>
            </a:xfrm>
            <a:custGeom>
              <a:avLst/>
              <a:gdLst>
                <a:gd name="T0" fmla="*/ 78 w 158"/>
                <a:gd name="T1" fmla="*/ 21 h 188"/>
                <a:gd name="T2" fmla="*/ 59 w 158"/>
                <a:gd name="T3" fmla="*/ 23 h 188"/>
                <a:gd name="T4" fmla="*/ 43 w 158"/>
                <a:gd name="T5" fmla="*/ 32 h 188"/>
                <a:gd name="T6" fmla="*/ 34 w 158"/>
                <a:gd name="T7" fmla="*/ 46 h 188"/>
                <a:gd name="T8" fmla="*/ 26 w 158"/>
                <a:gd name="T9" fmla="*/ 61 h 188"/>
                <a:gd name="T10" fmla="*/ 22 w 158"/>
                <a:gd name="T11" fmla="*/ 80 h 188"/>
                <a:gd name="T12" fmla="*/ 135 w 158"/>
                <a:gd name="T13" fmla="*/ 80 h 188"/>
                <a:gd name="T14" fmla="*/ 131 w 158"/>
                <a:gd name="T15" fmla="*/ 61 h 188"/>
                <a:gd name="T16" fmla="*/ 123 w 158"/>
                <a:gd name="T17" fmla="*/ 44 h 188"/>
                <a:gd name="T18" fmla="*/ 114 w 158"/>
                <a:gd name="T19" fmla="*/ 30 h 188"/>
                <a:gd name="T20" fmla="*/ 97 w 158"/>
                <a:gd name="T21" fmla="*/ 23 h 188"/>
                <a:gd name="T22" fmla="*/ 78 w 158"/>
                <a:gd name="T23" fmla="*/ 21 h 188"/>
                <a:gd name="T24" fmla="*/ 78 w 158"/>
                <a:gd name="T25" fmla="*/ 0 h 188"/>
                <a:gd name="T26" fmla="*/ 104 w 158"/>
                <a:gd name="T27" fmla="*/ 4 h 188"/>
                <a:gd name="T28" fmla="*/ 125 w 158"/>
                <a:gd name="T29" fmla="*/ 13 h 188"/>
                <a:gd name="T30" fmla="*/ 141 w 158"/>
                <a:gd name="T31" fmla="*/ 28 h 188"/>
                <a:gd name="T32" fmla="*/ 150 w 158"/>
                <a:gd name="T33" fmla="*/ 49 h 188"/>
                <a:gd name="T34" fmla="*/ 156 w 158"/>
                <a:gd name="T35" fmla="*/ 72 h 188"/>
                <a:gd name="T36" fmla="*/ 158 w 158"/>
                <a:gd name="T37" fmla="*/ 99 h 188"/>
                <a:gd name="T38" fmla="*/ 22 w 158"/>
                <a:gd name="T39" fmla="*/ 99 h 188"/>
                <a:gd name="T40" fmla="*/ 24 w 158"/>
                <a:gd name="T41" fmla="*/ 120 h 188"/>
                <a:gd name="T42" fmla="*/ 30 w 158"/>
                <a:gd name="T43" fmla="*/ 139 h 188"/>
                <a:gd name="T44" fmla="*/ 43 w 158"/>
                <a:gd name="T45" fmla="*/ 154 h 188"/>
                <a:gd name="T46" fmla="*/ 61 w 158"/>
                <a:gd name="T47" fmla="*/ 164 h 188"/>
                <a:gd name="T48" fmla="*/ 83 w 158"/>
                <a:gd name="T49" fmla="*/ 167 h 188"/>
                <a:gd name="T50" fmla="*/ 106 w 158"/>
                <a:gd name="T51" fmla="*/ 162 h 188"/>
                <a:gd name="T52" fmla="*/ 123 w 158"/>
                <a:gd name="T53" fmla="*/ 148 h 188"/>
                <a:gd name="T54" fmla="*/ 133 w 158"/>
                <a:gd name="T55" fmla="*/ 125 h 188"/>
                <a:gd name="T56" fmla="*/ 156 w 158"/>
                <a:gd name="T57" fmla="*/ 125 h 188"/>
                <a:gd name="T58" fmla="*/ 144 w 158"/>
                <a:gd name="T59" fmla="*/ 154 h 188"/>
                <a:gd name="T60" fmla="*/ 127 w 158"/>
                <a:gd name="T61" fmla="*/ 173 h 188"/>
                <a:gd name="T62" fmla="*/ 104 w 158"/>
                <a:gd name="T63" fmla="*/ 184 h 188"/>
                <a:gd name="T64" fmla="*/ 76 w 158"/>
                <a:gd name="T65" fmla="*/ 188 h 188"/>
                <a:gd name="T66" fmla="*/ 51 w 158"/>
                <a:gd name="T67" fmla="*/ 184 h 188"/>
                <a:gd name="T68" fmla="*/ 32 w 158"/>
                <a:gd name="T69" fmla="*/ 173 h 188"/>
                <a:gd name="T70" fmla="*/ 17 w 158"/>
                <a:gd name="T71" fmla="*/ 158 h 188"/>
                <a:gd name="T72" fmla="*/ 7 w 158"/>
                <a:gd name="T73" fmla="*/ 139 h 188"/>
                <a:gd name="T74" fmla="*/ 2 w 158"/>
                <a:gd name="T75" fmla="*/ 118 h 188"/>
                <a:gd name="T76" fmla="*/ 0 w 158"/>
                <a:gd name="T77" fmla="*/ 93 h 188"/>
                <a:gd name="T78" fmla="*/ 2 w 158"/>
                <a:gd name="T79" fmla="*/ 70 h 188"/>
                <a:gd name="T80" fmla="*/ 7 w 158"/>
                <a:gd name="T81" fmla="*/ 49 h 188"/>
                <a:gd name="T82" fmla="*/ 19 w 158"/>
                <a:gd name="T83" fmla="*/ 30 h 188"/>
                <a:gd name="T84" fmla="*/ 34 w 158"/>
                <a:gd name="T85" fmla="*/ 15 h 188"/>
                <a:gd name="T86" fmla="*/ 53 w 158"/>
                <a:gd name="T87" fmla="*/ 4 h 188"/>
                <a:gd name="T88" fmla="*/ 78 w 158"/>
                <a:gd name="T8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8" h="188">
                  <a:moveTo>
                    <a:pt x="78" y="21"/>
                  </a:moveTo>
                  <a:lnTo>
                    <a:pt x="59" y="23"/>
                  </a:lnTo>
                  <a:lnTo>
                    <a:pt x="43" y="32"/>
                  </a:lnTo>
                  <a:lnTo>
                    <a:pt x="34" y="46"/>
                  </a:lnTo>
                  <a:lnTo>
                    <a:pt x="26" y="61"/>
                  </a:lnTo>
                  <a:lnTo>
                    <a:pt x="22" y="80"/>
                  </a:lnTo>
                  <a:lnTo>
                    <a:pt x="135" y="80"/>
                  </a:lnTo>
                  <a:lnTo>
                    <a:pt x="131" y="61"/>
                  </a:lnTo>
                  <a:lnTo>
                    <a:pt x="123" y="44"/>
                  </a:lnTo>
                  <a:lnTo>
                    <a:pt x="114" y="30"/>
                  </a:lnTo>
                  <a:lnTo>
                    <a:pt x="97" y="23"/>
                  </a:lnTo>
                  <a:lnTo>
                    <a:pt x="78" y="21"/>
                  </a:lnTo>
                  <a:close/>
                  <a:moveTo>
                    <a:pt x="78" y="0"/>
                  </a:moveTo>
                  <a:lnTo>
                    <a:pt x="104" y="4"/>
                  </a:lnTo>
                  <a:lnTo>
                    <a:pt x="125" y="13"/>
                  </a:lnTo>
                  <a:lnTo>
                    <a:pt x="141" y="28"/>
                  </a:lnTo>
                  <a:lnTo>
                    <a:pt x="150" y="49"/>
                  </a:lnTo>
                  <a:lnTo>
                    <a:pt x="156" y="72"/>
                  </a:lnTo>
                  <a:lnTo>
                    <a:pt x="158" y="99"/>
                  </a:lnTo>
                  <a:lnTo>
                    <a:pt x="22" y="99"/>
                  </a:lnTo>
                  <a:lnTo>
                    <a:pt x="24" y="120"/>
                  </a:lnTo>
                  <a:lnTo>
                    <a:pt x="30" y="139"/>
                  </a:lnTo>
                  <a:lnTo>
                    <a:pt x="43" y="154"/>
                  </a:lnTo>
                  <a:lnTo>
                    <a:pt x="61" y="164"/>
                  </a:lnTo>
                  <a:lnTo>
                    <a:pt x="83" y="167"/>
                  </a:lnTo>
                  <a:lnTo>
                    <a:pt x="106" y="162"/>
                  </a:lnTo>
                  <a:lnTo>
                    <a:pt x="123" y="148"/>
                  </a:lnTo>
                  <a:lnTo>
                    <a:pt x="133" y="125"/>
                  </a:lnTo>
                  <a:lnTo>
                    <a:pt x="156" y="125"/>
                  </a:lnTo>
                  <a:lnTo>
                    <a:pt x="144" y="154"/>
                  </a:lnTo>
                  <a:lnTo>
                    <a:pt x="127" y="173"/>
                  </a:lnTo>
                  <a:lnTo>
                    <a:pt x="104" y="184"/>
                  </a:lnTo>
                  <a:lnTo>
                    <a:pt x="76" y="188"/>
                  </a:lnTo>
                  <a:lnTo>
                    <a:pt x="51" y="184"/>
                  </a:lnTo>
                  <a:lnTo>
                    <a:pt x="32" y="173"/>
                  </a:lnTo>
                  <a:lnTo>
                    <a:pt x="17" y="158"/>
                  </a:lnTo>
                  <a:lnTo>
                    <a:pt x="7" y="139"/>
                  </a:lnTo>
                  <a:lnTo>
                    <a:pt x="2" y="118"/>
                  </a:lnTo>
                  <a:lnTo>
                    <a:pt x="0" y="93"/>
                  </a:lnTo>
                  <a:lnTo>
                    <a:pt x="2" y="70"/>
                  </a:lnTo>
                  <a:lnTo>
                    <a:pt x="7" y="49"/>
                  </a:lnTo>
                  <a:lnTo>
                    <a:pt x="19" y="30"/>
                  </a:lnTo>
                  <a:lnTo>
                    <a:pt x="34" y="15"/>
                  </a:lnTo>
                  <a:lnTo>
                    <a:pt x="53" y="4"/>
                  </a:lnTo>
                  <a:lnTo>
                    <a:pt x="7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24"/>
            <p:cNvSpPr>
              <a:spLocks noEditPoints="1"/>
            </p:cNvSpPr>
            <p:nvPr/>
          </p:nvSpPr>
          <p:spPr bwMode="auto">
            <a:xfrm>
              <a:off x="2417" y="1891"/>
              <a:ext cx="68" cy="94"/>
            </a:xfrm>
            <a:custGeom>
              <a:avLst/>
              <a:gdLst>
                <a:gd name="T0" fmla="*/ 115 w 138"/>
                <a:gd name="T1" fmla="*/ 93 h 188"/>
                <a:gd name="T2" fmla="*/ 101 w 138"/>
                <a:gd name="T3" fmla="*/ 93 h 188"/>
                <a:gd name="T4" fmla="*/ 84 w 138"/>
                <a:gd name="T5" fmla="*/ 93 h 188"/>
                <a:gd name="T6" fmla="*/ 67 w 138"/>
                <a:gd name="T7" fmla="*/ 95 h 188"/>
                <a:gd name="T8" fmla="*/ 50 w 138"/>
                <a:gd name="T9" fmla="*/ 99 h 188"/>
                <a:gd name="T10" fmla="*/ 37 w 138"/>
                <a:gd name="T11" fmla="*/ 106 h 188"/>
                <a:gd name="T12" fmla="*/ 27 w 138"/>
                <a:gd name="T13" fmla="*/ 116 h 188"/>
                <a:gd name="T14" fmla="*/ 23 w 138"/>
                <a:gd name="T15" fmla="*/ 133 h 188"/>
                <a:gd name="T16" fmla="*/ 25 w 138"/>
                <a:gd name="T17" fmla="*/ 148 h 188"/>
                <a:gd name="T18" fmla="*/ 35 w 138"/>
                <a:gd name="T19" fmla="*/ 160 h 188"/>
                <a:gd name="T20" fmla="*/ 48 w 138"/>
                <a:gd name="T21" fmla="*/ 165 h 188"/>
                <a:gd name="T22" fmla="*/ 63 w 138"/>
                <a:gd name="T23" fmla="*/ 167 h 188"/>
                <a:gd name="T24" fmla="*/ 82 w 138"/>
                <a:gd name="T25" fmla="*/ 165 h 188"/>
                <a:gd name="T26" fmla="*/ 98 w 138"/>
                <a:gd name="T27" fmla="*/ 156 h 188"/>
                <a:gd name="T28" fmla="*/ 107 w 138"/>
                <a:gd name="T29" fmla="*/ 145 h 188"/>
                <a:gd name="T30" fmla="*/ 113 w 138"/>
                <a:gd name="T31" fmla="*/ 129 h 188"/>
                <a:gd name="T32" fmla="*/ 115 w 138"/>
                <a:gd name="T33" fmla="*/ 112 h 188"/>
                <a:gd name="T34" fmla="*/ 115 w 138"/>
                <a:gd name="T35" fmla="*/ 93 h 188"/>
                <a:gd name="T36" fmla="*/ 73 w 138"/>
                <a:gd name="T37" fmla="*/ 0 h 188"/>
                <a:gd name="T38" fmla="*/ 96 w 138"/>
                <a:gd name="T39" fmla="*/ 4 h 188"/>
                <a:gd name="T40" fmla="*/ 113 w 138"/>
                <a:gd name="T41" fmla="*/ 9 h 188"/>
                <a:gd name="T42" fmla="*/ 126 w 138"/>
                <a:gd name="T43" fmla="*/ 21 h 188"/>
                <a:gd name="T44" fmla="*/ 134 w 138"/>
                <a:gd name="T45" fmla="*/ 38 h 188"/>
                <a:gd name="T46" fmla="*/ 136 w 138"/>
                <a:gd name="T47" fmla="*/ 59 h 188"/>
                <a:gd name="T48" fmla="*/ 136 w 138"/>
                <a:gd name="T49" fmla="*/ 143 h 188"/>
                <a:gd name="T50" fmla="*/ 138 w 138"/>
                <a:gd name="T51" fmla="*/ 164 h 188"/>
                <a:gd name="T52" fmla="*/ 138 w 138"/>
                <a:gd name="T53" fmla="*/ 183 h 188"/>
                <a:gd name="T54" fmla="*/ 117 w 138"/>
                <a:gd name="T55" fmla="*/ 183 h 188"/>
                <a:gd name="T56" fmla="*/ 115 w 138"/>
                <a:gd name="T57" fmla="*/ 156 h 188"/>
                <a:gd name="T58" fmla="*/ 115 w 138"/>
                <a:gd name="T59" fmla="*/ 156 h 188"/>
                <a:gd name="T60" fmla="*/ 113 w 138"/>
                <a:gd name="T61" fmla="*/ 158 h 188"/>
                <a:gd name="T62" fmla="*/ 101 w 138"/>
                <a:gd name="T63" fmla="*/ 173 h 188"/>
                <a:gd name="T64" fmla="*/ 82 w 138"/>
                <a:gd name="T65" fmla="*/ 183 h 188"/>
                <a:gd name="T66" fmla="*/ 60 w 138"/>
                <a:gd name="T67" fmla="*/ 188 h 188"/>
                <a:gd name="T68" fmla="*/ 35 w 138"/>
                <a:gd name="T69" fmla="*/ 184 h 188"/>
                <a:gd name="T70" fmla="*/ 18 w 138"/>
                <a:gd name="T71" fmla="*/ 173 h 188"/>
                <a:gd name="T72" fmla="*/ 4 w 138"/>
                <a:gd name="T73" fmla="*/ 156 h 188"/>
                <a:gd name="T74" fmla="*/ 0 w 138"/>
                <a:gd name="T75" fmla="*/ 133 h 188"/>
                <a:gd name="T76" fmla="*/ 4 w 138"/>
                <a:gd name="T77" fmla="*/ 110 h 188"/>
                <a:gd name="T78" fmla="*/ 18 w 138"/>
                <a:gd name="T79" fmla="*/ 93 h 188"/>
                <a:gd name="T80" fmla="*/ 35 w 138"/>
                <a:gd name="T81" fmla="*/ 82 h 188"/>
                <a:gd name="T82" fmla="*/ 61 w 138"/>
                <a:gd name="T83" fmla="*/ 76 h 188"/>
                <a:gd name="T84" fmla="*/ 88 w 138"/>
                <a:gd name="T85" fmla="*/ 74 h 188"/>
                <a:gd name="T86" fmla="*/ 115 w 138"/>
                <a:gd name="T87" fmla="*/ 74 h 188"/>
                <a:gd name="T88" fmla="*/ 115 w 138"/>
                <a:gd name="T89" fmla="*/ 57 h 188"/>
                <a:gd name="T90" fmla="*/ 111 w 138"/>
                <a:gd name="T91" fmla="*/ 40 h 188"/>
                <a:gd name="T92" fmla="*/ 103 w 138"/>
                <a:gd name="T93" fmla="*/ 28 h 188"/>
                <a:gd name="T94" fmla="*/ 90 w 138"/>
                <a:gd name="T95" fmla="*/ 23 h 188"/>
                <a:gd name="T96" fmla="*/ 73 w 138"/>
                <a:gd name="T97" fmla="*/ 21 h 188"/>
                <a:gd name="T98" fmla="*/ 58 w 138"/>
                <a:gd name="T99" fmla="*/ 21 h 188"/>
                <a:gd name="T100" fmla="*/ 44 w 138"/>
                <a:gd name="T101" fmla="*/ 27 h 188"/>
                <a:gd name="T102" fmla="*/ 35 w 138"/>
                <a:gd name="T103" fmla="*/ 36 h 188"/>
                <a:gd name="T104" fmla="*/ 31 w 138"/>
                <a:gd name="T105" fmla="*/ 51 h 188"/>
                <a:gd name="T106" fmla="*/ 8 w 138"/>
                <a:gd name="T107" fmla="*/ 51 h 188"/>
                <a:gd name="T108" fmla="*/ 14 w 138"/>
                <a:gd name="T109" fmla="*/ 32 h 188"/>
                <a:gd name="T110" fmla="*/ 23 w 138"/>
                <a:gd name="T111" fmla="*/ 17 h 188"/>
                <a:gd name="T112" fmla="*/ 37 w 138"/>
                <a:gd name="T113" fmla="*/ 8 h 188"/>
                <a:gd name="T114" fmla="*/ 54 w 138"/>
                <a:gd name="T115" fmla="*/ 2 h 188"/>
                <a:gd name="T116" fmla="*/ 73 w 138"/>
                <a:gd name="T1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8" h="188">
                  <a:moveTo>
                    <a:pt x="115" y="93"/>
                  </a:moveTo>
                  <a:lnTo>
                    <a:pt x="101" y="93"/>
                  </a:lnTo>
                  <a:lnTo>
                    <a:pt x="84" y="93"/>
                  </a:lnTo>
                  <a:lnTo>
                    <a:pt x="67" y="95"/>
                  </a:lnTo>
                  <a:lnTo>
                    <a:pt x="50" y="99"/>
                  </a:lnTo>
                  <a:lnTo>
                    <a:pt x="37" y="106"/>
                  </a:lnTo>
                  <a:lnTo>
                    <a:pt x="27" y="116"/>
                  </a:lnTo>
                  <a:lnTo>
                    <a:pt x="23" y="133"/>
                  </a:lnTo>
                  <a:lnTo>
                    <a:pt x="25" y="148"/>
                  </a:lnTo>
                  <a:lnTo>
                    <a:pt x="35" y="160"/>
                  </a:lnTo>
                  <a:lnTo>
                    <a:pt x="48" y="165"/>
                  </a:lnTo>
                  <a:lnTo>
                    <a:pt x="63" y="167"/>
                  </a:lnTo>
                  <a:lnTo>
                    <a:pt x="82" y="165"/>
                  </a:lnTo>
                  <a:lnTo>
                    <a:pt x="98" y="156"/>
                  </a:lnTo>
                  <a:lnTo>
                    <a:pt x="107" y="145"/>
                  </a:lnTo>
                  <a:lnTo>
                    <a:pt x="113" y="129"/>
                  </a:lnTo>
                  <a:lnTo>
                    <a:pt x="115" y="112"/>
                  </a:lnTo>
                  <a:lnTo>
                    <a:pt x="115" y="93"/>
                  </a:lnTo>
                  <a:close/>
                  <a:moveTo>
                    <a:pt x="73" y="0"/>
                  </a:moveTo>
                  <a:lnTo>
                    <a:pt x="96" y="4"/>
                  </a:lnTo>
                  <a:lnTo>
                    <a:pt x="113" y="9"/>
                  </a:lnTo>
                  <a:lnTo>
                    <a:pt x="126" y="21"/>
                  </a:lnTo>
                  <a:lnTo>
                    <a:pt x="134" y="38"/>
                  </a:lnTo>
                  <a:lnTo>
                    <a:pt x="136" y="59"/>
                  </a:lnTo>
                  <a:lnTo>
                    <a:pt x="136" y="143"/>
                  </a:lnTo>
                  <a:lnTo>
                    <a:pt x="138" y="164"/>
                  </a:lnTo>
                  <a:lnTo>
                    <a:pt x="138" y="183"/>
                  </a:lnTo>
                  <a:lnTo>
                    <a:pt x="117" y="183"/>
                  </a:lnTo>
                  <a:lnTo>
                    <a:pt x="115" y="156"/>
                  </a:lnTo>
                  <a:lnTo>
                    <a:pt x="115" y="156"/>
                  </a:lnTo>
                  <a:lnTo>
                    <a:pt x="113" y="158"/>
                  </a:lnTo>
                  <a:lnTo>
                    <a:pt x="101" y="173"/>
                  </a:lnTo>
                  <a:lnTo>
                    <a:pt x="82" y="183"/>
                  </a:lnTo>
                  <a:lnTo>
                    <a:pt x="60" y="188"/>
                  </a:lnTo>
                  <a:lnTo>
                    <a:pt x="35" y="184"/>
                  </a:lnTo>
                  <a:lnTo>
                    <a:pt x="18" y="173"/>
                  </a:lnTo>
                  <a:lnTo>
                    <a:pt x="4" y="156"/>
                  </a:lnTo>
                  <a:lnTo>
                    <a:pt x="0" y="133"/>
                  </a:lnTo>
                  <a:lnTo>
                    <a:pt x="4" y="110"/>
                  </a:lnTo>
                  <a:lnTo>
                    <a:pt x="18" y="93"/>
                  </a:lnTo>
                  <a:lnTo>
                    <a:pt x="35" y="82"/>
                  </a:lnTo>
                  <a:lnTo>
                    <a:pt x="61" y="76"/>
                  </a:lnTo>
                  <a:lnTo>
                    <a:pt x="88" y="74"/>
                  </a:lnTo>
                  <a:lnTo>
                    <a:pt x="115" y="74"/>
                  </a:lnTo>
                  <a:lnTo>
                    <a:pt x="115" y="57"/>
                  </a:lnTo>
                  <a:lnTo>
                    <a:pt x="111" y="40"/>
                  </a:lnTo>
                  <a:lnTo>
                    <a:pt x="103" y="28"/>
                  </a:lnTo>
                  <a:lnTo>
                    <a:pt x="90" y="23"/>
                  </a:lnTo>
                  <a:lnTo>
                    <a:pt x="73" y="21"/>
                  </a:lnTo>
                  <a:lnTo>
                    <a:pt x="58" y="21"/>
                  </a:lnTo>
                  <a:lnTo>
                    <a:pt x="44" y="27"/>
                  </a:lnTo>
                  <a:lnTo>
                    <a:pt x="35" y="36"/>
                  </a:lnTo>
                  <a:lnTo>
                    <a:pt x="31" y="51"/>
                  </a:lnTo>
                  <a:lnTo>
                    <a:pt x="8" y="51"/>
                  </a:lnTo>
                  <a:lnTo>
                    <a:pt x="14" y="32"/>
                  </a:lnTo>
                  <a:lnTo>
                    <a:pt x="23" y="17"/>
                  </a:lnTo>
                  <a:lnTo>
                    <a:pt x="37" y="8"/>
                  </a:lnTo>
                  <a:lnTo>
                    <a:pt x="54" y="2"/>
                  </a:lnTo>
                  <a:lnTo>
                    <a:pt x="73"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5"/>
            <p:cNvSpPr>
              <a:spLocks/>
            </p:cNvSpPr>
            <p:nvPr/>
          </p:nvSpPr>
          <p:spPr bwMode="auto">
            <a:xfrm>
              <a:off x="2498" y="1871"/>
              <a:ext cx="49" cy="114"/>
            </a:xfrm>
            <a:custGeom>
              <a:avLst/>
              <a:gdLst>
                <a:gd name="T0" fmla="*/ 58 w 99"/>
                <a:gd name="T1" fmla="*/ 0 h 228"/>
                <a:gd name="T2" fmla="*/ 58 w 99"/>
                <a:gd name="T3" fmla="*/ 46 h 228"/>
                <a:gd name="T4" fmla="*/ 98 w 99"/>
                <a:gd name="T5" fmla="*/ 46 h 228"/>
                <a:gd name="T6" fmla="*/ 98 w 99"/>
                <a:gd name="T7" fmla="*/ 65 h 228"/>
                <a:gd name="T8" fmla="*/ 58 w 99"/>
                <a:gd name="T9" fmla="*/ 65 h 228"/>
                <a:gd name="T10" fmla="*/ 58 w 99"/>
                <a:gd name="T11" fmla="*/ 183 h 228"/>
                <a:gd name="T12" fmla="*/ 58 w 99"/>
                <a:gd name="T13" fmla="*/ 190 h 228"/>
                <a:gd name="T14" fmla="*/ 59 w 99"/>
                <a:gd name="T15" fmla="*/ 196 h 228"/>
                <a:gd name="T16" fmla="*/ 63 w 99"/>
                <a:gd name="T17" fmla="*/ 202 h 228"/>
                <a:gd name="T18" fmla="*/ 67 w 99"/>
                <a:gd name="T19" fmla="*/ 205 h 228"/>
                <a:gd name="T20" fmla="*/ 75 w 99"/>
                <a:gd name="T21" fmla="*/ 207 h 228"/>
                <a:gd name="T22" fmla="*/ 82 w 99"/>
                <a:gd name="T23" fmla="*/ 207 h 228"/>
                <a:gd name="T24" fmla="*/ 90 w 99"/>
                <a:gd name="T25" fmla="*/ 207 h 228"/>
                <a:gd name="T26" fmla="*/ 99 w 99"/>
                <a:gd name="T27" fmla="*/ 205 h 228"/>
                <a:gd name="T28" fmla="*/ 99 w 99"/>
                <a:gd name="T29" fmla="*/ 224 h 228"/>
                <a:gd name="T30" fmla="*/ 90 w 99"/>
                <a:gd name="T31" fmla="*/ 226 h 228"/>
                <a:gd name="T32" fmla="*/ 79 w 99"/>
                <a:gd name="T33" fmla="*/ 228 h 228"/>
                <a:gd name="T34" fmla="*/ 59 w 99"/>
                <a:gd name="T35" fmla="*/ 224 h 228"/>
                <a:gd name="T36" fmla="*/ 48 w 99"/>
                <a:gd name="T37" fmla="*/ 219 h 228"/>
                <a:gd name="T38" fmla="*/ 40 w 99"/>
                <a:gd name="T39" fmla="*/ 209 h 228"/>
                <a:gd name="T40" fmla="*/ 37 w 99"/>
                <a:gd name="T41" fmla="*/ 200 h 228"/>
                <a:gd name="T42" fmla="*/ 37 w 99"/>
                <a:gd name="T43" fmla="*/ 186 h 228"/>
                <a:gd name="T44" fmla="*/ 37 w 99"/>
                <a:gd name="T45" fmla="*/ 175 h 228"/>
                <a:gd name="T46" fmla="*/ 37 w 99"/>
                <a:gd name="T47" fmla="*/ 65 h 228"/>
                <a:gd name="T48" fmla="*/ 0 w 99"/>
                <a:gd name="T49" fmla="*/ 65 h 228"/>
                <a:gd name="T50" fmla="*/ 0 w 99"/>
                <a:gd name="T51" fmla="*/ 46 h 228"/>
                <a:gd name="T52" fmla="*/ 37 w 99"/>
                <a:gd name="T53" fmla="*/ 46 h 228"/>
                <a:gd name="T54" fmla="*/ 37 w 99"/>
                <a:gd name="T55" fmla="*/ 8 h 228"/>
                <a:gd name="T56" fmla="*/ 58 w 99"/>
                <a:gd name="T5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228">
                  <a:moveTo>
                    <a:pt x="58" y="0"/>
                  </a:moveTo>
                  <a:lnTo>
                    <a:pt x="58" y="46"/>
                  </a:lnTo>
                  <a:lnTo>
                    <a:pt x="98" y="46"/>
                  </a:lnTo>
                  <a:lnTo>
                    <a:pt x="98" y="65"/>
                  </a:lnTo>
                  <a:lnTo>
                    <a:pt x="58" y="65"/>
                  </a:lnTo>
                  <a:lnTo>
                    <a:pt x="58" y="183"/>
                  </a:lnTo>
                  <a:lnTo>
                    <a:pt x="58" y="190"/>
                  </a:lnTo>
                  <a:lnTo>
                    <a:pt x="59" y="196"/>
                  </a:lnTo>
                  <a:lnTo>
                    <a:pt x="63" y="202"/>
                  </a:lnTo>
                  <a:lnTo>
                    <a:pt x="67" y="205"/>
                  </a:lnTo>
                  <a:lnTo>
                    <a:pt x="75" y="207"/>
                  </a:lnTo>
                  <a:lnTo>
                    <a:pt x="82" y="207"/>
                  </a:lnTo>
                  <a:lnTo>
                    <a:pt x="90" y="207"/>
                  </a:lnTo>
                  <a:lnTo>
                    <a:pt x="99" y="205"/>
                  </a:lnTo>
                  <a:lnTo>
                    <a:pt x="99" y="224"/>
                  </a:lnTo>
                  <a:lnTo>
                    <a:pt x="90" y="226"/>
                  </a:lnTo>
                  <a:lnTo>
                    <a:pt x="79" y="228"/>
                  </a:lnTo>
                  <a:lnTo>
                    <a:pt x="59" y="224"/>
                  </a:lnTo>
                  <a:lnTo>
                    <a:pt x="48" y="219"/>
                  </a:lnTo>
                  <a:lnTo>
                    <a:pt x="40" y="209"/>
                  </a:lnTo>
                  <a:lnTo>
                    <a:pt x="37" y="200"/>
                  </a:lnTo>
                  <a:lnTo>
                    <a:pt x="37" y="186"/>
                  </a:lnTo>
                  <a:lnTo>
                    <a:pt x="37" y="175"/>
                  </a:lnTo>
                  <a:lnTo>
                    <a:pt x="37" y="65"/>
                  </a:lnTo>
                  <a:lnTo>
                    <a:pt x="0" y="65"/>
                  </a:lnTo>
                  <a:lnTo>
                    <a:pt x="0" y="46"/>
                  </a:lnTo>
                  <a:lnTo>
                    <a:pt x="37" y="46"/>
                  </a:lnTo>
                  <a:lnTo>
                    <a:pt x="37" y="8"/>
                  </a:lnTo>
                  <a:lnTo>
                    <a:pt x="58"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6"/>
            <p:cNvSpPr>
              <a:spLocks/>
            </p:cNvSpPr>
            <p:nvPr/>
          </p:nvSpPr>
          <p:spPr bwMode="auto">
            <a:xfrm>
              <a:off x="2557" y="1871"/>
              <a:ext cx="49" cy="114"/>
            </a:xfrm>
            <a:custGeom>
              <a:avLst/>
              <a:gdLst>
                <a:gd name="T0" fmla="*/ 55 w 99"/>
                <a:gd name="T1" fmla="*/ 0 h 228"/>
                <a:gd name="T2" fmla="*/ 55 w 99"/>
                <a:gd name="T3" fmla="*/ 46 h 228"/>
                <a:gd name="T4" fmla="*/ 95 w 99"/>
                <a:gd name="T5" fmla="*/ 46 h 228"/>
                <a:gd name="T6" fmla="*/ 95 w 99"/>
                <a:gd name="T7" fmla="*/ 65 h 228"/>
                <a:gd name="T8" fmla="*/ 55 w 99"/>
                <a:gd name="T9" fmla="*/ 65 h 228"/>
                <a:gd name="T10" fmla="*/ 55 w 99"/>
                <a:gd name="T11" fmla="*/ 183 h 228"/>
                <a:gd name="T12" fmla="*/ 57 w 99"/>
                <a:gd name="T13" fmla="*/ 190 h 228"/>
                <a:gd name="T14" fmla="*/ 59 w 99"/>
                <a:gd name="T15" fmla="*/ 196 h 228"/>
                <a:gd name="T16" fmla="*/ 62 w 99"/>
                <a:gd name="T17" fmla="*/ 202 h 228"/>
                <a:gd name="T18" fmla="*/ 66 w 99"/>
                <a:gd name="T19" fmla="*/ 205 h 228"/>
                <a:gd name="T20" fmla="*/ 72 w 99"/>
                <a:gd name="T21" fmla="*/ 207 h 228"/>
                <a:gd name="T22" fmla="*/ 80 w 99"/>
                <a:gd name="T23" fmla="*/ 207 h 228"/>
                <a:gd name="T24" fmla="*/ 89 w 99"/>
                <a:gd name="T25" fmla="*/ 207 h 228"/>
                <a:gd name="T26" fmla="*/ 99 w 99"/>
                <a:gd name="T27" fmla="*/ 205 h 228"/>
                <a:gd name="T28" fmla="*/ 99 w 99"/>
                <a:gd name="T29" fmla="*/ 224 h 228"/>
                <a:gd name="T30" fmla="*/ 87 w 99"/>
                <a:gd name="T31" fmla="*/ 226 h 228"/>
                <a:gd name="T32" fmla="*/ 76 w 99"/>
                <a:gd name="T33" fmla="*/ 228 h 228"/>
                <a:gd name="T34" fmla="*/ 59 w 99"/>
                <a:gd name="T35" fmla="*/ 224 h 228"/>
                <a:gd name="T36" fmla="*/ 45 w 99"/>
                <a:gd name="T37" fmla="*/ 219 h 228"/>
                <a:gd name="T38" fmla="*/ 40 w 99"/>
                <a:gd name="T39" fmla="*/ 209 h 228"/>
                <a:gd name="T40" fmla="*/ 36 w 99"/>
                <a:gd name="T41" fmla="*/ 200 h 228"/>
                <a:gd name="T42" fmla="*/ 34 w 99"/>
                <a:gd name="T43" fmla="*/ 186 h 228"/>
                <a:gd name="T44" fmla="*/ 34 w 99"/>
                <a:gd name="T45" fmla="*/ 175 h 228"/>
                <a:gd name="T46" fmla="*/ 34 w 99"/>
                <a:gd name="T47" fmla="*/ 65 h 228"/>
                <a:gd name="T48" fmla="*/ 0 w 99"/>
                <a:gd name="T49" fmla="*/ 65 h 228"/>
                <a:gd name="T50" fmla="*/ 0 w 99"/>
                <a:gd name="T51" fmla="*/ 46 h 228"/>
                <a:gd name="T52" fmla="*/ 34 w 99"/>
                <a:gd name="T53" fmla="*/ 46 h 228"/>
                <a:gd name="T54" fmla="*/ 34 w 99"/>
                <a:gd name="T55" fmla="*/ 8 h 228"/>
                <a:gd name="T56" fmla="*/ 55 w 99"/>
                <a:gd name="T5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228">
                  <a:moveTo>
                    <a:pt x="55" y="0"/>
                  </a:moveTo>
                  <a:lnTo>
                    <a:pt x="55" y="46"/>
                  </a:lnTo>
                  <a:lnTo>
                    <a:pt x="95" y="46"/>
                  </a:lnTo>
                  <a:lnTo>
                    <a:pt x="95" y="65"/>
                  </a:lnTo>
                  <a:lnTo>
                    <a:pt x="55" y="65"/>
                  </a:lnTo>
                  <a:lnTo>
                    <a:pt x="55" y="183"/>
                  </a:lnTo>
                  <a:lnTo>
                    <a:pt x="57" y="190"/>
                  </a:lnTo>
                  <a:lnTo>
                    <a:pt x="59" y="196"/>
                  </a:lnTo>
                  <a:lnTo>
                    <a:pt x="62" y="202"/>
                  </a:lnTo>
                  <a:lnTo>
                    <a:pt x="66" y="205"/>
                  </a:lnTo>
                  <a:lnTo>
                    <a:pt x="72" y="207"/>
                  </a:lnTo>
                  <a:lnTo>
                    <a:pt x="80" y="207"/>
                  </a:lnTo>
                  <a:lnTo>
                    <a:pt x="89" y="207"/>
                  </a:lnTo>
                  <a:lnTo>
                    <a:pt x="99" y="205"/>
                  </a:lnTo>
                  <a:lnTo>
                    <a:pt x="99" y="224"/>
                  </a:lnTo>
                  <a:lnTo>
                    <a:pt x="87" y="226"/>
                  </a:lnTo>
                  <a:lnTo>
                    <a:pt x="76" y="228"/>
                  </a:lnTo>
                  <a:lnTo>
                    <a:pt x="59" y="224"/>
                  </a:lnTo>
                  <a:lnTo>
                    <a:pt x="45" y="219"/>
                  </a:lnTo>
                  <a:lnTo>
                    <a:pt x="40" y="209"/>
                  </a:lnTo>
                  <a:lnTo>
                    <a:pt x="36" y="200"/>
                  </a:lnTo>
                  <a:lnTo>
                    <a:pt x="34" y="186"/>
                  </a:lnTo>
                  <a:lnTo>
                    <a:pt x="34" y="175"/>
                  </a:lnTo>
                  <a:lnTo>
                    <a:pt x="34" y="65"/>
                  </a:lnTo>
                  <a:lnTo>
                    <a:pt x="0" y="65"/>
                  </a:lnTo>
                  <a:lnTo>
                    <a:pt x="0" y="46"/>
                  </a:lnTo>
                  <a:lnTo>
                    <a:pt x="34" y="46"/>
                  </a:lnTo>
                  <a:lnTo>
                    <a:pt x="34" y="8"/>
                  </a:lnTo>
                  <a:lnTo>
                    <a:pt x="55"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Rectangle 27"/>
            <p:cNvSpPr>
              <a:spLocks noChangeArrowheads="1"/>
            </p:cNvSpPr>
            <p:nvPr/>
          </p:nvSpPr>
          <p:spPr bwMode="auto">
            <a:xfrm>
              <a:off x="2622" y="1856"/>
              <a:ext cx="10" cy="126"/>
            </a:xfrm>
            <a:prstGeom prst="rect">
              <a:avLst/>
            </a:prstGeom>
            <a:solidFill>
              <a:srgbClr val="A6A6A6"/>
            </a:solidFill>
            <a:ln w="0">
              <a:solidFill>
                <a:srgbClr val="A6A6A6"/>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8"/>
            <p:cNvSpPr>
              <a:spLocks noEditPoints="1"/>
            </p:cNvSpPr>
            <p:nvPr/>
          </p:nvSpPr>
          <p:spPr bwMode="auto">
            <a:xfrm>
              <a:off x="2651" y="1891"/>
              <a:ext cx="80" cy="94"/>
            </a:xfrm>
            <a:custGeom>
              <a:avLst/>
              <a:gdLst>
                <a:gd name="T0" fmla="*/ 80 w 160"/>
                <a:gd name="T1" fmla="*/ 21 h 188"/>
                <a:gd name="T2" fmla="*/ 61 w 160"/>
                <a:gd name="T3" fmla="*/ 23 h 188"/>
                <a:gd name="T4" fmla="*/ 46 w 160"/>
                <a:gd name="T5" fmla="*/ 32 h 188"/>
                <a:gd name="T6" fmla="*/ 34 w 160"/>
                <a:gd name="T7" fmla="*/ 46 h 188"/>
                <a:gd name="T8" fmla="*/ 29 w 160"/>
                <a:gd name="T9" fmla="*/ 61 h 188"/>
                <a:gd name="T10" fmla="*/ 25 w 160"/>
                <a:gd name="T11" fmla="*/ 80 h 188"/>
                <a:gd name="T12" fmla="*/ 137 w 160"/>
                <a:gd name="T13" fmla="*/ 80 h 188"/>
                <a:gd name="T14" fmla="*/ 134 w 160"/>
                <a:gd name="T15" fmla="*/ 61 h 188"/>
                <a:gd name="T16" fmla="*/ 126 w 160"/>
                <a:gd name="T17" fmla="*/ 44 h 188"/>
                <a:gd name="T18" fmla="*/ 115 w 160"/>
                <a:gd name="T19" fmla="*/ 30 h 188"/>
                <a:gd name="T20" fmla="*/ 99 w 160"/>
                <a:gd name="T21" fmla="*/ 23 h 188"/>
                <a:gd name="T22" fmla="*/ 80 w 160"/>
                <a:gd name="T23" fmla="*/ 21 h 188"/>
                <a:gd name="T24" fmla="*/ 80 w 160"/>
                <a:gd name="T25" fmla="*/ 0 h 188"/>
                <a:gd name="T26" fmla="*/ 107 w 160"/>
                <a:gd name="T27" fmla="*/ 4 h 188"/>
                <a:gd name="T28" fmla="*/ 126 w 160"/>
                <a:gd name="T29" fmla="*/ 13 h 188"/>
                <a:gd name="T30" fmla="*/ 141 w 160"/>
                <a:gd name="T31" fmla="*/ 28 h 188"/>
                <a:gd name="T32" fmla="*/ 153 w 160"/>
                <a:gd name="T33" fmla="*/ 49 h 188"/>
                <a:gd name="T34" fmla="*/ 158 w 160"/>
                <a:gd name="T35" fmla="*/ 72 h 188"/>
                <a:gd name="T36" fmla="*/ 160 w 160"/>
                <a:gd name="T37" fmla="*/ 99 h 188"/>
                <a:gd name="T38" fmla="*/ 23 w 160"/>
                <a:gd name="T39" fmla="*/ 99 h 188"/>
                <a:gd name="T40" fmla="*/ 27 w 160"/>
                <a:gd name="T41" fmla="*/ 120 h 188"/>
                <a:gd name="T42" fmla="*/ 33 w 160"/>
                <a:gd name="T43" fmla="*/ 139 h 188"/>
                <a:gd name="T44" fmla="*/ 44 w 160"/>
                <a:gd name="T45" fmla="*/ 154 h 188"/>
                <a:gd name="T46" fmla="*/ 61 w 160"/>
                <a:gd name="T47" fmla="*/ 164 h 188"/>
                <a:gd name="T48" fmla="*/ 84 w 160"/>
                <a:gd name="T49" fmla="*/ 167 h 188"/>
                <a:gd name="T50" fmla="*/ 109 w 160"/>
                <a:gd name="T51" fmla="*/ 162 h 188"/>
                <a:gd name="T52" fmla="*/ 126 w 160"/>
                <a:gd name="T53" fmla="*/ 148 h 188"/>
                <a:gd name="T54" fmla="*/ 135 w 160"/>
                <a:gd name="T55" fmla="*/ 125 h 188"/>
                <a:gd name="T56" fmla="*/ 158 w 160"/>
                <a:gd name="T57" fmla="*/ 125 h 188"/>
                <a:gd name="T58" fmla="*/ 147 w 160"/>
                <a:gd name="T59" fmla="*/ 154 h 188"/>
                <a:gd name="T60" fmla="*/ 130 w 160"/>
                <a:gd name="T61" fmla="*/ 173 h 188"/>
                <a:gd name="T62" fmla="*/ 107 w 160"/>
                <a:gd name="T63" fmla="*/ 184 h 188"/>
                <a:gd name="T64" fmla="*/ 78 w 160"/>
                <a:gd name="T65" fmla="*/ 188 h 188"/>
                <a:gd name="T66" fmla="*/ 54 w 160"/>
                <a:gd name="T67" fmla="*/ 184 h 188"/>
                <a:gd name="T68" fmla="*/ 34 w 160"/>
                <a:gd name="T69" fmla="*/ 173 h 188"/>
                <a:gd name="T70" fmla="*/ 19 w 160"/>
                <a:gd name="T71" fmla="*/ 158 h 188"/>
                <a:gd name="T72" fmla="*/ 10 w 160"/>
                <a:gd name="T73" fmla="*/ 139 h 188"/>
                <a:gd name="T74" fmla="*/ 2 w 160"/>
                <a:gd name="T75" fmla="*/ 118 h 188"/>
                <a:gd name="T76" fmla="*/ 0 w 160"/>
                <a:gd name="T77" fmla="*/ 93 h 188"/>
                <a:gd name="T78" fmla="*/ 2 w 160"/>
                <a:gd name="T79" fmla="*/ 70 h 188"/>
                <a:gd name="T80" fmla="*/ 10 w 160"/>
                <a:gd name="T81" fmla="*/ 49 h 188"/>
                <a:gd name="T82" fmla="*/ 21 w 160"/>
                <a:gd name="T83" fmla="*/ 30 h 188"/>
                <a:gd name="T84" fmla="*/ 36 w 160"/>
                <a:gd name="T85" fmla="*/ 15 h 188"/>
                <a:gd name="T86" fmla="*/ 55 w 160"/>
                <a:gd name="T87" fmla="*/ 4 h 188"/>
                <a:gd name="T88" fmla="*/ 80 w 160"/>
                <a:gd name="T89"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0" h="188">
                  <a:moveTo>
                    <a:pt x="80" y="21"/>
                  </a:moveTo>
                  <a:lnTo>
                    <a:pt x="61" y="23"/>
                  </a:lnTo>
                  <a:lnTo>
                    <a:pt x="46" y="32"/>
                  </a:lnTo>
                  <a:lnTo>
                    <a:pt x="34" y="46"/>
                  </a:lnTo>
                  <a:lnTo>
                    <a:pt x="29" y="61"/>
                  </a:lnTo>
                  <a:lnTo>
                    <a:pt x="25" y="80"/>
                  </a:lnTo>
                  <a:lnTo>
                    <a:pt x="137" y="80"/>
                  </a:lnTo>
                  <a:lnTo>
                    <a:pt x="134" y="61"/>
                  </a:lnTo>
                  <a:lnTo>
                    <a:pt x="126" y="44"/>
                  </a:lnTo>
                  <a:lnTo>
                    <a:pt x="115" y="30"/>
                  </a:lnTo>
                  <a:lnTo>
                    <a:pt x="99" y="23"/>
                  </a:lnTo>
                  <a:lnTo>
                    <a:pt x="80" y="21"/>
                  </a:lnTo>
                  <a:close/>
                  <a:moveTo>
                    <a:pt x="80" y="0"/>
                  </a:moveTo>
                  <a:lnTo>
                    <a:pt x="107" y="4"/>
                  </a:lnTo>
                  <a:lnTo>
                    <a:pt x="126" y="13"/>
                  </a:lnTo>
                  <a:lnTo>
                    <a:pt x="141" y="28"/>
                  </a:lnTo>
                  <a:lnTo>
                    <a:pt x="153" y="49"/>
                  </a:lnTo>
                  <a:lnTo>
                    <a:pt x="158" y="72"/>
                  </a:lnTo>
                  <a:lnTo>
                    <a:pt x="160" y="99"/>
                  </a:lnTo>
                  <a:lnTo>
                    <a:pt x="23" y="99"/>
                  </a:lnTo>
                  <a:lnTo>
                    <a:pt x="27" y="120"/>
                  </a:lnTo>
                  <a:lnTo>
                    <a:pt x="33" y="139"/>
                  </a:lnTo>
                  <a:lnTo>
                    <a:pt x="44" y="154"/>
                  </a:lnTo>
                  <a:lnTo>
                    <a:pt x="61" y="164"/>
                  </a:lnTo>
                  <a:lnTo>
                    <a:pt x="84" y="167"/>
                  </a:lnTo>
                  <a:lnTo>
                    <a:pt x="109" y="162"/>
                  </a:lnTo>
                  <a:lnTo>
                    <a:pt x="126" y="148"/>
                  </a:lnTo>
                  <a:lnTo>
                    <a:pt x="135" y="125"/>
                  </a:lnTo>
                  <a:lnTo>
                    <a:pt x="158" y="125"/>
                  </a:lnTo>
                  <a:lnTo>
                    <a:pt x="147" y="154"/>
                  </a:lnTo>
                  <a:lnTo>
                    <a:pt x="130" y="173"/>
                  </a:lnTo>
                  <a:lnTo>
                    <a:pt x="107" y="184"/>
                  </a:lnTo>
                  <a:lnTo>
                    <a:pt x="78" y="188"/>
                  </a:lnTo>
                  <a:lnTo>
                    <a:pt x="54" y="184"/>
                  </a:lnTo>
                  <a:lnTo>
                    <a:pt x="34" y="173"/>
                  </a:lnTo>
                  <a:lnTo>
                    <a:pt x="19" y="158"/>
                  </a:lnTo>
                  <a:lnTo>
                    <a:pt x="10" y="139"/>
                  </a:lnTo>
                  <a:lnTo>
                    <a:pt x="2" y="118"/>
                  </a:lnTo>
                  <a:lnTo>
                    <a:pt x="0" y="93"/>
                  </a:lnTo>
                  <a:lnTo>
                    <a:pt x="2" y="70"/>
                  </a:lnTo>
                  <a:lnTo>
                    <a:pt x="10" y="49"/>
                  </a:lnTo>
                  <a:lnTo>
                    <a:pt x="21" y="30"/>
                  </a:lnTo>
                  <a:lnTo>
                    <a:pt x="36" y="15"/>
                  </a:lnTo>
                  <a:lnTo>
                    <a:pt x="55" y="4"/>
                  </a:lnTo>
                  <a:lnTo>
                    <a:pt x="80" y="0"/>
                  </a:lnTo>
                  <a:close/>
                </a:path>
              </a:pathLst>
            </a:custGeom>
            <a:solidFill>
              <a:srgbClr val="A6A6A6"/>
            </a:solidFill>
            <a:ln w="0">
              <a:solidFill>
                <a:srgbClr val="A6A6A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05150" y="2319337"/>
            <a:ext cx="5981700" cy="3362325"/>
          </a:xfrm>
        </p:spPr>
      </p:pic>
    </p:spTree>
    <p:extLst>
      <p:ext uri="{BB962C8B-B14F-4D97-AF65-F5344CB8AC3E}">
        <p14:creationId xmlns:p14="http://schemas.microsoft.com/office/powerpoint/2010/main" val="1615314343"/>
      </p:ext>
    </p:extLst>
  </p:cSld>
  <p:clrMapOvr>
    <a:masterClrMapping/>
  </p:clrMapOvr>
  <mc:AlternateContent xmlns:mc="http://schemas.openxmlformats.org/markup-compatibility/2006" xmlns:p14="http://schemas.microsoft.com/office/powerpoint/2010/main">
    <mc:Choice Requires="p14">
      <p:transition spd="slow" p14:dur="2000" advTm="1461"/>
    </mc:Choice>
    <mc:Fallback xmlns="">
      <p:transition spd="slow" advTm="1461"/>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needs libraries?</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192943" y="685800"/>
            <a:ext cx="5704513" cy="3886200"/>
          </a:xfrm>
        </p:spPr>
      </p:pic>
    </p:spTree>
    <p:extLst>
      <p:ext uri="{BB962C8B-B14F-4D97-AF65-F5344CB8AC3E}">
        <p14:creationId xmlns:p14="http://schemas.microsoft.com/office/powerpoint/2010/main" val="21826888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in Action (</a:t>
            </a:r>
            <a:r>
              <a:rPr lang="en-US" dirty="0" err="1" smtClean="0"/>
              <a:t>AiA</a:t>
            </a:r>
            <a:r>
              <a:rPr lang="en-US" dirty="0" smtClean="0"/>
              <a:t>)</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91729" y="3200400"/>
            <a:ext cx="3333341" cy="1933575"/>
          </a:xfrm>
        </p:spPr>
      </p:pic>
      <p:sp>
        <p:nvSpPr>
          <p:cNvPr id="6" name="TextBox 5"/>
          <p:cNvSpPr txBox="1"/>
          <p:nvPr/>
        </p:nvSpPr>
        <p:spPr>
          <a:xfrm>
            <a:off x="1183425" y="1066800"/>
            <a:ext cx="7040880" cy="3416320"/>
          </a:xfrm>
          <a:prstGeom prst="rect">
            <a:avLst/>
          </a:prstGeom>
          <a:noFill/>
        </p:spPr>
        <p:txBody>
          <a:bodyPr wrap="square" rtlCol="0">
            <a:spAutoFit/>
          </a:bodyPr>
          <a:lstStyle/>
          <a:p>
            <a:r>
              <a:rPr lang="en-US" sz="3600" b="1" dirty="0" smtClean="0"/>
              <a:t>Central Question: </a:t>
            </a:r>
          </a:p>
          <a:p>
            <a:r>
              <a:rPr lang="en-US" sz="3600" dirty="0" smtClean="0"/>
              <a:t>What can the library learn about the impact of its instruction program on student learning by participating in the university’s Comprehensive Assessment Strategy?</a:t>
            </a:r>
            <a:endParaRPr lang="en-US" sz="3600" dirty="0"/>
          </a:p>
        </p:txBody>
      </p:sp>
    </p:spTree>
    <p:extLst>
      <p:ext uri="{BB962C8B-B14F-4D97-AF65-F5344CB8AC3E}">
        <p14:creationId xmlns:p14="http://schemas.microsoft.com/office/powerpoint/2010/main" val="27095299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Steps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724400" y="381000"/>
            <a:ext cx="5943600" cy="5486400"/>
          </a:xfrm>
        </p:spPr>
      </p:pic>
    </p:spTree>
    <p:extLst>
      <p:ext uri="{BB962C8B-B14F-4D97-AF65-F5344CB8AC3E}">
        <p14:creationId xmlns:p14="http://schemas.microsoft.com/office/powerpoint/2010/main" val="19482907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University Efforts</a:t>
            </a:r>
            <a:endParaRPr lang="en-US" dirty="0"/>
          </a:p>
        </p:txBody>
      </p:sp>
      <p:sp>
        <p:nvSpPr>
          <p:cNvPr id="11" name="Shape 10"/>
          <p:cNvSpPr/>
          <p:nvPr/>
        </p:nvSpPr>
        <p:spPr>
          <a:xfrm>
            <a:off x="0" y="762000"/>
            <a:ext cx="12192000" cy="3962400"/>
          </a:xfrm>
          <a:prstGeom prst="leftCircularArrow">
            <a:avLst>
              <a:gd name="adj1" fmla="val 10980"/>
              <a:gd name="adj2" fmla="val 1142322"/>
              <a:gd name="adj3" fmla="val 6300000"/>
              <a:gd name="adj4" fmla="val 0"/>
              <a:gd name="adj5" fmla="val 12500"/>
            </a:avLst>
          </a:prstGeom>
          <a:solidFill>
            <a:schemeClr val="accent5">
              <a:lumMod val="50000"/>
            </a:schemeClr>
          </a:solidFill>
        </p:spPr>
        <p:style>
          <a:lnRef idx="2">
            <a:schemeClr val="lt1">
              <a:hueOff val="0"/>
              <a:satOff val="0"/>
              <a:lumOff val="0"/>
              <a:alphaOff val="0"/>
            </a:schemeClr>
          </a:lnRef>
          <a:fillRef idx="1">
            <a:scrgbClr r="0" g="0" b="0"/>
          </a:fillRef>
          <a:effectRef idx="0">
            <a:schemeClr val="accent5">
              <a:shade val="50000"/>
              <a:hueOff val="0"/>
              <a:satOff val="0"/>
              <a:lumOff val="0"/>
              <a:alphaOff val="0"/>
            </a:schemeClr>
          </a:effectRef>
          <a:fontRef idx="minor">
            <a:schemeClr val="lt1"/>
          </a:fontRef>
        </p:style>
      </p:sp>
      <p:grpSp>
        <p:nvGrpSpPr>
          <p:cNvPr id="13" name="Group 12"/>
          <p:cNvGrpSpPr/>
          <p:nvPr/>
        </p:nvGrpSpPr>
        <p:grpSpPr>
          <a:xfrm>
            <a:off x="1123950" y="2038707"/>
            <a:ext cx="9944100" cy="2182974"/>
            <a:chOff x="-244985" y="-34819"/>
            <a:chExt cx="5184768" cy="863421"/>
          </a:xfrm>
        </p:grpSpPr>
        <p:sp>
          <p:nvSpPr>
            <p:cNvPr id="14" name="Rectangle 13"/>
            <p:cNvSpPr/>
            <p:nvPr/>
          </p:nvSpPr>
          <p:spPr>
            <a:xfrm>
              <a:off x="360898" y="437788"/>
              <a:ext cx="2634591" cy="390814"/>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 name="Rectangle 14"/>
            <p:cNvSpPr/>
            <p:nvPr/>
          </p:nvSpPr>
          <p:spPr>
            <a:xfrm>
              <a:off x="-244985" y="-34819"/>
              <a:ext cx="5184768" cy="680069"/>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715" tIns="5715" rIns="5715" bIns="5715" numCol="1" spcCol="1270" anchor="ctr" anchorCtr="0">
              <a:noAutofit/>
            </a:bodyPr>
            <a:lstStyle/>
            <a:p>
              <a:pPr lvl="0" algn="r" defTabSz="400050">
                <a:lnSpc>
                  <a:spcPct val="90000"/>
                </a:lnSpc>
                <a:spcBef>
                  <a:spcPct val="0"/>
                </a:spcBef>
                <a:spcAft>
                  <a:spcPct val="35000"/>
                </a:spcAft>
              </a:pPr>
              <a:r>
                <a:rPr lang="en-US" sz="4400" b="1" kern="1200" dirty="0" smtClean="0"/>
                <a:t>Capitalized</a:t>
              </a:r>
              <a:r>
                <a:rPr lang="en-US" sz="4400" kern="1200" dirty="0" smtClean="0"/>
                <a:t> </a:t>
              </a:r>
              <a:r>
                <a:rPr lang="en-US" sz="4400" b="1" kern="1200" dirty="0" smtClean="0"/>
                <a:t>on university efforts </a:t>
              </a:r>
              <a:r>
                <a:rPr lang="en-US" sz="4400" kern="1200" dirty="0" smtClean="0"/>
                <a:t>to assess students’ attainment of learning goals.</a:t>
              </a:r>
              <a:endParaRPr lang="en-US" sz="4400" kern="1200" dirty="0"/>
            </a:p>
          </p:txBody>
        </p:sp>
      </p:grpSp>
    </p:spTree>
    <p:extLst>
      <p:ext uri="{BB962C8B-B14F-4D97-AF65-F5344CB8AC3E}">
        <p14:creationId xmlns:p14="http://schemas.microsoft.com/office/powerpoint/2010/main" val="23536297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CityU Learning Goals (CULGs)</a:t>
            </a:r>
            <a:endParaRPr lang="en-US" dirty="0"/>
          </a:p>
        </p:txBody>
      </p:sp>
      <p:sp>
        <p:nvSpPr>
          <p:cNvPr id="3" name="Content Placeholder 2"/>
          <p:cNvSpPr>
            <a:spLocks noGrp="1"/>
          </p:cNvSpPr>
          <p:nvPr>
            <p:ph idx="1"/>
          </p:nvPr>
        </p:nvSpPr>
        <p:spPr>
          <a:xfrm>
            <a:off x="1016000" y="609600"/>
            <a:ext cx="10058400" cy="4876800"/>
          </a:xfrm>
        </p:spPr>
        <p:txBody>
          <a:bodyPr>
            <a:normAutofit/>
          </a:bodyPr>
          <a:lstStyle/>
          <a:p>
            <a:pPr marL="457200" indent="-457200">
              <a:buFont typeface="+mj-lt"/>
              <a:buAutoNum type="arabicPeriod"/>
            </a:pPr>
            <a:r>
              <a:rPr lang="en-US" sz="2000" dirty="0" smtClean="0"/>
              <a:t>City </a:t>
            </a:r>
            <a:r>
              <a:rPr lang="en-US" sz="2000" dirty="0"/>
              <a:t>University of Seattle graduates exhibit professional competency and a sense of professional identity</a:t>
            </a:r>
            <a:r>
              <a:rPr lang="en-US" sz="2000" dirty="0" smtClean="0"/>
              <a:t>.</a:t>
            </a:r>
          </a:p>
          <a:p>
            <a:pPr marL="457200" indent="-457200">
              <a:buFont typeface="+mj-lt"/>
              <a:buAutoNum type="arabicPeriod"/>
            </a:pPr>
            <a:r>
              <a:rPr lang="en-US" sz="2000" dirty="0"/>
              <a:t>City University of Seattle graduates have strong communication and interpersonal skills</a:t>
            </a:r>
            <a:r>
              <a:rPr lang="en-US" sz="2000" dirty="0" smtClean="0"/>
              <a:t>.</a:t>
            </a:r>
          </a:p>
          <a:p>
            <a:pPr marL="457200" indent="-457200">
              <a:buFont typeface="+mj-lt"/>
              <a:buAutoNum type="arabicPeriod"/>
            </a:pPr>
            <a:r>
              <a:rPr lang="en-US" sz="3600" b="1" dirty="0"/>
              <a:t>City University of Seattle graduates demonstrate critical thinking and information literacy</a:t>
            </a:r>
            <a:r>
              <a:rPr lang="en-US" sz="3600" b="1" dirty="0" smtClean="0"/>
              <a:t>.</a:t>
            </a:r>
          </a:p>
          <a:p>
            <a:pPr marL="457200" indent="-457200">
              <a:buFont typeface="+mj-lt"/>
              <a:buAutoNum type="arabicPeriod"/>
            </a:pPr>
            <a:r>
              <a:rPr lang="en-US" sz="2000" dirty="0"/>
              <a:t>City University of Seattle graduates demonstrate a strong commitment to ethical practice and service in their professions and communities</a:t>
            </a:r>
            <a:r>
              <a:rPr lang="en-US" sz="2000" dirty="0" smtClean="0"/>
              <a:t>.</a:t>
            </a:r>
          </a:p>
          <a:p>
            <a:pPr marL="457200" indent="-457200">
              <a:buFont typeface="+mj-lt"/>
              <a:buAutoNum type="arabicPeriod"/>
            </a:pPr>
            <a:r>
              <a:rPr lang="en-US" sz="2000" dirty="0"/>
              <a:t>City University of Seattle graduates demonstrate diverse and global perspectives</a:t>
            </a:r>
            <a:r>
              <a:rPr lang="en-US" sz="2000" dirty="0" smtClean="0"/>
              <a:t>.</a:t>
            </a:r>
          </a:p>
          <a:p>
            <a:pPr marL="457200" indent="-457200">
              <a:buFont typeface="+mj-lt"/>
              <a:buAutoNum type="arabicPeriod"/>
            </a:pPr>
            <a:r>
              <a:rPr lang="en-US" sz="2000" dirty="0"/>
              <a:t>City University of Seattle graduates are lifelong learners.</a:t>
            </a:r>
            <a:endParaRPr lang="en-US" sz="2000" dirty="0" smtClean="0"/>
          </a:p>
          <a:p>
            <a:endParaRPr lang="en-US" dirty="0"/>
          </a:p>
        </p:txBody>
      </p:sp>
    </p:spTree>
    <p:extLst>
      <p:ext uri="{BB962C8B-B14F-4D97-AF65-F5344CB8AC3E}">
        <p14:creationId xmlns:p14="http://schemas.microsoft.com/office/powerpoint/2010/main" val="4565402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t>
            </a:r>
            <a:endParaRPr lang="en-US" dirty="0"/>
          </a:p>
        </p:txBody>
      </p:sp>
      <p:sp>
        <p:nvSpPr>
          <p:cNvPr id="4" name="Circular Arrow 3"/>
          <p:cNvSpPr/>
          <p:nvPr/>
        </p:nvSpPr>
        <p:spPr>
          <a:xfrm>
            <a:off x="-914400" y="914400"/>
            <a:ext cx="13106399" cy="3379609"/>
          </a:xfrm>
          <a:prstGeom prst="circularArrow">
            <a:avLst>
              <a:gd name="adj1" fmla="val 10980"/>
              <a:gd name="adj2" fmla="val 1235388"/>
              <a:gd name="adj3" fmla="val 4500000"/>
              <a:gd name="adj4" fmla="val 11658339"/>
              <a:gd name="adj5" fmla="val 12500"/>
            </a:avLst>
          </a:prstGeom>
          <a:solidFill>
            <a:schemeClr val="tx1">
              <a:lumMod val="50000"/>
              <a:lumOff val="50000"/>
            </a:schemeClr>
          </a:solidFill>
        </p:spPr>
        <p:style>
          <a:lnRef idx="2">
            <a:schemeClr val="lt1">
              <a:hueOff val="0"/>
              <a:satOff val="0"/>
              <a:lumOff val="0"/>
              <a:alphaOff val="0"/>
            </a:schemeClr>
          </a:lnRef>
          <a:fillRef idx="1">
            <a:schemeClr val="accent5">
              <a:shade val="50000"/>
              <a:hueOff val="134164"/>
              <a:satOff val="-3267"/>
              <a:lumOff val="14299"/>
              <a:alphaOff val="0"/>
            </a:schemeClr>
          </a:fillRef>
          <a:effectRef idx="0">
            <a:schemeClr val="accent5">
              <a:shade val="50000"/>
              <a:hueOff val="134164"/>
              <a:satOff val="-3267"/>
              <a:lumOff val="14299"/>
              <a:alphaOff val="0"/>
            </a:schemeClr>
          </a:effectRef>
          <a:fontRef idx="minor">
            <a:schemeClr val="lt1"/>
          </a:fontRef>
        </p:style>
      </p:sp>
      <p:grpSp>
        <p:nvGrpSpPr>
          <p:cNvPr id="5" name="Group 4"/>
          <p:cNvGrpSpPr/>
          <p:nvPr/>
        </p:nvGrpSpPr>
        <p:grpSpPr>
          <a:xfrm>
            <a:off x="-133350" y="2209801"/>
            <a:ext cx="12325349" cy="1437952"/>
            <a:chOff x="-437395" y="1102386"/>
            <a:chExt cx="3430865" cy="404768"/>
          </a:xfrm>
        </p:grpSpPr>
        <p:sp>
          <p:nvSpPr>
            <p:cNvPr id="6" name="Rectangle 5"/>
            <p:cNvSpPr/>
            <p:nvPr/>
          </p:nvSpPr>
          <p:spPr>
            <a:xfrm>
              <a:off x="151208" y="1102386"/>
              <a:ext cx="2842262" cy="39940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7" name="Rectangle 6"/>
            <p:cNvSpPr/>
            <p:nvPr/>
          </p:nvSpPr>
          <p:spPr>
            <a:xfrm>
              <a:off x="-437395" y="1107748"/>
              <a:ext cx="2842262" cy="39940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715" tIns="5715" rIns="5715" bIns="5715" numCol="1" spcCol="1270" anchor="ctr" anchorCtr="0">
              <a:noAutofit/>
            </a:bodyPr>
            <a:lstStyle/>
            <a:p>
              <a:pPr lvl="0" algn="r" defTabSz="400050">
                <a:lnSpc>
                  <a:spcPct val="90000"/>
                </a:lnSpc>
                <a:spcBef>
                  <a:spcPct val="0"/>
                </a:spcBef>
                <a:spcAft>
                  <a:spcPct val="35000"/>
                </a:spcAft>
              </a:pPr>
              <a:r>
                <a:rPr lang="en-US" sz="4000" b="1" kern="1200" dirty="0" smtClean="0"/>
                <a:t>Defined</a:t>
              </a:r>
              <a:r>
                <a:rPr lang="en-US" sz="4000" kern="1200" dirty="0" smtClean="0"/>
                <a:t> </a:t>
              </a:r>
              <a:r>
                <a:rPr lang="en-US" sz="4000" b="1" kern="1200" dirty="0" smtClean="0"/>
                <a:t>three levels of library instruction</a:t>
              </a:r>
              <a:r>
                <a:rPr lang="en-US" sz="4000" b="0" kern="1200" dirty="0" smtClean="0"/>
                <a:t> </a:t>
              </a:r>
              <a:br>
                <a:rPr lang="en-US" sz="4000" b="0" kern="1200" dirty="0" smtClean="0"/>
              </a:br>
              <a:endParaRPr lang="en-US" sz="4000" kern="1200" dirty="0"/>
            </a:p>
          </p:txBody>
        </p:sp>
      </p:grpSp>
    </p:spTree>
    <p:extLst>
      <p:ext uri="{BB962C8B-B14F-4D97-AF65-F5344CB8AC3E}">
        <p14:creationId xmlns:p14="http://schemas.microsoft.com/office/powerpoint/2010/main" val="38803848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 xmlns="32f8e521-8be3-46ad-bf16-1e267ff8bf2e">2016 Washington State Higher Education Technology Conference presentation by Mary Mara, Carolyne Begin, and Al Ybarra. Presentation on how CityU Library is learning to use data to better inform strategic decisions and its instruction program.</Description>
    <TaxCatchAll xmlns="5669a147-d03c-4da1-853a-dbe2c1ce4cf2">
      <Value>20</Value>
      <Value>62</Value>
    </TaxCatchAll>
    <School xmlns="cd4ca671-86e8-4525-83d9-92635132951b">All</School>
    <Area xmlns="cd4ca671-86e8-4525-83d9-92635132951b">Administration</Area>
    <Document_x0020_Keywords xmlns="5669a147-d03c-4da1-853a-dbe2c1ce4cf2">WSHETC; AY16; 2016; Spokane</Document_x0020_Keywords>
    <Document_x0020_Date xmlns="5669a147-d03c-4da1-853a-dbe2c1ce4cf2">2016-04-14T07:00:00+00:00</Document_x0020_Date>
    <nd904cd46edb4aa6b5bd2eec7818e6d9 xmlns="7fa669b3-8b4c-4773-afcb-6c3c48c1e7d5">
      <Terms xmlns="http://schemas.microsoft.com/office/infopath/2007/PartnerControls">
        <TermInfo xmlns="http://schemas.microsoft.com/office/infopath/2007/PartnerControls">
          <TermName xmlns="http://schemas.microsoft.com/office/infopath/2007/PartnerControls">Presentation</TermName>
          <TermId xmlns="http://schemas.microsoft.com/office/infopath/2007/PartnerControls">f193e3e2-86f3-41d6-8aec-bfeafb7a52ab</TermId>
        </TermInfo>
      </Terms>
    </nd904cd46edb4aa6b5bd2eec7818e6d9>
    <e3f3edb4b61f430f9abf86941886ff82 xmlns="7fa669b3-8b4c-4773-afcb-6c3c48c1e7d5">
      <Terms xmlns="http://schemas.microsoft.com/office/infopath/2007/PartnerControls">
        <TermInfo xmlns="http://schemas.microsoft.com/office/infopath/2007/PartnerControls">
          <TermName xmlns="http://schemas.microsoft.com/office/infopath/2007/PartnerControls">Library and Learning Resource Center</TermName>
          <TermId xmlns="http://schemas.microsoft.com/office/infopath/2007/PartnerControls">f8ef9b89-35a0-4ae6-b823-03b5a8d55bb1</TermId>
        </TermInfo>
      </Terms>
    </e3f3edb4b61f430f9abf86941886ff82>
  </documentManagement>
</p:properti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946415C36967044DA3AF230083DBBC39" ma:contentTypeVersion="10" ma:contentTypeDescription="Create a new document." ma:contentTypeScope="" ma:versionID="6d7d3a29ebdc358efecc533ee69385d1">
  <xsd:schema xmlns:xsd="http://www.w3.org/2001/XMLSchema" xmlns:xs="http://www.w3.org/2001/XMLSchema" xmlns:p="http://schemas.microsoft.com/office/2006/metadata/properties" xmlns:ns2="5669a147-d03c-4da1-853a-dbe2c1ce4cf2" xmlns:ns3="32f8e521-8be3-46ad-bf16-1e267ff8bf2e" xmlns:ns4="cd4ca671-86e8-4525-83d9-92635132951b" xmlns:ns5="7fa669b3-8b4c-4773-afcb-6c3c48c1e7d5" targetNamespace="http://schemas.microsoft.com/office/2006/metadata/properties" ma:root="true" ma:fieldsID="6dd0fb53887864cf20fa30df8c6ba259" ns2:_="" ns3:_="" ns4:_="" ns5:_="">
    <xsd:import namespace="5669a147-d03c-4da1-853a-dbe2c1ce4cf2"/>
    <xsd:import namespace="32f8e521-8be3-46ad-bf16-1e267ff8bf2e"/>
    <xsd:import namespace="cd4ca671-86e8-4525-83d9-92635132951b"/>
    <xsd:import namespace="7fa669b3-8b4c-4773-afcb-6c3c48c1e7d5"/>
    <xsd:element name="properties">
      <xsd:complexType>
        <xsd:sequence>
          <xsd:element name="documentManagement">
            <xsd:complexType>
              <xsd:all>
                <xsd:element ref="ns2:Document_x0020_Date"/>
                <xsd:element ref="ns2:Document_x0020_Keywords" minOccurs="0"/>
                <xsd:element ref="ns3:Description" minOccurs="0"/>
                <xsd:element ref="ns4:Area" minOccurs="0"/>
                <xsd:element ref="ns4:School" minOccurs="0"/>
                <xsd:element ref="ns5:e3f3edb4b61f430f9abf86941886ff82" minOccurs="0"/>
                <xsd:element ref="ns2:TaxCatchAll" minOccurs="0"/>
                <xsd:element ref="ns2:TaxCatchAllLabel" minOccurs="0"/>
                <xsd:element ref="ns5:nd904cd46edb4aa6b5bd2eec7818e6d9"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69a147-d03c-4da1-853a-dbe2c1ce4cf2" elementFormDefault="qualified">
    <xsd:import namespace="http://schemas.microsoft.com/office/2006/documentManagement/types"/>
    <xsd:import namespace="http://schemas.microsoft.com/office/infopath/2007/PartnerControls"/>
    <xsd:element name="Document_x0020_Date" ma:index="8" ma:displayName="Document Date" ma:description="The Document Date should apply to that specific document and could be a past, present or future date.  You may create an agenda today for a meeting two weeks from now, so the date of the document would be for the meeting date, not today's creation date" ma:format="DateOnly" ma:internalName="Document_x0020_Date">
      <xsd:simpleType>
        <xsd:restriction base="dms:DateTime"/>
      </xsd:simpleType>
    </xsd:element>
    <xsd:element name="Document_x0020_Keywords" ma:index="9" nillable="true" ma:displayName="Document Keywords" ma:description="Used for input of keywords or phrases that are not included in any of the meta data columns. This allows for an extra level of tagging of selected documents.  If multiple keywords or phrases are used, separate them with a semicolon and a space after each keyword. Example: fiscal year 2010; taxes" ma:internalName="Document_x0020_Keywords">
      <xsd:simpleType>
        <xsd:restriction base="dms:Text">
          <xsd:maxLength value="255"/>
        </xsd:restriction>
      </xsd:simpleType>
    </xsd:element>
    <xsd:element name="TaxCatchAll" ma:index="15" nillable="true" ma:displayName="Taxonomy Catch All Column" ma:hidden="true" ma:list="{ca9b06f6-3b98-4a02-b866-f80c52adefea}" ma:internalName="TaxCatchAll" ma:showField="CatchAllData" ma:web="5669a147-d03c-4da1-853a-dbe2c1ce4cf2">
      <xsd:complexType>
        <xsd:complexContent>
          <xsd:extension base="dms:MultiChoiceLookup">
            <xsd:sequence>
              <xsd:element name="Value" type="dms:Lookup" maxOccurs="unbounded" minOccurs="0" nillable="true"/>
            </xsd:sequence>
          </xsd:extension>
        </xsd:complexContent>
      </xsd:complexType>
    </xsd:element>
    <xsd:element name="TaxCatchAllLabel" ma:index="16" nillable="true" ma:displayName="Taxonomy Catch All Column1" ma:hidden="true" ma:list="{ca9b06f6-3b98-4a02-b866-f80c52adefea}" ma:internalName="TaxCatchAllLabel" ma:readOnly="true" ma:showField="CatchAllDataLabel" ma:web="5669a147-d03c-4da1-853a-dbe2c1ce4cf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2f8e521-8be3-46ad-bf16-1e267ff8bf2e" elementFormDefault="qualified">
    <xsd:import namespace="http://schemas.microsoft.com/office/2006/documentManagement/types"/>
    <xsd:import namespace="http://schemas.microsoft.com/office/infopath/2007/PartnerControls"/>
    <xsd:element name="Description" ma:index="10" nillable="true" ma:displayName="Document Description" ma:description="Short description of what is tracked or referenced in this document or any quick notes about this document." ma:internalName="Description0">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d4ca671-86e8-4525-83d9-92635132951b" elementFormDefault="qualified">
    <xsd:import namespace="http://schemas.microsoft.com/office/2006/documentManagement/types"/>
    <xsd:import namespace="http://schemas.microsoft.com/office/infopath/2007/PartnerControls"/>
    <xsd:element name="Area" ma:index="11" nillable="true" ma:displayName="Area" ma:internalName="Area">
      <xsd:simpleType>
        <xsd:restriction base="dms:Text">
          <xsd:maxLength value="255"/>
        </xsd:restriction>
      </xsd:simpleType>
    </xsd:element>
    <xsd:element name="School" ma:index="12" nillable="true" ma:displayName="School" ma:default="All" ma:format="Dropdown" ma:internalName="School">
      <xsd:simpleType>
        <xsd:restriction base="dms:Choice">
          <xsd:enumeration value="All"/>
          <xsd:enumeration value="ASOE"/>
          <xsd:enumeration value="DAS"/>
          <xsd:enumeration value="SAL"/>
          <xsd:enumeration value="SOM"/>
          <xsd:enumeration value="N/A"/>
        </xsd:restriction>
      </xsd:simpleType>
    </xsd:element>
  </xsd:schema>
  <xsd:schema xmlns:xsd="http://www.w3.org/2001/XMLSchema" xmlns:xs="http://www.w3.org/2001/XMLSchema" xmlns:dms="http://schemas.microsoft.com/office/2006/documentManagement/types" xmlns:pc="http://schemas.microsoft.com/office/infopath/2007/PartnerControls" targetNamespace="7fa669b3-8b4c-4773-afcb-6c3c48c1e7d5" elementFormDefault="qualified">
    <xsd:import namespace="http://schemas.microsoft.com/office/2006/documentManagement/types"/>
    <xsd:import namespace="http://schemas.microsoft.com/office/infopath/2007/PartnerControls"/>
    <xsd:element name="e3f3edb4b61f430f9abf86941886ff82" ma:index="14" ma:taxonomy="true" ma:internalName="e3f3edb4b61f430f9abf86941886ff82" ma:taxonomyFieldName="TermStoreOwningGroup" ma:displayName="Term Store Owning Group" ma:readOnly="false" ma:default="" ma:fieldId="{e3f3edb4-b61f-430f-9abf-86941886ff82}" ma:sspId="ade403e2-4346-4cf6-af13-b452c850973b" ma:termSetId="8b127482-214a-4428-9d16-d16ec1f6958a" ma:anchorId="00000000-0000-0000-0000-000000000000" ma:open="false" ma:isKeyword="false">
      <xsd:complexType>
        <xsd:sequence>
          <xsd:element ref="pc:Terms" minOccurs="0" maxOccurs="1"/>
        </xsd:sequence>
      </xsd:complexType>
    </xsd:element>
    <xsd:element name="nd904cd46edb4aa6b5bd2eec7818e6d9" ma:index="18" ma:taxonomy="true" ma:internalName="nd904cd46edb4aa6b5bd2eec7818e6d9" ma:taxonomyFieldName="TermStoreBusinessCategory" ma:displayName="Term Store Business Category" ma:readOnly="false" ma:default="" ma:fieldId="{7d904cd4-6edb-4aa6-b5bd-2eec7818e6d9}" ma:sspId="ade403e2-4346-4cf6-af13-b452c850973b" ma:termSetId="63abd86f-f37e-4204-956e-444f3f7dd4c1"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6E3A1A1-F53A-4545-8D4E-6EA1838D27E7}">
  <ds:schemaRefs>
    <ds:schemaRef ds:uri="http://schemas.microsoft.com/office/2006/documentManagement/types"/>
    <ds:schemaRef ds:uri="32f8e521-8be3-46ad-bf16-1e267ff8bf2e"/>
    <ds:schemaRef ds:uri="http://www.w3.org/XML/1998/namespace"/>
    <ds:schemaRef ds:uri="http://purl.org/dc/dcmitype/"/>
    <ds:schemaRef ds:uri="http://purl.org/dc/terms/"/>
    <ds:schemaRef ds:uri="http://schemas.microsoft.com/office/infopath/2007/PartnerControls"/>
    <ds:schemaRef ds:uri="cd4ca671-86e8-4525-83d9-92635132951b"/>
    <ds:schemaRef ds:uri="http://schemas.openxmlformats.org/package/2006/metadata/core-properties"/>
    <ds:schemaRef ds:uri="http://purl.org/dc/elements/1.1/"/>
    <ds:schemaRef ds:uri="7fa669b3-8b4c-4773-afcb-6c3c48c1e7d5"/>
    <ds:schemaRef ds:uri="5669a147-d03c-4da1-853a-dbe2c1ce4cf2"/>
    <ds:schemaRef ds:uri="http://schemas.microsoft.com/office/2006/metadata/properties"/>
  </ds:schemaRefs>
</ds:datastoreItem>
</file>

<file path=customXml/itemProps2.xml><?xml version="1.0" encoding="utf-8"?>
<ds:datastoreItem xmlns:ds="http://schemas.openxmlformats.org/officeDocument/2006/customXml" ds:itemID="{1B06FCF4-8FC5-4FB2-8E01-010DE2AE5116}">
  <ds:schemaRefs>
    <ds:schemaRef ds:uri="http://schemas.microsoft.com/sharepoint/events"/>
  </ds:schemaRefs>
</ds:datastoreItem>
</file>

<file path=customXml/itemProps3.xml><?xml version="1.0" encoding="utf-8"?>
<ds:datastoreItem xmlns:ds="http://schemas.openxmlformats.org/officeDocument/2006/customXml" ds:itemID="{E850AD8D-20E9-49F9-BAF5-D1046597DA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69a147-d03c-4da1-853a-dbe2c1ce4cf2"/>
    <ds:schemaRef ds:uri="32f8e521-8be3-46ad-bf16-1e267ff8bf2e"/>
    <ds:schemaRef ds:uri="cd4ca671-86e8-4525-83d9-92635132951b"/>
    <ds:schemaRef ds:uri="7fa669b3-8b4c-4773-afcb-6c3c48c1e7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9AF10464-9527-4AAD-AEAD-7F712B12943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Newsprint</Template>
  <TotalTime>3617</TotalTime>
  <Words>1975</Words>
  <Application>Microsoft Office PowerPoint</Application>
  <PresentationFormat>Widescreen</PresentationFormat>
  <Paragraphs>141</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Impact</vt:lpstr>
      <vt:lpstr>Times New Roman</vt:lpstr>
      <vt:lpstr>Verdana</vt:lpstr>
      <vt:lpstr>NewsPrint</vt:lpstr>
      <vt:lpstr>The Data-driven Narrative </vt:lpstr>
      <vt:lpstr>Presenters </vt:lpstr>
      <vt:lpstr>City University of Seattle</vt:lpstr>
      <vt:lpstr>Who needs libraries?</vt:lpstr>
      <vt:lpstr>Assessment in Action (AiA)</vt:lpstr>
      <vt:lpstr>Early Steps</vt:lpstr>
      <vt:lpstr>University Efforts</vt:lpstr>
      <vt:lpstr>CityU Learning Goals (CULGs)</vt:lpstr>
      <vt:lpstr>Instruction</vt:lpstr>
      <vt:lpstr>3 Levels of Instruction</vt:lpstr>
      <vt:lpstr>IT and “Data Cubes”</vt:lpstr>
      <vt:lpstr>Data for AiA</vt:lpstr>
      <vt:lpstr>Final Product</vt:lpstr>
      <vt:lpstr>Lessons Learned</vt:lpstr>
      <vt:lpstr>PowerPoint Presentation</vt:lpstr>
      <vt:lpstr>PowerPoint Presentation</vt:lpstr>
      <vt:lpstr>REVIEW: 3 Levels of Instruction</vt:lpstr>
      <vt:lpstr>#DataDrivesDecisions</vt:lpstr>
      <vt:lpstr>#Harvest</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Data-driven Decision Making</dc:title>
  <dc:creator>Erin Noseworthy</dc:creator>
  <cp:lastModifiedBy>Mary Mara</cp:lastModifiedBy>
  <cp:revision>191</cp:revision>
  <cp:lastPrinted>2016-04-13T17:33:02Z</cp:lastPrinted>
  <dcterms:created xsi:type="dcterms:W3CDTF">2014-09-23T17:55:58Z</dcterms:created>
  <dcterms:modified xsi:type="dcterms:W3CDTF">2016-06-13T17:18:15Z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0x010100946415C36967044DA3AF230083DBBC39</vt:lpwstr>
  </property>
  <property fmtid="{D5CDD505-2E9C-101B-9397-08002B2CF9AE}" pid="3" name="Order">
    <vt:r8>87800</vt:r8>
  </property>
  <property fmtid="{D5CDD505-2E9C-101B-9397-08002B2CF9AE}" pid="4" name="xd_ProgID">
    <vt:lpwstr/>
  </property>
  <property fmtid="{D5CDD505-2E9C-101B-9397-08002B2CF9AE}" pid="5" name="_dlc_DocId">
    <vt:lpwstr>JMU6HW5CN4KV-1587138748-827</vt:lpwstr>
  </property>
  <property fmtid="{D5CDD505-2E9C-101B-9397-08002B2CF9AE}" pid="6" name="_dlc_DocIdUrl">
    <vt:lpwstr>https://home.cityu.edu/Lib_Pub/LibraryInternal/_layouts/15/DocIdRedir.aspx?ID=JMU6HW5CN4KV-1587138748-827, JMU6HW5CN4KV-1587138748-827</vt:lpwstr>
  </property>
  <property fmtid="{D5CDD505-2E9C-101B-9397-08002B2CF9AE}" pid="7" name="TermStoreOwningGroup">
    <vt:lpwstr>20;#Library and Learning Resource Center|f8ef9b89-35a0-4ae6-b823-03b5a8d55bb1</vt:lpwstr>
  </property>
  <property fmtid="{D5CDD505-2E9C-101B-9397-08002B2CF9AE}" pid="8" name="TermStoreBusinessCategory">
    <vt:lpwstr>62;#Presentation|f193e3e2-86f3-41d6-8aec-bfeafb7a52ab</vt:lpwstr>
  </property>
  <property fmtid="{D5CDD505-2E9C-101B-9397-08002B2CF9AE}" pid="9" name="TemplateUrl">
    <vt:lpwstr/>
  </property>
  <property fmtid="{D5CDD505-2E9C-101B-9397-08002B2CF9AE}" pid="10" name="_dlc_DocIdItemGuid">
    <vt:lpwstr>3e4bfb27-3f02-4f3d-8491-c43fb5517281</vt:lpwstr>
  </property>
  <property fmtid="{D5CDD505-2E9C-101B-9397-08002B2CF9AE}" pid="11" name="OwningDeptLookup">
    <vt:lpwstr>45</vt:lpwstr>
  </property>
  <property fmtid="{D5CDD505-2E9C-101B-9397-08002B2CF9AE}" pid="12" name="Category 2">
    <vt:lpwstr>45</vt:lpwstr>
  </property>
</Properties>
</file>