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  <p:sldMasterId id="2147483674" r:id="rId5"/>
  </p:sldMasterIdLst>
  <p:notesMasterIdLst>
    <p:notesMasterId r:id="rId35"/>
  </p:notesMasterIdLst>
  <p:sldIdLst>
    <p:sldId id="350" r:id="rId6"/>
    <p:sldId id="389" r:id="rId7"/>
    <p:sldId id="278" r:id="rId8"/>
    <p:sldId id="351" r:id="rId9"/>
    <p:sldId id="352" r:id="rId10"/>
    <p:sldId id="391" r:id="rId11"/>
    <p:sldId id="392" r:id="rId12"/>
    <p:sldId id="355" r:id="rId13"/>
    <p:sldId id="356" r:id="rId14"/>
    <p:sldId id="393" r:id="rId15"/>
    <p:sldId id="359" r:id="rId16"/>
    <p:sldId id="360" r:id="rId17"/>
    <p:sldId id="361" r:id="rId18"/>
    <p:sldId id="362" r:id="rId19"/>
    <p:sldId id="394" r:id="rId20"/>
    <p:sldId id="395" r:id="rId21"/>
    <p:sldId id="411" r:id="rId22"/>
    <p:sldId id="397" r:id="rId23"/>
    <p:sldId id="398" r:id="rId24"/>
    <p:sldId id="399" r:id="rId25"/>
    <p:sldId id="400" r:id="rId26"/>
    <p:sldId id="401" r:id="rId27"/>
    <p:sldId id="402" r:id="rId28"/>
    <p:sldId id="403" r:id="rId29"/>
    <p:sldId id="406" r:id="rId30"/>
    <p:sldId id="407" r:id="rId31"/>
    <p:sldId id="408" r:id="rId32"/>
    <p:sldId id="409" r:id="rId33"/>
    <p:sldId id="410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00" userDrawn="1">
          <p15:clr>
            <a:srgbClr val="A4A3A4"/>
          </p15:clr>
        </p15:guide>
        <p15:guide id="3" orient="horz" pos="744" userDrawn="1">
          <p15:clr>
            <a:srgbClr val="A4A3A4"/>
          </p15:clr>
        </p15:guide>
        <p15:guide id="4" pos="456" userDrawn="1">
          <p15:clr>
            <a:srgbClr val="A4A3A4"/>
          </p15:clr>
        </p15:guide>
        <p15:guide id="5" orient="horz" pos="175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253F"/>
    <a:srgbClr val="4D4D4C"/>
    <a:srgbClr val="FDA31B"/>
    <a:srgbClr val="222222"/>
    <a:srgbClr val="6B002A"/>
    <a:srgbClr val="761426"/>
    <a:srgbClr val="00A3AF"/>
    <a:srgbClr val="F05181"/>
    <a:srgbClr val="06A3AE"/>
    <a:srgbClr val="0B25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154"/>
    <p:restoredTop sz="61596" autoAdjust="0"/>
  </p:normalViewPr>
  <p:slideViewPr>
    <p:cSldViewPr snapToGrid="0" snapToObjects="1">
      <p:cViewPr varScale="1">
        <p:scale>
          <a:sx n="115" d="100"/>
          <a:sy n="115" d="100"/>
        </p:scale>
        <p:origin x="640" y="200"/>
      </p:cViewPr>
      <p:guideLst>
        <p:guide orient="horz" pos="600"/>
        <p:guide orient="horz" pos="744"/>
        <p:guide pos="456"/>
        <p:guide orient="horz" pos="175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ableStyles" Target="tableStyles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CC16B3-D8EC-264D-8EF0-1321CDFD04ED}" type="datetimeFigureOut">
              <a:rPr lang="en-US" smtClean="0"/>
              <a:t>12/22/25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3DDFAF-7DD9-8E40-9CC4-B7911C011F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4245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/>
              <a:t>Good Morning, Afternoon, or Evening. Thank you for joining us today. My name is Tracy B. Young, and I'm a doctoral candidate at National University in the </a:t>
            </a:r>
            <a:r>
              <a:rPr lang="en-US" sz="4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College of Business, Engineering, and Technology</a:t>
            </a:r>
            <a:r>
              <a:rPr lang="en-US" sz="4000" dirty="0"/>
              <a:t>. </a:t>
            </a:r>
            <a:endParaRPr lang="en-US" sz="4000" dirty="0">
              <a:latin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000" dirty="0"/>
          </a:p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/>
              <a:t>Today, we will present research on the institutional and leadership characteristics that contribute to STEM (Science, Technology, Engineering, and Mathematics) success at small Historically Black Colleges and Universities (HBCUs).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en-US" sz="1200" dirty="0">
                <a:latin typeface="+mn-lt"/>
              </a:rPr>
            </a:br>
            <a:endParaRPr lang="en-US" sz="1200" dirty="0">
              <a:latin typeface="+mn-lt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3DDFAF-7DD9-8E40-9CC4-B7911C011FB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3148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en-US" dirty="0"/>
              <a:t>Our systematic data collection was designed to inform a </a:t>
            </a:r>
            <a:r>
              <a:rPr lang="en-US" b="1" dirty="0"/>
              <a:t>replicable qualitative case study</a:t>
            </a:r>
            <a:r>
              <a:rPr lang="en-US" dirty="0"/>
              <a:t> (Yin, 2018) across the 15 institutions. This ensured robust </a:t>
            </a:r>
            <a:r>
              <a:rPr lang="en-US" b="1" dirty="0"/>
              <a:t>triangulation</a:t>
            </a:r>
            <a:r>
              <a:rPr lang="en-US" dirty="0"/>
              <a:t> for trustworthiness. We analyzed three categories: </a:t>
            </a:r>
            <a:r>
              <a:rPr lang="en-US" b="1" dirty="0"/>
              <a:t>Document Analysis </a:t>
            </a:r>
            <a:r>
              <a:rPr lang="en-US" b="0" dirty="0"/>
              <a:t>consisting of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institutional websites, strategic plans, and other related reports</a:t>
            </a:r>
            <a:r>
              <a:rPr lang="en-US" dirty="0">
                <a:effectLst/>
              </a:rPr>
              <a:t> </a:t>
            </a:r>
            <a:r>
              <a:rPr lang="en-US" dirty="0"/>
              <a:t> (Creswell &amp; Creswell, 2018), </a:t>
            </a:r>
            <a:r>
              <a:rPr lang="en-US" b="1" dirty="0"/>
              <a:t>Institutional Artifacts</a:t>
            </a:r>
            <a:r>
              <a:rPr lang="en-US" dirty="0"/>
              <a:t> such as 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promotional materials, partnership announcements, and student success dashboards</a:t>
            </a:r>
            <a:r>
              <a:rPr lang="en-US" dirty="0">
                <a:effectLst/>
              </a:rPr>
              <a:t> </a:t>
            </a:r>
            <a:r>
              <a:rPr lang="en-US" dirty="0"/>
              <a:t>(Jaeger, Hill, et al., 2023), and </a:t>
            </a:r>
            <a:r>
              <a:rPr lang="en-US" b="1" dirty="0"/>
              <a:t>Observational Sources</a:t>
            </a:r>
            <a:r>
              <a:rPr lang="en-US" dirty="0"/>
              <a:t> 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included publicly available virtual campus tours, leadership addresses, recorded town halls, and other institutional media content</a:t>
            </a:r>
            <a:r>
              <a:rPr lang="en-US" dirty="0">
                <a:effectLst/>
              </a:rPr>
              <a:t> </a:t>
            </a:r>
            <a:r>
              <a:rPr lang="en-US" dirty="0"/>
              <a:t>(Clavier, Dancy, et al., 2021). This rigorous process assured the fidelity of our evidence.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3DDFAF-7DD9-8E40-9CC4-B7911C011FBD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763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data analysis phase began with </a:t>
            </a:r>
            <a:r>
              <a:rPr lang="en-US" b="1" dirty="0"/>
              <a:t>Thematic Development</a:t>
            </a:r>
            <a:r>
              <a:rPr lang="en-US" dirty="0"/>
              <a:t> using </a:t>
            </a:r>
            <a:r>
              <a:rPr lang="en-US" b="1" dirty="0"/>
              <a:t>NVivo software</a:t>
            </a:r>
            <a:r>
              <a:rPr lang="en-US" dirty="0"/>
              <a:t> to systematically categorize patterns (Creswell &amp; Poth, 2018; Lincoln &amp; Guba, 1985). The inquiry was defined by the </a:t>
            </a:r>
            <a:r>
              <a:rPr lang="en-US" b="1" dirty="0"/>
              <a:t>Coding Framework</a:t>
            </a:r>
            <a:r>
              <a:rPr lang="en-US" dirty="0"/>
              <a:t>, which systematically applied six primary thematic groupings: Leadership Team (LT), Mission/Vision (MV), Institutional Environment (SIE), Student Supports (SSS), External Pathways (SP), and Business Partnerships ensuring alignment with our research questions. Interpretation and Findings involved synthesis rigorously established through </a:t>
            </a:r>
            <a:r>
              <a:rPr lang="en-US" b="1" dirty="0"/>
              <a:t>triangulation</a:t>
            </a:r>
            <a:r>
              <a:rPr lang="en-US" dirty="0"/>
              <a:t>, cross-referencing codes against quantitative frequency counts (Patton, 2015). This process produced robust and actionable insights (Nowell et al., 2017).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3DDFAF-7DD9-8E40-9CC4-B7911C011FBD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7389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Our study relied </a:t>
            </a:r>
            <a:r>
              <a:rPr lang="en-US" b="1" dirty="0"/>
              <a:t>exclusively on publicly available data</a:t>
            </a:r>
            <a:r>
              <a:rPr lang="en-US" dirty="0"/>
              <a:t>, posing a threat to </a:t>
            </a:r>
            <a:r>
              <a:rPr lang="en-US" b="1" dirty="0"/>
              <a:t>credibility</a:t>
            </a:r>
            <a:r>
              <a:rPr lang="en-US" dirty="0"/>
              <a:t> (Lincoln &amp; Guba, 1985). We mitigated this using </a:t>
            </a:r>
            <a:r>
              <a:rPr lang="en-US" b="1" dirty="0"/>
              <a:t>data triangulation</a:t>
            </a:r>
            <a:r>
              <a:rPr lang="en-US" dirty="0"/>
              <a:t> (Yin, 2018) across multiple public sources. Data were also </a:t>
            </a:r>
            <a:r>
              <a:rPr lang="en-US" b="1" dirty="0"/>
              <a:t>temporal and subjective</a:t>
            </a:r>
            <a:r>
              <a:rPr lang="en-US" dirty="0"/>
              <a:t>, threatening </a:t>
            </a:r>
            <a:r>
              <a:rPr lang="en-US" b="1" dirty="0"/>
              <a:t>dependability</a:t>
            </a:r>
            <a:r>
              <a:rPr lang="en-US" dirty="0"/>
              <a:t> (Lincoln &amp; Guba, 1985). We addressed this using </a:t>
            </a:r>
            <a:r>
              <a:rPr lang="en-US" b="1" dirty="0"/>
              <a:t>qualitative analysis software</a:t>
            </a:r>
            <a:r>
              <a:rPr lang="en-US" dirty="0"/>
              <a:t> for consistency and </a:t>
            </a:r>
            <a:r>
              <a:rPr lang="en-US" b="1" dirty="0"/>
              <a:t>peer debriefing</a:t>
            </a:r>
            <a:r>
              <a:rPr lang="en-US" dirty="0"/>
              <a:t> by two external scholars to strengthen </a:t>
            </a:r>
            <a:r>
              <a:rPr lang="en-US" b="1" dirty="0"/>
              <a:t>confirmability</a:t>
            </a:r>
            <a:r>
              <a:rPr lang="en-US" dirty="0"/>
              <a:t> (Miles et al., 2020). As a qualitative case study, our findings are </a:t>
            </a:r>
            <a:r>
              <a:rPr lang="en-US" b="1" dirty="0"/>
              <a:t>not intended to be broadly generalizable</a:t>
            </a:r>
            <a:r>
              <a:rPr lang="en-US" dirty="0"/>
              <a:t>. Instead, we focused on </a:t>
            </a:r>
            <a:r>
              <a:rPr lang="en-US" b="1" dirty="0"/>
              <a:t>transferability</a:t>
            </a:r>
            <a:r>
              <a:rPr lang="en-US" dirty="0"/>
              <a:t> (Lincoln &amp; Guba, 1985). We provided </a:t>
            </a:r>
            <a:r>
              <a:rPr lang="en-US" b="1" dirty="0"/>
              <a:t>rich, detailed accounts</a:t>
            </a:r>
            <a:r>
              <a:rPr lang="en-US" dirty="0"/>
              <a:t> (thick descriptions) (Creswell &amp; Poth, 2018) of each institution's context, allowing readers to assess the applicability of our findings to their own unique situations.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3DDFAF-7DD9-8E40-9CC4-B7911C011FBD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9583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obtained </a:t>
            </a:r>
            <a:r>
              <a:rPr lang="en-US" b="1" dirty="0"/>
              <a:t>full approval from the IRB</a:t>
            </a:r>
            <a:r>
              <a:rPr lang="en-US" dirty="0"/>
              <a:t> before beginning. Because our study used only publicly available documents, there was no direct interaction with human subjects, meaning our research posed </a:t>
            </a:r>
            <a:r>
              <a:rPr lang="en-US" b="1" dirty="0"/>
              <a:t>minimal risk</a:t>
            </a:r>
            <a:r>
              <a:rPr lang="en-US" dirty="0"/>
              <a:t> to individuals (Creswell &amp; Poth, 2018). All digital files were stored on a </a:t>
            </a:r>
            <a:r>
              <a:rPr lang="en-US" b="1" dirty="0"/>
              <a:t>password-protected, encrypted server</a:t>
            </a:r>
            <a:r>
              <a:rPr lang="en-US" dirty="0"/>
              <a:t> (Marshall &amp; Rossman, 2016). We addressed potential researcher bias using </a:t>
            </a:r>
            <a:r>
              <a:rPr lang="en-US" b="1" dirty="0"/>
              <a:t>reflexivity</a:t>
            </a:r>
            <a:r>
              <a:rPr lang="en-US" dirty="0"/>
              <a:t> (research journal) (Denzin &amp; Lincoln, 2018; Lincoln &amp; Guba, 1985) and </a:t>
            </a:r>
            <a:r>
              <a:rPr lang="en-US" b="1" dirty="0"/>
              <a:t>peer debriefing</a:t>
            </a:r>
            <a:r>
              <a:rPr lang="en-US" dirty="0"/>
              <a:t> by two outside experts to validate interpretations (Creswell &amp; Poth, 2018).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3DDFAF-7DD9-8E40-9CC4-B7911C011FBD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7157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 dirty="0"/>
              <a:t>Our first research question explored institutional characteristics. Institutions often mentioned STEM but lacked explicit emphasis in core mission statements ("'Science' only appears once in the strategic plan."), suggesting a </a:t>
            </a:r>
            <a:r>
              <a:rPr lang="en-US" sz="3600" b="1" dirty="0"/>
              <a:t>gap between vision and formal identity</a:t>
            </a:r>
            <a:r>
              <a:rPr lang="en-US" sz="3600" dirty="0"/>
              <a:t> (James, 2025). </a:t>
            </a:r>
            <a:r>
              <a:rPr lang="en-US" sz="3600" b="1" dirty="0"/>
              <a:t>Investment was observed</a:t>
            </a:r>
            <a:r>
              <a:rPr lang="en-US" sz="3600" dirty="0"/>
              <a:t> through federal grant acquisition documentation (IE-FF) ("The recent NSF grant... allowed for the complete modernization of the biology research lab."), confirming leaders secured resources despite constraints (</a:t>
            </a:r>
            <a:r>
              <a:rPr lang="en-US" sz="3600" dirty="0" err="1"/>
              <a:t>Boncana</a:t>
            </a:r>
            <a:r>
              <a:rPr lang="en-US" sz="3600" dirty="0"/>
              <a:t> et al., 2021b; NSF, 2020). Student-facing supports were prevalent, but the </a:t>
            </a:r>
            <a:r>
              <a:rPr lang="en-US" sz="3600" b="1" dirty="0"/>
              <a:t>specific operational details were consistently under-articulated</a:t>
            </a:r>
            <a:r>
              <a:rPr lang="en-US" sz="3600" dirty="0"/>
              <a:t> ("the mentorship program structure... is not detailed on the public site."). This suggested a documentation gap for support mechanisms crucial to persistence (National Student Clearinghouse Research Center, 2025; Tinto, 2017). And finally, partnerships (IE-P) were highly prevalent and often linked to experiential learning ("guarantees every engineering major at least one paid summer internship."), indicating their </a:t>
            </a:r>
            <a:r>
              <a:rPr lang="en-US" sz="3600" b="1" dirty="0"/>
              <a:t>strategic value</a:t>
            </a:r>
            <a:r>
              <a:rPr lang="en-US" sz="3600" dirty="0"/>
              <a:t> (</a:t>
            </a:r>
            <a:r>
              <a:rPr lang="en-US" sz="3600" dirty="0" err="1"/>
              <a:t>Engerman</a:t>
            </a:r>
            <a:r>
              <a:rPr lang="en-US" sz="3600" dirty="0"/>
              <a:t> et al., 2021b; </a:t>
            </a:r>
            <a:r>
              <a:rPr lang="en-US" sz="3600" dirty="0" err="1"/>
              <a:t>Kuh</a:t>
            </a:r>
            <a:r>
              <a:rPr lang="en-US" sz="3600" dirty="0"/>
              <a:t>, 2008).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3DDFAF-7DD9-8E40-9CC4-B7911C011FBD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4845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2369C2-FB53-4696-61D1-222D345B9A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D786A5C-57E2-FA61-7591-A8F970581B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8D5B40D-6D59-C44C-175C-3DE01C256D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Research Question 2 explored </a:t>
            </a:r>
            <a:r>
              <a:rPr lang="en-US" b="1" dirty="0"/>
              <a:t>how leadership characteristics influenced STEM student success</a:t>
            </a:r>
            <a:r>
              <a:rPr lang="en-US" dirty="0"/>
              <a:t>. </a:t>
            </a:r>
            <a:r>
              <a:rPr lang="en-US" b="1" dirty="0"/>
              <a:t>Visionary Leadership (LT-VL) </a:t>
            </a:r>
            <a:r>
              <a:rPr lang="en-US" b="0" dirty="0"/>
              <a:t>w</a:t>
            </a:r>
            <a:r>
              <a:rPr lang="en-US" dirty="0"/>
              <a:t>as strongly prevalent, aligning with the core tenets of </a:t>
            </a:r>
            <a:r>
              <a:rPr lang="en-US" b="1" dirty="0"/>
              <a:t>Transformational Leadership</a:t>
            </a:r>
            <a:r>
              <a:rPr lang="en-US" dirty="0"/>
              <a:t> (Bass, 1985; Kouzes &amp; Posner, 2017), establishing an aspirational tone. </a:t>
            </a:r>
            <a:r>
              <a:rPr lang="en-US" b="1" dirty="0"/>
              <a:t>Resource Optimization</a:t>
            </a:r>
            <a:r>
              <a:rPr lang="en-US" dirty="0"/>
              <a:t> demonstrated clear ability to secure funding (IE-FF) (NSF, 2020). However, strong operational effectiveness often existed </a:t>
            </a:r>
            <a:r>
              <a:rPr lang="en-US" b="1" dirty="0"/>
              <a:t>despite low documented visionary articulation</a:t>
            </a:r>
            <a:r>
              <a:rPr lang="en-US" dirty="0"/>
              <a:t>, challenging simplistic interpretations (Spillane, 2006). </a:t>
            </a:r>
            <a:r>
              <a:rPr lang="en-US" b="1" dirty="0"/>
              <a:t>Collaborative Governance</a:t>
            </a:r>
            <a:r>
              <a:rPr lang="en-US" dirty="0"/>
              <a:t> public documentation of specific decision-making processes (LT-DMP) and communication styles (LT-CS) was largely absent (Northouse, 2021), suggesting a narrative prioritizing the 'what' over the transparent 'how' (Kotler &amp; Fox, 1995). Leaders showed a strong strategic approach to </a:t>
            </a:r>
            <a:r>
              <a:rPr lang="en-US" b="1" dirty="0"/>
              <a:t>External Relationship Building</a:t>
            </a:r>
            <a:r>
              <a:rPr lang="en-US" dirty="0"/>
              <a:t>, integrating partnerships with internal supports (</a:t>
            </a:r>
            <a:r>
              <a:rPr lang="en-US" dirty="0" err="1"/>
              <a:t>Kuh</a:t>
            </a:r>
            <a:r>
              <a:rPr lang="en-US" dirty="0"/>
              <a:t>, 2008), maximizing student persistence (</a:t>
            </a:r>
            <a:r>
              <a:rPr lang="en-US" dirty="0" err="1"/>
              <a:t>Engerman</a:t>
            </a:r>
            <a:r>
              <a:rPr lang="en-US" dirty="0"/>
              <a:t> et al., 2021b).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9C4B04-EDB3-7F1A-0468-D98CE6FB98B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3DDFAF-7DD9-8E40-9CC4-B7911C011FBD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99235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849286-9E5A-022A-FBE3-AE111ED6EF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01B2E59-26A2-85C1-A5DE-59AD7BE15A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A8FC91D-54A9-8D0C-17CE-96FE43566D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Research Question 3 focused on the </a:t>
            </a:r>
            <a:r>
              <a:rPr lang="en-US" b="1" dirty="0"/>
              <a:t>interactions between institutional structure and leadership behavior</a:t>
            </a:r>
            <a:r>
              <a:rPr lang="en-US" dirty="0"/>
              <a:t>. </a:t>
            </a:r>
            <a:r>
              <a:rPr lang="en-US" b="1" dirty="0"/>
              <a:t>Identity Integration</a:t>
            </a:r>
            <a:r>
              <a:rPr lang="en-US" dirty="0"/>
              <a:t> occurred where the operational focus on </a:t>
            </a:r>
            <a:r>
              <a:rPr lang="en-US" b="1" dirty="0"/>
              <a:t>specialized STEM majors</a:t>
            </a:r>
            <a:r>
              <a:rPr lang="en-US" dirty="0"/>
              <a:t> often developed as an </a:t>
            </a:r>
            <a:r>
              <a:rPr lang="en-US" b="1" dirty="0"/>
              <a:t>emergent strategy</a:t>
            </a:r>
            <a:r>
              <a:rPr lang="en-US" dirty="0"/>
              <a:t> that was not consistently articulated as a core, defining component of the institution's formal Mission or Vision statements, despite STEM being present in foundational documents (Mintzberg, 2007). I</a:t>
            </a:r>
            <a:r>
              <a:rPr lang="en-US" b="1" dirty="0"/>
              <a:t>nnovation Ecosystems</a:t>
            </a:r>
            <a:r>
              <a:rPr lang="en-US" dirty="0"/>
              <a:t> demonstrated a synergistic relationship where the </a:t>
            </a:r>
            <a:r>
              <a:rPr lang="en-US" b="1" dirty="0"/>
              <a:t>strong co-occurrence of external Business Partnerships and internal Internships</a:t>
            </a:r>
            <a:r>
              <a:rPr lang="en-US" dirty="0"/>
              <a:t> validated integrated models of student success (</a:t>
            </a:r>
            <a:r>
              <a:rPr lang="en-US" dirty="0" err="1"/>
              <a:t>Kuh</a:t>
            </a:r>
            <a:r>
              <a:rPr lang="en-US" dirty="0"/>
              <a:t>, 2008). This alignment showed that </a:t>
            </a:r>
            <a:r>
              <a:rPr lang="en-US" b="1" dirty="0"/>
              <a:t>optimal degree production resulted from strategically integrated internal and external supports</a:t>
            </a:r>
            <a:r>
              <a:rPr lang="en-US" dirty="0"/>
              <a:t> (</a:t>
            </a:r>
            <a:r>
              <a:rPr lang="en-US" dirty="0" err="1"/>
              <a:t>Engerman</a:t>
            </a:r>
            <a:r>
              <a:rPr lang="en-US" dirty="0"/>
              <a:t> et al., 2021b). Sustainable Impact: The identification of distinct strategic </a:t>
            </a:r>
            <a:r>
              <a:rPr lang="en-US" b="1" dirty="0"/>
              <a:t>archetypes</a:t>
            </a:r>
            <a:r>
              <a:rPr lang="en-US" dirty="0"/>
              <a:t>—such as Comprehensive STEM Powerhouses, Partnership-Driven Innovators, Student-Centric Supporters, and Emerging or Niche Players—</a:t>
            </a:r>
            <a:r>
              <a:rPr lang="en-US" b="1" dirty="0"/>
              <a:t>illustrated that different combinations of institutional and leadership strengths could lead to successful and sustainable STEM pipelines</a:t>
            </a:r>
            <a:r>
              <a:rPr lang="en-US" dirty="0"/>
              <a:t> (Clewell et al., 2010b). </a:t>
            </a:r>
            <a:r>
              <a:rPr lang="en-US" b="1" dirty="0"/>
              <a:t>Culture of Excellence:</a:t>
            </a:r>
            <a:r>
              <a:rPr lang="en-US" dirty="0"/>
              <a:t> Articulated leadership vision co-occurred with operational effectiveness, confirming that vision, when reinforced through structures, creates shared expectations for achievement (Bass, 1985).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CCD36B-3220-A8F3-64FD-2BD8DA3B30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3DDFAF-7DD9-8E40-9CC4-B7911C011FBD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0052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41CE03-86DF-9E2C-8220-DB47BEA96B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42B2259-0260-9775-ACC1-B62EDE30CC2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A6662BF-5D51-AA57-CBD1-0053E31CFE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The findings confirmed a robust </a:t>
            </a:r>
            <a:r>
              <a:rPr lang="en-US" b="1" dirty="0"/>
              <a:t>Operational Focus</a:t>
            </a:r>
            <a:r>
              <a:rPr lang="en-US" dirty="0"/>
              <a:t> on Faculty Professional Development (IE-PD), Grants (IE-FF), and external Partnerships (IE-P), aligning with </a:t>
            </a:r>
            <a:r>
              <a:rPr lang="en-US" b="1" dirty="0"/>
              <a:t>Intellectual Stimulation</a:t>
            </a:r>
            <a:r>
              <a:rPr lang="en-US" dirty="0"/>
              <a:t> and corroborating foundational literature (NASEM, 2016). However, we identified </a:t>
            </a:r>
            <a:r>
              <a:rPr lang="en-US" b="1" dirty="0"/>
              <a:t>Divergent Narratives and Gaps</a:t>
            </a:r>
            <a:r>
              <a:rPr lang="en-US" dirty="0"/>
              <a:t>: a </a:t>
            </a:r>
            <a:r>
              <a:rPr lang="en-US" b="1" dirty="0"/>
              <a:t>Mission Gap</a:t>
            </a:r>
            <a:r>
              <a:rPr lang="en-US" dirty="0"/>
              <a:t> (low explicit strategic emphasis) (James, 2025) and an </a:t>
            </a:r>
            <a:r>
              <a:rPr lang="en-US" b="1" dirty="0"/>
              <a:t>Operational Articulation Gap</a:t>
            </a:r>
            <a:r>
              <a:rPr lang="en-US" dirty="0"/>
              <a:t> (low documentation for retention supports) (National Student Clearinghouse Research Center, 2025; Tinto, 2017). This missing data may signal a failure to consistently document </a:t>
            </a:r>
            <a:r>
              <a:rPr lang="en-US" b="1" dirty="0"/>
              <a:t>Individualized Consideration - </a:t>
            </a:r>
            <a:r>
              <a:rPr lang="en-US" dirty="0"/>
              <a:t>a core component for retaining underrepresented students (National Student Clearinghouse Research Center, 2025). Implication for TL, while the institutions may be practicing this supportive behavior internally, they are </a:t>
            </a:r>
            <a:r>
              <a:rPr lang="en-US" b="1" dirty="0"/>
              <a:t>failing to document or communicate it publicly.</a:t>
            </a:r>
            <a:endParaRPr lang="en-US" dirty="0"/>
          </a:p>
          <a:p>
            <a:pPr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37BA2F-CCC8-53E7-CE5A-AEBC94B1380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3DDFAF-7DD9-8E40-9CC4-B7911C011FBD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1091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5AF045-D480-8932-D933-30E9F48B4B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4D04D16-048B-D32D-0C34-AAF909AC05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94896E8-28E7-DF82-5B71-DCD183B9D1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Leaders successfully projected </a:t>
            </a:r>
            <a:r>
              <a:rPr lang="en-US" b="1" dirty="0"/>
              <a:t>Visionary Leadership</a:t>
            </a:r>
            <a:r>
              <a:rPr lang="en-US" dirty="0"/>
              <a:t> (LT-VL), aligning with </a:t>
            </a:r>
            <a:r>
              <a:rPr lang="en-US" b="1" dirty="0"/>
              <a:t>Idealized Influence and Inspirational Motivation</a:t>
            </a:r>
            <a:r>
              <a:rPr lang="en-US" dirty="0"/>
              <a:t> (Bass, 1985; Kouzes &amp; Posner, 2017). However, we found an </a:t>
            </a:r>
            <a:r>
              <a:rPr lang="en-US" b="1" dirty="0"/>
              <a:t>Operational Divergence</a:t>
            </a:r>
            <a:r>
              <a:rPr lang="en-US" dirty="0"/>
              <a:t>— </a:t>
            </a:r>
            <a:r>
              <a:rPr lang="en-US" sz="1200" dirty="0">
                <a:solidFill>
                  <a:srgbClr val="FF0000"/>
                </a:solidFill>
              </a:rPr>
              <a:t>Documentation showed minimal explicit mention of internal organizational mechanisms (Decision-Making/Communication). This contrasts with literature emphasizing process transparency (Northouse, 2021) </a:t>
            </a:r>
            <a:r>
              <a:rPr lang="en-US" sz="1200" dirty="0"/>
              <a:t>- </a:t>
            </a:r>
            <a:r>
              <a:rPr lang="en-US" dirty="0"/>
              <a:t>a </a:t>
            </a:r>
            <a:r>
              <a:rPr lang="en-US" b="1" dirty="0"/>
              <a:t>Process Gap</a:t>
            </a:r>
            <a:r>
              <a:rPr lang="en-US" dirty="0"/>
              <a:t> in documenting decision-making (LT-DMP) (Northouse, 2021). A crucial contribution was the </a:t>
            </a:r>
            <a:r>
              <a:rPr lang="en-US" b="1" dirty="0"/>
              <a:t>non-linear influence</a:t>
            </a:r>
            <a:r>
              <a:rPr lang="en-US" dirty="0"/>
              <a:t>: strong articulated vision did not uniformly predict success; </a:t>
            </a:r>
            <a:r>
              <a:rPr lang="en-US" b="1" dirty="0"/>
              <a:t>Resource Optimization</a:t>
            </a:r>
            <a:r>
              <a:rPr lang="en-US" dirty="0"/>
              <a:t> (funding) often acted as a distinct driver, supporting a distributed leadership model (Spillane, 2012). High leadership code counts also coincided with robust internal support structures, reflecting </a:t>
            </a:r>
            <a:r>
              <a:rPr lang="en-US" b="1" dirty="0"/>
              <a:t>Individualized Consideration</a:t>
            </a:r>
            <a:r>
              <a:rPr lang="en-US" dirty="0"/>
              <a:t>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42FD21-7F2A-88FC-0AD6-F9E928A890F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3DDFAF-7DD9-8E40-9CC4-B7911C011FBD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7637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3E1D9B-7119-EDB2-2471-5BE0E6BE2C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C6C60E3-09DC-686B-928A-DB69C6A325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62C1FE7-E84D-8E6D-1CB5-6A82FD674A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en-US" dirty="0"/>
              <a:t>The integrated approach of </a:t>
            </a:r>
            <a:r>
              <a:rPr lang="en-US" b="1" dirty="0"/>
              <a:t>external collaborations</a:t>
            </a:r>
            <a:r>
              <a:rPr lang="en-US" dirty="0"/>
              <a:t> and </a:t>
            </a:r>
            <a:r>
              <a:rPr lang="en-US" b="1" dirty="0"/>
              <a:t>internal support structures</a:t>
            </a:r>
            <a:r>
              <a:rPr lang="en-US" dirty="0"/>
              <a:t> was confirmed, validating integrated models of student success (</a:t>
            </a:r>
            <a:r>
              <a:rPr lang="en-US" dirty="0" err="1"/>
              <a:t>Kuh</a:t>
            </a:r>
            <a:r>
              <a:rPr lang="en-US" dirty="0"/>
              <a:t>, 2008), and supporting the </a:t>
            </a:r>
            <a:r>
              <a:rPr lang="en-US" b="1" dirty="0"/>
              <a:t>Individualized Consideration</a:t>
            </a:r>
            <a:r>
              <a:rPr lang="en-US" dirty="0"/>
              <a:t> dimension. A significant theme was </a:t>
            </a:r>
            <a:r>
              <a:rPr lang="en-US" b="1" dirty="0"/>
              <a:t>Emergent Strategy</a:t>
            </a:r>
            <a:r>
              <a:rPr lang="en-US" dirty="0"/>
              <a:t> (Mintzberg, 2007), where operational focus developed beyond the formal Mission/Vision. The identification of </a:t>
            </a:r>
            <a:r>
              <a:rPr lang="en-US" b="1" dirty="0"/>
              <a:t>distinct strategic archetypes</a:t>
            </a:r>
            <a:r>
              <a:rPr lang="en-US" dirty="0"/>
              <a:t> demonstrated that different combinations of strengths lead to success, reflecting the flexibility of the TL framework. This analysis reinforced that </a:t>
            </a:r>
            <a:r>
              <a:rPr lang="en-US" b="1" dirty="0"/>
              <a:t>operational strength</a:t>
            </a:r>
            <a:r>
              <a:rPr lang="en-US" dirty="0"/>
              <a:t> serves as a critical, tangible leadership output, confirming that successful leaders leverage diverse skills.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CDC210-0337-6639-14F7-1DE56DBF857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3DDFAF-7DD9-8E40-9CC4-B7911C011FBD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8692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DEF15C-45A3-9233-5065-329E2EA520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CB5B926-0AE4-18AB-BFA5-86304E14F5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1DB5362-902F-B22B-7B18-8817EEB100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dissertation explores the critical relationship between </a:t>
            </a:r>
            <a:r>
              <a:rPr lang="en-US" b="1" dirty="0"/>
              <a:t>institutional leadership and strategic practices</a:t>
            </a:r>
            <a:r>
              <a:rPr lang="en-US" dirty="0"/>
              <a:t> and their contribution to successful STEM outcomes at </a:t>
            </a:r>
            <a:r>
              <a:rPr lang="en-US" b="1" dirty="0"/>
              <a:t>small HBCUs</a:t>
            </a:r>
            <a:r>
              <a:rPr lang="en-US" dirty="0"/>
              <a:t>. HBCUs are indispensable to the national talent pipeline, yet they operate within a larger context of systemic </a:t>
            </a:r>
            <a:r>
              <a:rPr lang="en-US" b="1" dirty="0"/>
              <a:t>funding inequities</a:t>
            </a:r>
            <a:r>
              <a:rPr lang="en-US" dirty="0"/>
              <a:t> (Jaeger, </a:t>
            </a:r>
            <a:r>
              <a:rPr lang="en-US" dirty="0" err="1"/>
              <a:t>Mckayle</a:t>
            </a:r>
            <a:r>
              <a:rPr lang="en-US" dirty="0"/>
              <a:t>, et al., 2023; Upton &amp; Tanenbaum, 2014a). Research is warranted because small HBCUs possess a significant </a:t>
            </a:r>
            <a:r>
              <a:rPr lang="en-US" b="1" dirty="0"/>
              <a:t>untapped talent pool</a:t>
            </a:r>
            <a:r>
              <a:rPr lang="en-US" dirty="0"/>
              <a:t> in STEM, but their specific successful strategies are often overlooked (</a:t>
            </a:r>
            <a:r>
              <a:rPr lang="en-US" dirty="0" err="1"/>
              <a:t>Boncana</a:t>
            </a:r>
            <a:r>
              <a:rPr lang="en-US" dirty="0"/>
              <a:t>, Smith, et al., 2021). While research exists on HBCU impact (Clavier, Dancy, et al., 2021; Jaeger, Hill, et al., 2023), there is limited </a:t>
            </a:r>
            <a:r>
              <a:rPr lang="en-US" b="1" dirty="0"/>
              <a:t>qualitative, case-specific evidence</a:t>
            </a:r>
            <a:r>
              <a:rPr lang="en-US" dirty="0"/>
              <a:t> linking leadership behaviors to outcomes in this resource-constrained context. To address this, we define the </a:t>
            </a:r>
            <a:r>
              <a:rPr lang="en-US" b="1" dirty="0"/>
              <a:t>Problem Statement.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30AA3E-E05B-646B-4C49-43973B85EDC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3DDFAF-7DD9-8E40-9CC4-B7911C011FB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6433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Our findings offer actionable insights for leaders: </a:t>
            </a:r>
            <a:r>
              <a:rPr lang="en-US" b="1" dirty="0"/>
              <a:t>Formalize Operational Transparency:</a:t>
            </a:r>
            <a:r>
              <a:rPr lang="en-US" dirty="0"/>
              <a:t> Publicly document leadership decision-making (LT-DMP). The absence of the "how" creates a disconnect, while transparency enhances organizational efficiency (Northouse, 2021). Strategically</a:t>
            </a:r>
            <a:r>
              <a:rPr lang="en-US" b="1" dirty="0"/>
              <a:t> Align Identity and Operations:</a:t>
            </a:r>
            <a:r>
              <a:rPr lang="en-US" dirty="0"/>
              <a:t> Revise core mission statements to reflect proven operational strengths in STEM. Proactive alignment enhances organizational identity and attracts targeted funding (Kotler &amp; Fox, 1995). </a:t>
            </a:r>
            <a:r>
              <a:rPr lang="en-US" b="1" dirty="0"/>
              <a:t>Integrate External Engagement Holistically:</a:t>
            </a:r>
            <a:r>
              <a:rPr lang="en-US" dirty="0"/>
              <a:t> Systematically link external partnerships with internal student support structures (Mentorship Programs). This synergistic approach maximizes student persistence (</a:t>
            </a:r>
            <a:r>
              <a:rPr lang="en-US" dirty="0" err="1"/>
              <a:t>Kuh</a:t>
            </a:r>
            <a:r>
              <a:rPr lang="en-US" dirty="0"/>
              <a:t>, 2008). </a:t>
            </a:r>
            <a:r>
              <a:rPr lang="en-US" b="1" dirty="0"/>
              <a:t>Cultivate Diverse Leadership Skillsets:</a:t>
            </a:r>
            <a:r>
              <a:rPr lang="en-US" dirty="0"/>
              <a:t> Empower leaders excelling in operational management and resource acquisition, moving beyond a singular focus on charisma. This aligns with </a:t>
            </a:r>
            <a:r>
              <a:rPr lang="en-US" b="1" dirty="0"/>
              <a:t>distributed leadership models</a:t>
            </a:r>
            <a:r>
              <a:rPr lang="en-US" dirty="0"/>
              <a:t> (Spillane, 2012).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3DDFAF-7DD9-8E40-9CC4-B7911C011FBD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0859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Future research should build upon our work by conducting </a:t>
            </a:r>
            <a:r>
              <a:rPr lang="en-US" b="1" dirty="0"/>
              <a:t>in-depth stakeholder interviews</a:t>
            </a:r>
            <a:r>
              <a:rPr lang="en-US" dirty="0"/>
              <a:t> to capture the nuances of a leader's lived experience and undocumented practices, addressing the primary limitation of our reliance on public documents. Do </a:t>
            </a:r>
            <a:r>
              <a:rPr lang="en-US" b="1" dirty="0"/>
              <a:t>targeted process tracing</a:t>
            </a:r>
            <a:r>
              <a:rPr lang="en-US" dirty="0"/>
              <a:t> to specifically investigate the operational 'how' of leadership (like decision-making processes) absent from public records, building upon the finding that vision alone didn't always correlate with operational strength. Use </a:t>
            </a:r>
            <a:r>
              <a:rPr lang="en-US" b="1" dirty="0"/>
              <a:t>Mixed-Methods causal analysis</a:t>
            </a:r>
            <a:r>
              <a:rPr lang="en-US" dirty="0"/>
              <a:t> to systematically correlate the identified characteristics with specific, measurable STEM outcomes (persistence, graduation rates), allowing for statistical generalizability and stronger evidence of correlation or causation. And finally, do </a:t>
            </a:r>
            <a:r>
              <a:rPr lang="en-US" b="1" dirty="0"/>
              <a:t>archetype validation</a:t>
            </a:r>
            <a:r>
              <a:rPr lang="en-US" dirty="0"/>
              <a:t> to systematically test the identified strategic archetypes across a larger sample of HBCUs, providing empirical evidence for the flexible application of Transformational Leadership principles.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3DDFAF-7DD9-8E40-9CC4-B7911C011FBD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9406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qualitative case study illuminated the </a:t>
            </a:r>
            <a:r>
              <a:rPr lang="en-US" b="1" dirty="0"/>
              <a:t>complex interplay of institutional and leadership factors</a:t>
            </a:r>
            <a:r>
              <a:rPr lang="en-US" dirty="0"/>
              <a:t> contributing to STEM success at small HBCUs. Success hinges on </a:t>
            </a:r>
            <a:r>
              <a:rPr lang="en-US" b="1" dirty="0"/>
              <a:t>integrating aspirational leadership with operational strategy</a:t>
            </a:r>
            <a:r>
              <a:rPr lang="en-US" dirty="0"/>
              <a:t>. Powerful environments are created where Mission-aligned STEM initiatives are supported by visionary leadership. To overcome structural funding inequities, </a:t>
            </a:r>
            <a:r>
              <a:rPr lang="en-US" b="1" dirty="0"/>
              <a:t>robust resource optimization strategies are critical</a:t>
            </a:r>
            <a:r>
              <a:rPr lang="en-US" dirty="0"/>
              <a:t>. Furthermore, </a:t>
            </a:r>
            <a:r>
              <a:rPr lang="en-US" b="1" dirty="0"/>
              <a:t>external partnerships must be strategically developed</a:t>
            </a:r>
            <a:r>
              <a:rPr lang="en-US" dirty="0"/>
              <a:t> to provide essential career pathways. Ultimately, the strongest outcomes are achieved by leadership approaches that </a:t>
            </a:r>
            <a:r>
              <a:rPr lang="en-US" b="1" dirty="0"/>
              <a:t>honor HBCU cultural heritage while embracing innovation</a:t>
            </a:r>
            <a:r>
              <a:rPr lang="en-US" dirty="0"/>
              <a:t>. By acting on these findings, stakeholders can effectively strengthen small HBCUs as </a:t>
            </a:r>
            <a:r>
              <a:rPr lang="en-US" b="1" dirty="0"/>
              <a:t>vital contributors to the national STEM talent pipeline</a:t>
            </a:r>
            <a:r>
              <a:rPr lang="en-US" dirty="0"/>
              <a:t> and advance workforce diversity, equity, and inclusion.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3DDFAF-7DD9-8E40-9CC4-B7911C011FBD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7338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200" b="1" dirty="0"/>
              <a:t>Thank you. </a:t>
            </a:r>
            <a:r>
              <a:rPr lang="en-US" sz="1200" b="1"/>
              <a:t>This concludes my presentation, and I welcome any questions</a:t>
            </a:r>
            <a:r>
              <a:rPr lang="en-US" sz="1200" b="1" dirty="0"/>
              <a:t>.</a:t>
            </a:r>
            <a:endParaRPr lang="en-US" sz="1200" b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3DDFAF-7DD9-8E40-9CC4-B7911C011FBD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08822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CF8BE4-FCEF-EA8D-6618-96672F737E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C145B4C-0D0A-C924-1000-7A009E82AD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A6AE587-DC44-8454-F349-B93C1D93A5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SLIDE INSTRUCTIONS:</a:t>
            </a:r>
          </a:p>
          <a:p>
            <a:endParaRPr lang="en-US" b="1" dirty="0"/>
          </a:p>
          <a:p>
            <a:pPr marL="228600" indent="-228600">
              <a:buAutoNum type="arabicPeriod"/>
            </a:pPr>
            <a:r>
              <a:rPr lang="en-US" b="0" dirty="0"/>
              <a:t>Put your references in alphabetical order on the slides. Will require more than one slide.</a:t>
            </a:r>
          </a:p>
          <a:p>
            <a:pPr marL="228600" indent="-228600">
              <a:buAutoNum type="arabicPeriod"/>
            </a:pPr>
            <a:endParaRPr lang="en-US" b="0" dirty="0"/>
          </a:p>
          <a:p>
            <a:pPr marL="0" indent="0">
              <a:buNone/>
            </a:pPr>
            <a:r>
              <a:rPr lang="en-US" b="1" i="1" dirty="0"/>
              <a:t>NOTE: </a:t>
            </a:r>
            <a:r>
              <a:rPr lang="en-US" b="0" i="0" dirty="0"/>
              <a:t>Include only the references that apply to your slides. For a full list of references, readers should consult your Dissertation Manuscript.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E37965-2364-51D0-DE89-EDF29FE1CDD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3DDFAF-7DD9-8E40-9CC4-B7911C011FBD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6751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275506-EB76-E4EC-623C-054650BDCA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9E2B906-15D2-6F87-2D92-D870D1443C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CE66523-C506-E3C7-F9D0-AC72BE0013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SLIDE INSTRUCTIONS:</a:t>
            </a:r>
          </a:p>
          <a:p>
            <a:endParaRPr lang="en-US" b="1" dirty="0"/>
          </a:p>
          <a:p>
            <a:pPr marL="228600" indent="-228600">
              <a:buAutoNum type="arabicPeriod"/>
            </a:pPr>
            <a:r>
              <a:rPr lang="en-US" b="0" dirty="0"/>
              <a:t>Put your references in alphabetical order on the slides. Will require more than one slide.</a:t>
            </a:r>
          </a:p>
          <a:p>
            <a:pPr marL="228600" indent="-228600">
              <a:buAutoNum type="arabicPeriod"/>
            </a:pPr>
            <a:endParaRPr lang="en-US" b="0" dirty="0"/>
          </a:p>
          <a:p>
            <a:pPr marL="0" indent="0">
              <a:buNone/>
            </a:pPr>
            <a:r>
              <a:rPr lang="en-US" b="1" i="1" dirty="0"/>
              <a:t>NOTE: </a:t>
            </a:r>
            <a:r>
              <a:rPr lang="en-US" b="0" i="0" dirty="0"/>
              <a:t>Include only the references that apply to your slides. For a full list of references, readers should consult your Dissertation Manuscript.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27D4CE-ED4C-1ABC-7D99-1379EF6E8E7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3DDFAF-7DD9-8E40-9CC4-B7911C011FBD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64682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SLIDE INSTRUCTIONS:</a:t>
            </a:r>
          </a:p>
          <a:p>
            <a:endParaRPr lang="en-US" b="1" dirty="0"/>
          </a:p>
          <a:p>
            <a:pPr marL="228600" indent="-228600">
              <a:buAutoNum type="arabicPeriod"/>
            </a:pPr>
            <a:r>
              <a:rPr lang="en-US" b="0" dirty="0"/>
              <a:t>Put your references in alphabetical order on the slides. Will require more than one slide.</a:t>
            </a:r>
          </a:p>
          <a:p>
            <a:pPr marL="228600" indent="-228600">
              <a:buAutoNum type="arabicPeriod"/>
            </a:pPr>
            <a:endParaRPr lang="en-US" b="0" dirty="0"/>
          </a:p>
          <a:p>
            <a:pPr marL="0" indent="0">
              <a:buNone/>
            </a:pPr>
            <a:r>
              <a:rPr lang="en-US" b="1" i="1" dirty="0"/>
              <a:t>NOTE: </a:t>
            </a:r>
            <a:r>
              <a:rPr lang="en-US" b="0" i="0" dirty="0"/>
              <a:t>Include only the references that apply to your slides. For a full list of references, readers should consult your Dissertation Manuscript.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3DDFAF-7DD9-8E40-9CC4-B7911C011FBD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54189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FE2FA4-4A71-7116-461D-1F2183B375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1A07BDA-A32E-E748-7A27-9BD9A6F7F0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2C27902-AC22-CA05-C21A-A1ED147F3D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SLIDE INSTRUCTIONS:</a:t>
            </a:r>
          </a:p>
          <a:p>
            <a:endParaRPr lang="en-US" b="1" dirty="0"/>
          </a:p>
          <a:p>
            <a:pPr marL="228600" indent="-228600">
              <a:buAutoNum type="arabicPeriod"/>
            </a:pPr>
            <a:r>
              <a:rPr lang="en-US" b="0" dirty="0"/>
              <a:t>Put your references in alphabetical order on the slides. Will require more than one slide.</a:t>
            </a:r>
          </a:p>
          <a:p>
            <a:pPr marL="228600" indent="-228600">
              <a:buAutoNum type="arabicPeriod"/>
            </a:pPr>
            <a:endParaRPr lang="en-US" b="0" dirty="0"/>
          </a:p>
          <a:p>
            <a:pPr marL="0" indent="0">
              <a:buNone/>
            </a:pPr>
            <a:r>
              <a:rPr lang="en-US" b="1" i="1" dirty="0"/>
              <a:t>NOTE: </a:t>
            </a:r>
            <a:r>
              <a:rPr lang="en-US" b="0" i="0" dirty="0"/>
              <a:t>Include only the references that apply to your slides. For a full list of references, readers should consult your Dissertation Manuscript.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F70676-47D7-4EBA-9358-993FCAE6EF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3DDFAF-7DD9-8E40-9CC4-B7911C011FBD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1995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D6A543-D7B2-60C6-20A8-AFDF395B44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1DA3C41-258B-8692-B99B-59B8BD28613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F3A28F2-64A8-28B8-89EA-D680F5018A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SLIDE INSTRUCTIONS:</a:t>
            </a:r>
          </a:p>
          <a:p>
            <a:endParaRPr lang="en-US" b="1" dirty="0"/>
          </a:p>
          <a:p>
            <a:pPr marL="228600" indent="-228600">
              <a:buAutoNum type="arabicPeriod"/>
            </a:pPr>
            <a:r>
              <a:rPr lang="en-US" b="0" dirty="0"/>
              <a:t>Put your references in alphabetical order on the slides. Will require more than one slide.</a:t>
            </a:r>
          </a:p>
          <a:p>
            <a:pPr marL="228600" indent="-228600">
              <a:buAutoNum type="arabicPeriod"/>
            </a:pPr>
            <a:endParaRPr lang="en-US" b="0" dirty="0"/>
          </a:p>
          <a:p>
            <a:pPr marL="0" indent="0">
              <a:buNone/>
            </a:pPr>
            <a:r>
              <a:rPr lang="en-US" b="1" i="1" dirty="0"/>
              <a:t>NOTE: </a:t>
            </a:r>
            <a:r>
              <a:rPr lang="en-US" b="0" i="0" dirty="0"/>
              <a:t>Include only the references that apply to your slides. For a full list of references, readers should consult your Dissertation Manuscript.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8DB49D-0F88-3B1F-BB0A-B61544F22B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3DDFAF-7DD9-8E40-9CC4-B7911C011FBD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86573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0D8121-E936-EF52-66B5-3FAC1A179F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DEA4067-EA53-EC11-C724-29295AB2253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3FD746D-27B7-09C7-B347-7F3E4F117D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SLIDE INSTRUCTIONS:</a:t>
            </a:r>
          </a:p>
          <a:p>
            <a:endParaRPr lang="en-US" b="1" dirty="0"/>
          </a:p>
          <a:p>
            <a:pPr marL="228600" indent="-228600">
              <a:buAutoNum type="arabicPeriod"/>
            </a:pPr>
            <a:r>
              <a:rPr lang="en-US" b="0" dirty="0"/>
              <a:t>Put your references in alphabetical order on the slides. Will require more than one slide.</a:t>
            </a:r>
          </a:p>
          <a:p>
            <a:pPr marL="228600" indent="-228600">
              <a:buAutoNum type="arabicPeriod"/>
            </a:pPr>
            <a:endParaRPr lang="en-US" b="0" dirty="0"/>
          </a:p>
          <a:p>
            <a:pPr marL="0" indent="0">
              <a:buNone/>
            </a:pPr>
            <a:r>
              <a:rPr lang="en-US" b="1" i="1" dirty="0"/>
              <a:t>NOTE: </a:t>
            </a:r>
            <a:r>
              <a:rPr lang="en-US" b="0" i="0" dirty="0"/>
              <a:t>Include only the references that apply to your slides. For a full list of references, readers should consult your Dissertation Manuscript.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CF5DF1-24D5-475F-76C3-62CA210ACB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3DDFAF-7DD9-8E40-9CC4-B7911C011FBD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8879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central problem: Small HBCUs are essential drivers of the national Black STEM talent pipeline, but face significant, systemic challenges—primarily </a:t>
            </a:r>
            <a:r>
              <a:rPr lang="en-US" b="1" dirty="0"/>
              <a:t>funding inequities, resource limitations, and structural barriers</a:t>
            </a:r>
            <a:r>
              <a:rPr lang="en-US" dirty="0"/>
              <a:t> (Jaeger, McKayle, et al., 2023; Upton &amp; Tanenbaum, 2014a). Consequently, they struggle to fully optimize their institutional and leadership strategies to support this critical talent pool.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en-US" dirty="0"/>
            </a:br>
            <a:r>
              <a:rPr lang="en-US" dirty="0"/>
              <a:t>The goal of this study was to address that gap: to explore and identify the specific </a:t>
            </a:r>
            <a:r>
              <a:rPr lang="en-US" b="1" dirty="0"/>
              <a:t>institutional and leadership characteristics</a:t>
            </a:r>
            <a:r>
              <a:rPr lang="en-US" dirty="0"/>
              <a:t> that contribute to STEM success at these small HBCUs. Key factors examined focused on actionable elements like leadership vision, faculty development, and external partnerships (</a:t>
            </a:r>
            <a:r>
              <a:rPr lang="en-US" dirty="0" err="1"/>
              <a:t>Boncana</a:t>
            </a:r>
            <a:r>
              <a:rPr lang="en-US" dirty="0"/>
              <a:t> et al., 2021c; Clavier, Dancy, et al., 2021; Jaeger, Hill, et al., 2023a). The desired outcomes allowed us to understand how these elements collectively influence positive STEM outcomes, including degree production and retention rates.</a:t>
            </a:r>
          </a:p>
          <a:p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3DDFAF-7DD9-8E40-9CC4-B7911C011FBD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7294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Our analysis was structured by three critical, interrelated research questions: </a:t>
            </a:r>
            <a:r>
              <a:rPr lang="en-US" b="1" dirty="0"/>
              <a:t>RQ1 (Structures)</a:t>
            </a:r>
            <a:r>
              <a:rPr lang="en-US" dirty="0"/>
              <a:t> focused on tangible programmatic features institutions documented as keys to success; </a:t>
            </a:r>
            <a:r>
              <a:rPr lang="en-US" b="1" dirty="0"/>
              <a:t>RQ2 (Behaviors)</a:t>
            </a:r>
            <a:r>
              <a:rPr lang="en-US" dirty="0"/>
              <a:t> examined leadership styles and their relationship to student success; and </a:t>
            </a:r>
            <a:r>
              <a:rPr lang="en-US" b="1" dirty="0"/>
              <a:t>RQ3 (Synergy)</a:t>
            </a:r>
            <a:r>
              <a:rPr lang="en-US" dirty="0"/>
              <a:t> explored the alignment between strategic vision and operational effectiveness. These questions allowed us to move beyond correlation to a detailed examination of leadership actions (Jaeger, Taylor, et al., 2023).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3DDFAF-7DD9-8E40-9CC4-B7911C011FBD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7320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Our study is grounded in the </a:t>
            </a:r>
            <a:r>
              <a:rPr lang="en-US" sz="1200" b="1" dirty="0"/>
              <a:t>Transformational Leadership (TL) Framework</a:t>
            </a:r>
            <a:r>
              <a:rPr lang="en-US" sz="1200" dirty="0"/>
              <a:t> (Jaeger, Taylor, et al., 2023), the essential lens we used to analyze how small HBCUs drive STEM success for underrepresented students. This framework links </a:t>
            </a:r>
            <a:r>
              <a:rPr lang="en-US" sz="1200" b="1" dirty="0"/>
              <a:t>visionary leadership</a:t>
            </a:r>
            <a:r>
              <a:rPr lang="en-US" sz="1200" dirty="0"/>
              <a:t> to the institutional strategies necessary for major organizational change (Northouse, 2021). The framework guides the analysis of </a:t>
            </a:r>
            <a:r>
              <a:rPr lang="en-US" sz="1200" b="1" dirty="0"/>
              <a:t>Institutional Capacity</a:t>
            </a:r>
            <a:r>
              <a:rPr lang="en-US" sz="1200" dirty="0"/>
              <a:t> by detailing how leaders foster accountability and use </a:t>
            </a:r>
            <a:r>
              <a:rPr lang="en-US" sz="1200" b="1" dirty="0"/>
              <a:t>Data-Informed Decision Making</a:t>
            </a:r>
            <a:r>
              <a:rPr lang="en-US" sz="1200" dirty="0"/>
              <a:t> to align structures and overcome resource constraints (Chang &amp; Menzies, 2022c), effectively linking leadership to operational success. Furthermore, these elements integrate to drive </a:t>
            </a:r>
            <a:r>
              <a:rPr lang="en-US" sz="1200" b="1" dirty="0"/>
              <a:t>Transformation and Equity</a:t>
            </a:r>
            <a:r>
              <a:rPr lang="en-US" sz="1200" dirty="0"/>
              <a:t>, the outcome of achieving both excellence and equity within the HBCU context (Jaeger, Hill, et al., 2023), advancing practical models for sustainable success.</a:t>
            </a:r>
            <a:br>
              <a:rPr lang="en-US" sz="1200" dirty="0"/>
            </a:b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3DDFAF-7DD9-8E40-9CC4-B7911C011FBD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4425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literature review synthesized four major themes, confirming the critical role of HBCUs as Vital STEM contributors (NSF, 2021a; Clavier, Dancy, et al., 2021). Notably, despite chronic underfunding,</a:t>
            </a:r>
            <a:r>
              <a:rPr lang="en-US" b="1" dirty="0"/>
              <a:t> these institutions produce nearly 30% of all Black science and engineering doctorates. </a:t>
            </a:r>
            <a:r>
              <a:rPr lang="en-US" dirty="0"/>
              <a:t>It solidified the </a:t>
            </a:r>
            <a:r>
              <a:rPr lang="en-US" b="1" dirty="0"/>
              <a:t>Transformational Leadership (TL) Framework</a:t>
            </a:r>
            <a:r>
              <a:rPr lang="en-US" dirty="0"/>
              <a:t> as the conceptual lens, emphasizing that visionary leadership </a:t>
            </a:r>
            <a:r>
              <a:rPr lang="en-US" b="1" dirty="0"/>
              <a:t>was critical</a:t>
            </a:r>
            <a:r>
              <a:rPr lang="en-US" dirty="0"/>
              <a:t> for understanding innovation and change at minority-serving institutions (Northouse, 2021; Jaeger, Hill, et al., 2023). It also detailed </a:t>
            </a:r>
            <a:r>
              <a:rPr lang="en-US" b="1" dirty="0"/>
              <a:t>TL's Four Dimensions</a:t>
            </a:r>
            <a:r>
              <a:rPr lang="en-US" dirty="0"/>
              <a:t> (</a:t>
            </a:r>
            <a:r>
              <a:rPr lang="en-US" b="1" dirty="0"/>
              <a:t>Idealized Influence, Inspirational Motivation, Intellectual Stimulation, and Individualized Consideration</a:t>
            </a:r>
            <a:r>
              <a:rPr lang="en-US" dirty="0"/>
              <a:t>), which provided the concrete structure for the research questions (Bass, 1990; McGee, Bentley, et al., 2023). Finally, it identified </a:t>
            </a:r>
            <a:r>
              <a:rPr lang="en-US" b="1" dirty="0"/>
              <a:t>Critical Literature Gaps</a:t>
            </a:r>
            <a:r>
              <a:rPr lang="en-US" dirty="0"/>
              <a:t>, pointing out the limited focus on small HBCUs and the scarcity of qualitative research on leadership-strategy interaction (NCES, 2020; Clavier, Thompson, et al., 2021). This gap </a:t>
            </a:r>
            <a:r>
              <a:rPr lang="en-US" b="1" dirty="0"/>
              <a:t>defined our mission:</a:t>
            </a:r>
            <a:r>
              <a:rPr lang="en-US" dirty="0"/>
              <a:t> to provide the qualitative evidence needed to strengthen the strategy and policy solutions for these resource-constrained institutions.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3DDFAF-7DD9-8E40-9CC4-B7911C011FBD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8687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/>
              <a:t>We used an </a:t>
            </a:r>
            <a:r>
              <a:rPr lang="en-US" sz="2000" b="1" dirty="0"/>
              <a:t>exploratory, inductive qualitative case study</a:t>
            </a:r>
            <a:r>
              <a:rPr lang="en-US" sz="2000" dirty="0"/>
              <a:t> to understand the nuanced "how" and "why" of STEM success. The research was structured in three integrated phases: </a:t>
            </a:r>
            <a:r>
              <a:rPr lang="en-US" sz="2000" b="1" dirty="0"/>
              <a:t>Phase 1 (Case Construction)</a:t>
            </a:r>
            <a:r>
              <a:rPr lang="en-US" sz="2000" dirty="0"/>
              <a:t> established the foundation and selected the final 15 cases. </a:t>
            </a:r>
            <a:r>
              <a:rPr lang="en-US" sz="2000" b="1" dirty="0"/>
              <a:t>Phase 2 (Data Collection)</a:t>
            </a:r>
            <a:r>
              <a:rPr lang="en-US" sz="2000" dirty="0"/>
              <a:t> performed systematic document analysis, linking leadership intent with operational strategies. And </a:t>
            </a:r>
            <a:r>
              <a:rPr lang="en-US" sz="2000" b="1" dirty="0"/>
              <a:t>Phase 3 (Analysis &amp; Validation)</a:t>
            </a:r>
            <a:r>
              <a:rPr lang="en-US" sz="2000" dirty="0"/>
              <a:t> utilized NVivo software for systematic coding, guided by a comprehensive Codebook, with findings validated through </a:t>
            </a:r>
            <a:r>
              <a:rPr lang="en-US" sz="2000" b="1" dirty="0"/>
              <a:t>triangulation</a:t>
            </a:r>
            <a:r>
              <a:rPr lang="en-US" sz="2000" dirty="0"/>
              <a:t>.</a:t>
            </a:r>
            <a:br>
              <a:rPr lang="en-US" sz="2000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3DDFAF-7DD9-8E40-9CC4-B7911C011FBD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9710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target population was </a:t>
            </a:r>
            <a:r>
              <a:rPr lang="en-US" b="1" dirty="0"/>
              <a:t>small HBCUs</a:t>
            </a:r>
            <a:r>
              <a:rPr lang="en-US" dirty="0"/>
              <a:t> with enrollment of 800−2,500 students with active STEM programs. We began with 100 HBCUs, and 34 institutions met the criteria, and used </a:t>
            </a:r>
            <a:r>
              <a:rPr lang="en-US" b="1" dirty="0"/>
              <a:t>Purposive Sampling</a:t>
            </a:r>
            <a:r>
              <a:rPr lang="en-US" dirty="0"/>
              <a:t> and </a:t>
            </a:r>
            <a:r>
              <a:rPr lang="en-US" b="0" i="0" dirty="0">
                <a:solidFill>
                  <a:srgbClr val="001D35"/>
                </a:solidFill>
                <a:effectLst/>
                <a:latin typeface="Google Sans"/>
              </a:rPr>
              <a:t>Statistical Package for the Social Sciences</a:t>
            </a:r>
            <a:r>
              <a:rPr lang="en-US" dirty="0"/>
              <a:t> (SPSS) to select the final </a:t>
            </a:r>
            <a:r>
              <a:rPr lang="en-US" b="1" dirty="0"/>
              <a:t>15 cases</a:t>
            </a:r>
            <a:r>
              <a:rPr lang="en-US" dirty="0"/>
              <a:t> to ensure maximum diversity in context. Cases required some established STEM disciplines and accessible public documents for analysis. This rigorous process ensured </a:t>
            </a:r>
            <a:r>
              <a:rPr lang="en-US" b="1" dirty="0"/>
              <a:t>data saturation</a:t>
            </a:r>
            <a:r>
              <a:rPr lang="en-US" dirty="0"/>
              <a:t>—as no new themes emerged after analyzing approximately 12 cases—providing confidence that our findings are robust, allowing us to advance actionable insights from the full scope of institutional and leadership characteristics.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3DDFAF-7DD9-8E40-9CC4-B7911C011FBD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6988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study relied </a:t>
            </a:r>
            <a:r>
              <a:rPr lang="en-US" b="1" dirty="0"/>
              <a:t>exclusively on document analysis</a:t>
            </a:r>
            <a:r>
              <a:rPr lang="en-US" dirty="0"/>
              <a:t> (Yin, 2018). Data materials were drawn from four sources: Institutional Websites, </a:t>
            </a:r>
            <a:r>
              <a:rPr lang="en-US" b="1" dirty="0"/>
              <a:t>IPEDS Datasets</a:t>
            </a:r>
            <a:r>
              <a:rPr lang="en-US" dirty="0"/>
              <a:t> (NCES, 2020), Public Documents (strategic plans), and Supplementary Research. The core analytical instrument was the researcher-developed </a:t>
            </a:r>
            <a:r>
              <a:rPr lang="en-US" b="1" dirty="0"/>
              <a:t>Code Book</a:t>
            </a:r>
            <a:r>
              <a:rPr lang="en-US" dirty="0"/>
              <a:t>, designed based on the </a:t>
            </a:r>
            <a:r>
              <a:rPr lang="en-US" b="1" dirty="0"/>
              <a:t>Transformational Leadership Framework</a:t>
            </a:r>
            <a:r>
              <a:rPr lang="en-US" dirty="0"/>
              <a:t> (Bass, 1985) and existing literature. It contained over </a:t>
            </a:r>
            <a:r>
              <a:rPr lang="en-US" b="1" dirty="0"/>
              <a:t>50 defined items</a:t>
            </a:r>
            <a:r>
              <a:rPr lang="en-US" dirty="0"/>
              <a:t> across six domains. The instrument’s clarity was confirmed through expert review for qualitative </a:t>
            </a:r>
            <a:r>
              <a:rPr lang="en-US" b="1" dirty="0"/>
              <a:t>trustworthiness</a:t>
            </a:r>
            <a:r>
              <a:rPr lang="en-US" dirty="0"/>
              <a:t> (Creswell &amp; Creswell, 2018). Final coding was facilitated by </a:t>
            </a:r>
            <a:r>
              <a:rPr lang="en-US" b="1" dirty="0"/>
              <a:t>NVivo software</a:t>
            </a:r>
            <a:r>
              <a:rPr lang="en-US" dirty="0"/>
              <a:t>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3DDFAF-7DD9-8E40-9CC4-B7911C011FBD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219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A6F561BD-66CC-1E4B-81C1-055DEFC834E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31445" y="2952400"/>
            <a:ext cx="7090687" cy="51032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3500" b="1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HEADLINE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5D04E882-8A4A-2146-9EA0-F6E17AF1E7A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31445" y="3462727"/>
            <a:ext cx="7090679" cy="45144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rgbClr val="23BDC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Sub headline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B686245-579A-384D-B4F3-54028CD8C2C3}"/>
              </a:ext>
            </a:extLst>
          </p:cNvPr>
          <p:cNvCxnSpPr/>
          <p:nvPr userDrawn="1"/>
        </p:nvCxnSpPr>
        <p:spPr>
          <a:xfrm>
            <a:off x="3997843" y="2721935"/>
            <a:ext cx="0" cy="141413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Text, logo&#10;&#10;Description automatically generated with medium confidence">
            <a:extLst>
              <a:ext uri="{FF2B5EF4-FFF2-40B4-BE49-F238E27FC236}">
                <a16:creationId xmlns:a16="http://schemas.microsoft.com/office/drawing/2014/main" id="{332770AC-1EC2-4D57-01D3-EB103EB9E3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3579" y="2764718"/>
            <a:ext cx="3579990" cy="1328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349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4E9F87B-916F-C84A-BAA3-66B0FA036B8F}"/>
              </a:ext>
            </a:extLst>
          </p:cNvPr>
          <p:cNvCxnSpPr>
            <a:cxnSpLocks/>
          </p:cNvCxnSpPr>
          <p:nvPr userDrawn="1"/>
        </p:nvCxnSpPr>
        <p:spPr>
          <a:xfrm>
            <a:off x="6326377" y="2314478"/>
            <a:ext cx="0" cy="22596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8D272A65-5E8D-9E4F-B01B-E2B4B581CA5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82295" y="2743642"/>
            <a:ext cx="4489660" cy="1830514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50000"/>
              </a:lnSpc>
              <a:buNone/>
              <a:defRPr sz="1400" b="0" i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Quid </a:t>
            </a:r>
            <a:r>
              <a:rPr lang="en-US" dirty="0" err="1"/>
              <a:t>quossitium</a:t>
            </a:r>
            <a:r>
              <a:rPr lang="en-US" dirty="0"/>
              <a:t> </a:t>
            </a:r>
            <a:r>
              <a:rPr lang="en-US" dirty="0" err="1"/>
              <a:t>ipid</a:t>
            </a:r>
            <a:r>
              <a:rPr lang="en-US" dirty="0"/>
              <a:t> et </a:t>
            </a:r>
            <a:r>
              <a:rPr lang="en-US" dirty="0" err="1"/>
              <a:t>eius</a:t>
            </a:r>
            <a:r>
              <a:rPr lang="en-US" dirty="0"/>
              <a:t> </a:t>
            </a:r>
            <a:r>
              <a:rPr lang="en-US" dirty="0" err="1"/>
              <a:t>autatur</a:t>
            </a:r>
            <a:r>
              <a:rPr lang="en-US" dirty="0"/>
              <a:t> </a:t>
            </a:r>
            <a:r>
              <a:rPr lang="en-US" dirty="0" err="1"/>
              <a:t>accus</a:t>
            </a:r>
            <a:r>
              <a:rPr lang="en-US" dirty="0"/>
              <a:t> sum </a:t>
            </a:r>
            <a:r>
              <a:rPr lang="en-US" dirty="0" err="1"/>
              <a:t>quatem</a:t>
            </a:r>
            <a:r>
              <a:rPr lang="en-US" dirty="0"/>
              <a:t> </a:t>
            </a:r>
            <a:r>
              <a:rPr lang="en-US" dirty="0" err="1"/>
              <a:t>sene</a:t>
            </a:r>
            <a:r>
              <a:rPr lang="en-US" dirty="0"/>
              <a:t> </a:t>
            </a:r>
            <a:r>
              <a:rPr lang="en-US" dirty="0" err="1"/>
              <a:t>ium</a:t>
            </a:r>
            <a:r>
              <a:rPr lang="en-US" dirty="0"/>
              <a:t> </a:t>
            </a:r>
            <a:r>
              <a:rPr lang="en-US" dirty="0" err="1"/>
              <a:t>earum</a:t>
            </a:r>
            <a:r>
              <a:rPr lang="en-US" dirty="0"/>
              <a:t> </a:t>
            </a:r>
            <a:r>
              <a:rPr lang="en-US" dirty="0" err="1"/>
              <a:t>simust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autempores</a:t>
            </a:r>
            <a:r>
              <a:rPr lang="en-US" dirty="0"/>
              <a:t> </a:t>
            </a:r>
            <a:r>
              <a:rPr lang="en-US" dirty="0" err="1"/>
              <a:t>molore</a:t>
            </a:r>
            <a:r>
              <a:rPr lang="en-US" dirty="0"/>
              <a:t> </a:t>
            </a:r>
            <a:r>
              <a:rPr lang="en-US" dirty="0" err="1"/>
              <a:t>vella</a:t>
            </a:r>
            <a:r>
              <a:rPr lang="en-US" dirty="0"/>
              <a:t> </a:t>
            </a:r>
            <a:r>
              <a:rPr lang="en-US" dirty="0" err="1"/>
              <a:t>consed</a:t>
            </a:r>
            <a:r>
              <a:rPr lang="en-US" dirty="0"/>
              <a:t> </a:t>
            </a:r>
            <a:r>
              <a:rPr lang="en-US" dirty="0" err="1"/>
              <a:t>exerepedio</a:t>
            </a:r>
            <a:r>
              <a:rPr lang="en-US" dirty="0"/>
              <a:t> </a:t>
            </a:r>
            <a:r>
              <a:rPr lang="en-US" dirty="0" err="1"/>
              <a:t>quiate</a:t>
            </a:r>
            <a:r>
              <a:rPr lang="en-US" dirty="0"/>
              <a:t> </a:t>
            </a:r>
            <a:r>
              <a:rPr lang="en-US" dirty="0" err="1"/>
              <a:t>volecul</a:t>
            </a:r>
            <a:r>
              <a:rPr lang="en-US" dirty="0"/>
              <a:t> </a:t>
            </a:r>
            <a:r>
              <a:rPr lang="en-US" dirty="0" err="1"/>
              <a:t>lupicit</a:t>
            </a:r>
            <a:r>
              <a:rPr lang="en-US" dirty="0"/>
              <a:t> </a:t>
            </a:r>
            <a:r>
              <a:rPr lang="en-US" dirty="0" err="1"/>
              <a:t>dolute</a:t>
            </a:r>
            <a:r>
              <a:rPr lang="en-US" dirty="0"/>
              <a:t> </a:t>
            </a:r>
            <a:r>
              <a:rPr lang="en-US" dirty="0" err="1"/>
              <a:t>sunt</a:t>
            </a:r>
            <a:r>
              <a:rPr lang="en-US" dirty="0"/>
              <a:t> alit id </a:t>
            </a:r>
            <a:r>
              <a:rPr lang="en-US" dirty="0" err="1"/>
              <a:t>magnatusamus</a:t>
            </a:r>
            <a:r>
              <a:rPr lang="en-US" dirty="0"/>
              <a:t> et </a:t>
            </a:r>
            <a:r>
              <a:rPr lang="en-US" dirty="0" err="1"/>
              <a:t>quam</a:t>
            </a:r>
            <a:r>
              <a:rPr lang="en-US" dirty="0"/>
              <a:t>, </a:t>
            </a:r>
            <a:r>
              <a:rPr lang="en-US" dirty="0" err="1"/>
              <a:t>omnis</a:t>
            </a:r>
            <a:r>
              <a:rPr lang="en-US" dirty="0"/>
              <a:t> qui </a:t>
            </a:r>
            <a:r>
              <a:rPr lang="en-US" dirty="0" err="1"/>
              <a:t>conse</a:t>
            </a:r>
            <a:r>
              <a:rPr lang="en-US" dirty="0"/>
              <a:t> </a:t>
            </a:r>
            <a:r>
              <a:rPr lang="en-US" dirty="0" err="1"/>
              <a:t>quisi</a:t>
            </a:r>
            <a:r>
              <a:rPr lang="en-US" dirty="0"/>
              <a:t> </a:t>
            </a:r>
            <a:r>
              <a:rPr lang="en-US" dirty="0" err="1"/>
              <a:t>aut</a:t>
            </a:r>
            <a:r>
              <a:rPr lang="en-US" dirty="0"/>
              <a:t> anis </a:t>
            </a:r>
            <a:r>
              <a:rPr lang="en-US" dirty="0" err="1"/>
              <a:t>excerione</a:t>
            </a:r>
            <a:r>
              <a:rPr lang="en-US" dirty="0"/>
              <a:t> </a:t>
            </a:r>
            <a:r>
              <a:rPr lang="en-US" dirty="0" err="1"/>
              <a:t>eum</a:t>
            </a:r>
            <a:r>
              <a:rPr lang="en-US" dirty="0"/>
              <a:t>.</a:t>
            </a:r>
          </a:p>
        </p:txBody>
      </p:sp>
      <p:sp>
        <p:nvSpPr>
          <p:cNvPr id="23" name="Text Placeholder 4">
            <a:extLst>
              <a:ext uri="{FF2B5EF4-FFF2-40B4-BE49-F238E27FC236}">
                <a16:creationId xmlns:a16="http://schemas.microsoft.com/office/drawing/2014/main" id="{976561D9-84EF-F640-911A-48E5A5825EC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77249" y="2314477"/>
            <a:ext cx="4245114" cy="2259677"/>
          </a:xfrm>
          <a:prstGeom prst="rect">
            <a:avLst/>
          </a:prstGeo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Tx/>
              <a:buFont typeface="Arial" panose="020B0604020202020204" pitchFamily="34" charset="0"/>
              <a:buChar char="•"/>
              <a:tabLst/>
              <a:defRPr sz="1400" b="0" i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Bullet font &amp; style</a:t>
            </a:r>
          </a:p>
          <a:p>
            <a:pPr lvl="0"/>
            <a:r>
              <a:rPr lang="en-US" dirty="0"/>
              <a:t>Bullet font &amp; style</a:t>
            </a:r>
          </a:p>
          <a:p>
            <a:pPr lvl="0"/>
            <a:r>
              <a:rPr lang="en-US" dirty="0"/>
              <a:t>Bullet font &amp; style</a:t>
            </a:r>
          </a:p>
          <a:p>
            <a:pPr lvl="0"/>
            <a:r>
              <a:rPr lang="en-US" dirty="0"/>
              <a:t>Bullet font &amp; style</a:t>
            </a:r>
          </a:p>
          <a:p>
            <a:pPr lvl="0"/>
            <a:r>
              <a:rPr lang="en-US" dirty="0"/>
              <a:t>Bullet font &amp; style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Bullet font &amp; style</a:t>
            </a:r>
          </a:p>
          <a:p>
            <a:pPr lvl="0"/>
            <a:endParaRPr lang="en-US" dirty="0"/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B81FE41B-EBBD-6041-9A4C-F9A9B7F3BEE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82295" y="2314478"/>
            <a:ext cx="4489660" cy="41861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1800" b="1" i="0">
                <a:solidFill>
                  <a:srgbClr val="003A9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A1D62A33-FB6C-D743-A9CC-BE967541A57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7511" y="331190"/>
            <a:ext cx="10382427" cy="40709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3000" b="1" i="0">
                <a:solidFill>
                  <a:srgbClr val="003A9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HEADLINE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724D97CF-DB1F-6B4F-A197-B37FD3B908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501" y="751401"/>
            <a:ext cx="10382427" cy="44031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rgbClr val="23BDC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Sub headline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70EE1B7-D461-EF44-CDFE-AD435E0CE69F}"/>
              </a:ext>
            </a:extLst>
          </p:cNvPr>
          <p:cNvSpPr/>
          <p:nvPr userDrawn="1"/>
        </p:nvSpPr>
        <p:spPr>
          <a:xfrm rot="10800000">
            <a:off x="0" y="6389159"/>
            <a:ext cx="12192000" cy="489003"/>
          </a:xfrm>
          <a:prstGeom prst="rect">
            <a:avLst/>
          </a:prstGeom>
          <a:solidFill>
            <a:srgbClr val="003A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CC92C76-90ED-9584-0DA9-217CD4F241C4}"/>
              </a:ext>
            </a:extLst>
          </p:cNvPr>
          <p:cNvSpPr txBox="1"/>
          <p:nvPr userDrawn="1"/>
        </p:nvSpPr>
        <p:spPr>
          <a:xfrm>
            <a:off x="10492113" y="6506703"/>
            <a:ext cx="16055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2F6FEDA-1411-2F45-9F05-172F4D123135}" type="slidenum">
              <a:rPr lang="en-US" sz="100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3" name="Picture 12" descr="Text, logo&#10;&#10;Description automatically generated with medium confidence">
            <a:extLst>
              <a:ext uri="{FF2B5EF4-FFF2-40B4-BE49-F238E27FC236}">
                <a16:creationId xmlns:a16="http://schemas.microsoft.com/office/drawing/2014/main" id="{4EBB3FB3-6F68-B815-C404-B1E6E95B3E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615" y="6381370"/>
            <a:ext cx="1317688" cy="489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356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1E8A1558-176E-2E42-AE01-B08F9313D8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17209"/>
          <a:stretch/>
        </p:blipFill>
        <p:spPr>
          <a:xfrm>
            <a:off x="200215" y="6464476"/>
            <a:ext cx="1071993" cy="31234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3A5B29B-4F8E-8386-47A1-B21CC1B1FB88}"/>
              </a:ext>
            </a:extLst>
          </p:cNvPr>
          <p:cNvSpPr/>
          <p:nvPr userDrawn="1"/>
        </p:nvSpPr>
        <p:spPr>
          <a:xfrm rot="10800000">
            <a:off x="0" y="6389159"/>
            <a:ext cx="12192000" cy="489003"/>
          </a:xfrm>
          <a:prstGeom prst="rect">
            <a:avLst/>
          </a:prstGeom>
          <a:solidFill>
            <a:srgbClr val="003A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D5E85C-6D63-3FAC-EB1F-1CB7E90C7E53}"/>
              </a:ext>
            </a:extLst>
          </p:cNvPr>
          <p:cNvSpPr txBox="1"/>
          <p:nvPr userDrawn="1"/>
        </p:nvSpPr>
        <p:spPr>
          <a:xfrm>
            <a:off x="10492113" y="6506703"/>
            <a:ext cx="16055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2F6FEDA-1411-2F45-9F05-172F4D123135}" type="slidenum">
              <a:rPr lang="en-US" sz="100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" name="Picture 6" descr="Text, logo&#10;&#10;Description automatically generated with medium confidence">
            <a:extLst>
              <a:ext uri="{FF2B5EF4-FFF2-40B4-BE49-F238E27FC236}">
                <a16:creationId xmlns:a16="http://schemas.microsoft.com/office/drawing/2014/main" id="{2F0AE2D1-FEB9-29BA-9BC1-7268C71AB38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4615" y="6381370"/>
            <a:ext cx="1317688" cy="489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654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15F4EEC9-319B-2B48-ACCF-4D84031B8D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3A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D3C45B8B-1267-B144-A66C-23CBAAA80BA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50657" y="3019933"/>
            <a:ext cx="7090687" cy="607686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3500" b="1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THANK  YOU.</a:t>
            </a:r>
          </a:p>
        </p:txBody>
      </p:sp>
    </p:spTree>
    <p:extLst>
      <p:ext uri="{BB962C8B-B14F-4D97-AF65-F5344CB8AC3E}">
        <p14:creationId xmlns:p14="http://schemas.microsoft.com/office/powerpoint/2010/main" val="16594425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5491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003A9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A6F561BD-66CC-1E4B-81C1-055DEFC834E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31445" y="2952400"/>
            <a:ext cx="7090687" cy="51032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3500" b="1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HEADLINE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5D04E882-8A4A-2146-9EA0-F6E17AF1E7A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31445" y="3462727"/>
            <a:ext cx="7090679" cy="45144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rgbClr val="23BDC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Sub headline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B686245-579A-384D-B4F3-54028CD8C2C3}"/>
              </a:ext>
            </a:extLst>
          </p:cNvPr>
          <p:cNvCxnSpPr/>
          <p:nvPr userDrawn="1"/>
        </p:nvCxnSpPr>
        <p:spPr>
          <a:xfrm>
            <a:off x="3997843" y="2721935"/>
            <a:ext cx="0" cy="141413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Text, logo&#10;&#10;Description automatically generated with medium confidence">
            <a:extLst>
              <a:ext uri="{FF2B5EF4-FFF2-40B4-BE49-F238E27FC236}">
                <a16:creationId xmlns:a16="http://schemas.microsoft.com/office/drawing/2014/main" id="{332770AC-1EC2-4D57-01D3-EB103EB9E3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3579" y="2764718"/>
            <a:ext cx="3579990" cy="1328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1581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B686245-579A-384D-B4F3-54028CD8C2C3}"/>
              </a:ext>
            </a:extLst>
          </p:cNvPr>
          <p:cNvCxnSpPr/>
          <p:nvPr userDrawn="1"/>
        </p:nvCxnSpPr>
        <p:spPr>
          <a:xfrm>
            <a:off x="3997843" y="2721935"/>
            <a:ext cx="0" cy="141413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BA9845DE-E731-6340-9992-8BB901DA69E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31445" y="2944905"/>
            <a:ext cx="7090687" cy="51032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3500" b="1" i="0">
                <a:solidFill>
                  <a:srgbClr val="003A9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HEADLINE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96BCAB1D-A078-3B44-8209-D10AAB1B4EC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31445" y="3455232"/>
            <a:ext cx="7090679" cy="45144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rgbClr val="23BDC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Sub headline</a:t>
            </a:r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E0B177BC-29FF-52FA-7227-E8605AA778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2073" y="2761691"/>
            <a:ext cx="3579992" cy="1328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493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967F320-5AE5-D042-86D8-CE794E5A0F2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333333"/>
              </a:solidFill>
            </a:endParaRP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D3C45B8B-1267-B144-A66C-23CBAAA80BA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50657" y="2817566"/>
            <a:ext cx="7090687" cy="487766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3500" b="1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CHAPTER SLIDE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784ECD9-B61F-784F-9770-D4B175D9C6CB}"/>
              </a:ext>
            </a:extLst>
          </p:cNvPr>
          <p:cNvSpPr txBox="1"/>
          <p:nvPr userDrawn="1"/>
        </p:nvSpPr>
        <p:spPr>
          <a:xfrm>
            <a:off x="10437105" y="6479331"/>
            <a:ext cx="16055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2F6FEDA-1411-2F45-9F05-172F4D123135}" type="slidenum">
              <a:rPr lang="en-US" sz="100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FA4392F-FF99-3544-85FD-8E529929B35B}"/>
              </a:ext>
            </a:extLst>
          </p:cNvPr>
          <p:cNvCxnSpPr>
            <a:cxnSpLocks/>
          </p:cNvCxnSpPr>
          <p:nvPr userDrawn="1"/>
        </p:nvCxnSpPr>
        <p:spPr>
          <a:xfrm flipH="1">
            <a:off x="5789167" y="3480245"/>
            <a:ext cx="604138" cy="0"/>
          </a:xfrm>
          <a:prstGeom prst="line">
            <a:avLst/>
          </a:prstGeom>
          <a:ln w="57150">
            <a:solidFill>
              <a:srgbClr val="23BD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56011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967F320-5AE5-D042-86D8-CE794E5A0F2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27B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D3C45B8B-1267-B144-A66C-23CBAAA80BA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50657" y="2817566"/>
            <a:ext cx="7090687" cy="487766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3500" b="1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CHAPTER SLIDE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784ECD9-B61F-784F-9770-D4B175D9C6CB}"/>
              </a:ext>
            </a:extLst>
          </p:cNvPr>
          <p:cNvSpPr txBox="1"/>
          <p:nvPr userDrawn="1"/>
        </p:nvSpPr>
        <p:spPr>
          <a:xfrm>
            <a:off x="10437105" y="6479331"/>
            <a:ext cx="16055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2F6FEDA-1411-2F45-9F05-172F4D123135}" type="slidenum">
              <a:rPr lang="en-US" sz="100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FA4392F-FF99-3544-85FD-8E529929B35B}"/>
              </a:ext>
            </a:extLst>
          </p:cNvPr>
          <p:cNvCxnSpPr>
            <a:cxnSpLocks/>
          </p:cNvCxnSpPr>
          <p:nvPr userDrawn="1"/>
        </p:nvCxnSpPr>
        <p:spPr>
          <a:xfrm flipH="1">
            <a:off x="5789167" y="3480245"/>
            <a:ext cx="604138" cy="0"/>
          </a:xfrm>
          <a:prstGeom prst="line">
            <a:avLst/>
          </a:prstGeom>
          <a:ln w="57150">
            <a:solidFill>
              <a:srgbClr val="23BD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14962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55642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15F4EEC9-319B-2B48-ACCF-4D84031B8D47}"/>
              </a:ext>
            </a:extLst>
          </p:cNvPr>
          <p:cNvSpPr/>
          <p:nvPr userDrawn="1"/>
        </p:nvSpPr>
        <p:spPr>
          <a:xfrm>
            <a:off x="0" y="0"/>
            <a:ext cx="5044190" cy="6865949"/>
          </a:xfrm>
          <a:prstGeom prst="rect">
            <a:avLst/>
          </a:prstGeom>
          <a:solidFill>
            <a:srgbClr val="F2E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D3C45B8B-1267-B144-A66C-23CBAAA80BA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9803" y="2883831"/>
            <a:ext cx="4527030" cy="607686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3500" b="1" i="0">
                <a:solidFill>
                  <a:srgbClr val="003A9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HEADLINE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48D0B5-4181-D043-A806-CC2429EDDAFF}"/>
              </a:ext>
            </a:extLst>
          </p:cNvPr>
          <p:cNvSpPr txBox="1"/>
          <p:nvPr userDrawn="1"/>
        </p:nvSpPr>
        <p:spPr>
          <a:xfrm>
            <a:off x="10437105" y="6479331"/>
            <a:ext cx="16055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2F6FEDA-1411-2F45-9F05-172F4D123135}" type="slidenum">
              <a:rPr lang="en-US" sz="100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9150272-1CCA-8449-9227-24DEC0FAB4B7}"/>
              </a:ext>
            </a:extLst>
          </p:cNvPr>
          <p:cNvSpPr/>
          <p:nvPr userDrawn="1"/>
        </p:nvSpPr>
        <p:spPr>
          <a:xfrm rot="10800000">
            <a:off x="0" y="6389159"/>
            <a:ext cx="12192000" cy="489003"/>
          </a:xfrm>
          <a:prstGeom prst="rect">
            <a:avLst/>
          </a:prstGeom>
          <a:solidFill>
            <a:srgbClr val="003A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8FB7E7-D90F-2348-A4AE-5B0C5AFD2BA6}"/>
              </a:ext>
            </a:extLst>
          </p:cNvPr>
          <p:cNvSpPr txBox="1"/>
          <p:nvPr userDrawn="1"/>
        </p:nvSpPr>
        <p:spPr>
          <a:xfrm>
            <a:off x="10492113" y="6506703"/>
            <a:ext cx="16055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2F6FEDA-1411-2F45-9F05-172F4D123135}" type="slidenum">
              <a:rPr lang="en-US" sz="100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A10B5C-1A60-854F-A2BC-1DE1697323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659438" y="958850"/>
            <a:ext cx="6048375" cy="4618038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333333"/>
                </a:solidFill>
              </a:defRPr>
            </a:lvl1pPr>
            <a:lvl2pPr>
              <a:defRPr sz="1400">
                <a:solidFill>
                  <a:srgbClr val="333333"/>
                </a:solidFill>
              </a:defRPr>
            </a:lvl2pPr>
            <a:lvl3pPr>
              <a:defRPr sz="1400">
                <a:solidFill>
                  <a:srgbClr val="333333"/>
                </a:solidFill>
              </a:defRPr>
            </a:lvl3pPr>
            <a:lvl4pPr>
              <a:defRPr sz="1400">
                <a:solidFill>
                  <a:srgbClr val="333333"/>
                </a:solidFill>
              </a:defRPr>
            </a:lvl4pPr>
            <a:lvl5pPr>
              <a:defRPr sz="1400">
                <a:solidFill>
                  <a:srgbClr val="333333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 descr="Text, logo&#10;&#10;Description automatically generated with medium confidence">
            <a:extLst>
              <a:ext uri="{FF2B5EF4-FFF2-40B4-BE49-F238E27FC236}">
                <a16:creationId xmlns:a16="http://schemas.microsoft.com/office/drawing/2014/main" id="{7D161221-D47B-B4B2-CF3F-A4ED4C56F5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615" y="6381370"/>
            <a:ext cx="1317688" cy="489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402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B686245-579A-384D-B4F3-54028CD8C2C3}"/>
              </a:ext>
            </a:extLst>
          </p:cNvPr>
          <p:cNvCxnSpPr/>
          <p:nvPr userDrawn="1"/>
        </p:nvCxnSpPr>
        <p:spPr>
          <a:xfrm>
            <a:off x="3997843" y="2721935"/>
            <a:ext cx="0" cy="141413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BA9845DE-E731-6340-9992-8BB901DA69E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31445" y="2944905"/>
            <a:ext cx="7090687" cy="51032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3500" b="1" i="0">
                <a:solidFill>
                  <a:srgbClr val="003A9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HEADLINE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96BCAB1D-A078-3B44-8209-D10AAB1B4EC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31445" y="3455232"/>
            <a:ext cx="7090679" cy="45144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rgbClr val="23BDC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Sub headline</a:t>
            </a:r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E0B177BC-29FF-52FA-7227-E8605AA778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2073" y="2761691"/>
            <a:ext cx="3579992" cy="1328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8548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4C23AD14-46E2-1D4B-8A4B-409625035B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7511" y="331190"/>
            <a:ext cx="10382427" cy="40709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3000" b="1" i="0">
                <a:solidFill>
                  <a:srgbClr val="003A9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HEADLINE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529DEE64-287E-6645-B445-4B56A0B3EB9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501" y="751401"/>
            <a:ext cx="10382427" cy="44031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rgbClr val="23BDC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Sub headline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F4C3A522-6210-904D-83F1-7D21B01E8B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82294" y="1787345"/>
            <a:ext cx="9440069" cy="123509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0" i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 err="1"/>
              <a:t>Nequianihil</a:t>
            </a:r>
            <a:r>
              <a:rPr lang="en-US" dirty="0"/>
              <a:t> </a:t>
            </a:r>
            <a:r>
              <a:rPr lang="en-US" dirty="0" err="1"/>
              <a:t>eos</a:t>
            </a:r>
            <a:r>
              <a:rPr lang="en-US" dirty="0"/>
              <a:t> </a:t>
            </a:r>
            <a:r>
              <a:rPr lang="en-US" dirty="0" err="1"/>
              <a:t>aut</a:t>
            </a:r>
            <a:r>
              <a:rPr lang="en-US" dirty="0"/>
              <a:t> </a:t>
            </a:r>
            <a:r>
              <a:rPr lang="en-US" dirty="0" err="1"/>
              <a:t>hiligent</a:t>
            </a:r>
            <a:r>
              <a:rPr lang="en-US" dirty="0"/>
              <a:t> </a:t>
            </a:r>
            <a:r>
              <a:rPr lang="en-US" dirty="0" err="1"/>
              <a:t>fuga</a:t>
            </a:r>
            <a:r>
              <a:rPr lang="en-US" dirty="0"/>
              <a:t>. </a:t>
            </a:r>
            <a:r>
              <a:rPr lang="en-US" dirty="0" err="1"/>
              <a:t>Poressincti</a:t>
            </a:r>
            <a:r>
              <a:rPr lang="en-US" dirty="0"/>
              <a:t> </a:t>
            </a:r>
            <a:r>
              <a:rPr lang="en-US" dirty="0" err="1"/>
              <a:t>voluptatur</a:t>
            </a:r>
            <a:r>
              <a:rPr lang="en-US" dirty="0"/>
              <a:t>? Quid </a:t>
            </a:r>
            <a:r>
              <a:rPr lang="en-US" dirty="0" err="1"/>
              <a:t>quossitium</a:t>
            </a:r>
            <a:r>
              <a:rPr lang="en-US" dirty="0"/>
              <a:t> </a:t>
            </a:r>
            <a:r>
              <a:rPr lang="en-US" dirty="0" err="1"/>
              <a:t>ipid</a:t>
            </a:r>
            <a:r>
              <a:rPr lang="en-US" dirty="0"/>
              <a:t> et </a:t>
            </a:r>
            <a:r>
              <a:rPr lang="en-US" dirty="0" err="1"/>
              <a:t>eius</a:t>
            </a:r>
            <a:r>
              <a:rPr lang="en-US" dirty="0"/>
              <a:t> </a:t>
            </a:r>
            <a:r>
              <a:rPr lang="en-US" dirty="0" err="1"/>
              <a:t>autatur</a:t>
            </a:r>
            <a:r>
              <a:rPr lang="en-US" dirty="0"/>
              <a:t> </a:t>
            </a:r>
            <a:r>
              <a:rPr lang="en-US" dirty="0" err="1"/>
              <a:t>accus</a:t>
            </a:r>
            <a:r>
              <a:rPr lang="en-US" dirty="0"/>
              <a:t> sum </a:t>
            </a:r>
            <a:r>
              <a:rPr lang="en-US" dirty="0" err="1"/>
              <a:t>quatem</a:t>
            </a:r>
            <a:r>
              <a:rPr lang="en-US" dirty="0"/>
              <a:t> </a:t>
            </a:r>
            <a:r>
              <a:rPr lang="en-US" dirty="0" err="1"/>
              <a:t>sene</a:t>
            </a:r>
            <a:r>
              <a:rPr lang="en-US" dirty="0"/>
              <a:t> </a:t>
            </a:r>
            <a:r>
              <a:rPr lang="en-US" dirty="0" err="1"/>
              <a:t>ium</a:t>
            </a:r>
            <a:r>
              <a:rPr lang="en-US" dirty="0"/>
              <a:t> </a:t>
            </a:r>
            <a:r>
              <a:rPr lang="en-US" dirty="0" err="1"/>
              <a:t>earum</a:t>
            </a:r>
            <a:r>
              <a:rPr lang="en-US" dirty="0"/>
              <a:t> </a:t>
            </a:r>
            <a:r>
              <a:rPr lang="en-US" dirty="0" err="1"/>
              <a:t>simust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autempores</a:t>
            </a:r>
            <a:r>
              <a:rPr lang="en-US" dirty="0"/>
              <a:t> </a:t>
            </a:r>
            <a:r>
              <a:rPr lang="en-US" dirty="0" err="1"/>
              <a:t>molore</a:t>
            </a:r>
            <a:r>
              <a:rPr lang="en-US" dirty="0"/>
              <a:t> </a:t>
            </a:r>
            <a:r>
              <a:rPr lang="en-US" dirty="0" err="1"/>
              <a:t>vella</a:t>
            </a:r>
            <a:r>
              <a:rPr lang="en-US" dirty="0"/>
              <a:t> </a:t>
            </a:r>
            <a:r>
              <a:rPr lang="en-US" dirty="0" err="1"/>
              <a:t>consed</a:t>
            </a:r>
            <a:r>
              <a:rPr lang="en-US" dirty="0"/>
              <a:t> </a:t>
            </a:r>
            <a:r>
              <a:rPr lang="en-US" dirty="0" err="1"/>
              <a:t>exerepedio</a:t>
            </a:r>
            <a:r>
              <a:rPr lang="en-US" dirty="0"/>
              <a:t> </a:t>
            </a:r>
            <a:r>
              <a:rPr lang="en-US" dirty="0" err="1"/>
              <a:t>quiate</a:t>
            </a:r>
            <a:r>
              <a:rPr lang="en-US" dirty="0"/>
              <a:t> </a:t>
            </a:r>
            <a:r>
              <a:rPr lang="en-US" dirty="0" err="1"/>
              <a:t>volecul</a:t>
            </a:r>
            <a:r>
              <a:rPr lang="en-US" dirty="0"/>
              <a:t> </a:t>
            </a:r>
            <a:r>
              <a:rPr lang="en-US" dirty="0" err="1"/>
              <a:t>lupicit</a:t>
            </a:r>
            <a:r>
              <a:rPr lang="en-US" dirty="0"/>
              <a:t> </a:t>
            </a:r>
            <a:r>
              <a:rPr lang="en-US" dirty="0" err="1"/>
              <a:t>utecten</a:t>
            </a:r>
            <a:r>
              <a:rPr lang="en-US" dirty="0"/>
              <a:t> </a:t>
            </a:r>
            <a:r>
              <a:rPr lang="en-US" dirty="0" err="1"/>
              <a:t>imaion</a:t>
            </a:r>
            <a:r>
              <a:rPr lang="en-US" dirty="0"/>
              <a:t> </a:t>
            </a:r>
            <a:r>
              <a:rPr lang="en-US" dirty="0" err="1"/>
              <a:t>nimil</a:t>
            </a:r>
            <a:r>
              <a:rPr lang="en-US" dirty="0"/>
              <a:t> is </a:t>
            </a:r>
            <a:r>
              <a:rPr lang="en-US" dirty="0" err="1"/>
              <a:t>dolute</a:t>
            </a:r>
            <a:r>
              <a:rPr lang="en-US" dirty="0"/>
              <a:t> </a:t>
            </a:r>
            <a:r>
              <a:rPr lang="en-US" dirty="0" err="1"/>
              <a:t>sunt</a:t>
            </a:r>
            <a:r>
              <a:rPr lang="en-US" dirty="0"/>
              <a:t> alit id </a:t>
            </a:r>
            <a:r>
              <a:rPr lang="en-US" dirty="0" err="1"/>
              <a:t>magnatusamus</a:t>
            </a:r>
            <a:r>
              <a:rPr lang="en-US" dirty="0"/>
              <a:t> et </a:t>
            </a:r>
            <a:r>
              <a:rPr lang="en-US" dirty="0" err="1"/>
              <a:t>quam</a:t>
            </a:r>
            <a:r>
              <a:rPr lang="en-US" dirty="0"/>
              <a:t>, </a:t>
            </a:r>
            <a:r>
              <a:rPr lang="en-US" dirty="0" err="1"/>
              <a:t>omnis</a:t>
            </a:r>
            <a:r>
              <a:rPr lang="en-US" dirty="0"/>
              <a:t> qui </a:t>
            </a:r>
            <a:r>
              <a:rPr lang="en-US" dirty="0" err="1"/>
              <a:t>conse</a:t>
            </a:r>
            <a:r>
              <a:rPr lang="en-US" dirty="0"/>
              <a:t> </a:t>
            </a:r>
            <a:r>
              <a:rPr lang="en-US" dirty="0" err="1"/>
              <a:t>quisi</a:t>
            </a:r>
            <a:r>
              <a:rPr lang="en-US" dirty="0"/>
              <a:t> </a:t>
            </a:r>
            <a:r>
              <a:rPr lang="en-US" dirty="0" err="1"/>
              <a:t>aut</a:t>
            </a:r>
            <a:r>
              <a:rPr lang="en-US" dirty="0"/>
              <a:t> anis </a:t>
            </a:r>
            <a:r>
              <a:rPr lang="en-US" dirty="0" err="1"/>
              <a:t>excerione</a:t>
            </a:r>
            <a:r>
              <a:rPr lang="en-US" dirty="0"/>
              <a:t> </a:t>
            </a:r>
            <a:r>
              <a:rPr lang="en-US" dirty="0" err="1"/>
              <a:t>eum</a:t>
            </a:r>
            <a:r>
              <a:rPr lang="en-US" dirty="0"/>
              <a:t>.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E9DB1872-B742-DB47-8D54-1CAE471D61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54661" y="3194155"/>
            <a:ext cx="8855277" cy="1830514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1400" b="0" i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Bullet font &amp; style</a:t>
            </a:r>
          </a:p>
          <a:p>
            <a:pPr lvl="0"/>
            <a:r>
              <a:rPr lang="en-US" dirty="0"/>
              <a:t>Bullet font &amp; style</a:t>
            </a:r>
          </a:p>
          <a:p>
            <a:pPr lvl="0"/>
            <a:r>
              <a:rPr lang="en-US" dirty="0"/>
              <a:t>Bullet font &amp; style</a:t>
            </a:r>
          </a:p>
          <a:p>
            <a:pPr lvl="0"/>
            <a:r>
              <a:rPr lang="en-US" dirty="0"/>
              <a:t>Bullet font &amp; style</a:t>
            </a:r>
          </a:p>
          <a:p>
            <a:pPr lvl="0"/>
            <a:r>
              <a:rPr lang="en-US" dirty="0"/>
              <a:t>Bullet font &amp; style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D0A4229-FF8F-9046-994A-DF523BB38772}"/>
              </a:ext>
            </a:extLst>
          </p:cNvPr>
          <p:cNvSpPr/>
          <p:nvPr userDrawn="1"/>
        </p:nvSpPr>
        <p:spPr>
          <a:xfrm rot="10800000">
            <a:off x="0" y="6389159"/>
            <a:ext cx="12192000" cy="489003"/>
          </a:xfrm>
          <a:prstGeom prst="rect">
            <a:avLst/>
          </a:prstGeom>
          <a:solidFill>
            <a:srgbClr val="003A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A5B753B-3717-97EA-9FBC-46F61CA647C6}"/>
              </a:ext>
            </a:extLst>
          </p:cNvPr>
          <p:cNvSpPr txBox="1"/>
          <p:nvPr userDrawn="1"/>
        </p:nvSpPr>
        <p:spPr>
          <a:xfrm>
            <a:off x="10492113" y="6506703"/>
            <a:ext cx="16055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2F6FEDA-1411-2F45-9F05-172F4D123135}" type="slidenum">
              <a:rPr lang="en-US" sz="100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1" name="Picture 10" descr="Text, logo&#10;&#10;Description automatically generated with medium confidence">
            <a:extLst>
              <a:ext uri="{FF2B5EF4-FFF2-40B4-BE49-F238E27FC236}">
                <a16:creationId xmlns:a16="http://schemas.microsoft.com/office/drawing/2014/main" id="{FA25CD65-AEA4-4A70-EEE6-1024C217C17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615" y="6381370"/>
            <a:ext cx="1317688" cy="489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3279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B7199545-5A00-9E47-B070-8E3B44DC8F5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82295" y="1920541"/>
            <a:ext cx="9227410" cy="41861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1800" b="1" i="0">
                <a:solidFill>
                  <a:srgbClr val="003A9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F4C3A522-6210-904D-83F1-7D21B01E8B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82295" y="2358704"/>
            <a:ext cx="9227410" cy="237354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/>
              <a:t>Nequianihil</a:t>
            </a:r>
            <a:r>
              <a:rPr lang="en-US" dirty="0"/>
              <a:t> </a:t>
            </a:r>
            <a:r>
              <a:rPr lang="en-US" dirty="0" err="1"/>
              <a:t>eos</a:t>
            </a:r>
            <a:r>
              <a:rPr lang="en-US" dirty="0"/>
              <a:t> </a:t>
            </a:r>
            <a:r>
              <a:rPr lang="en-US" dirty="0" err="1"/>
              <a:t>aut</a:t>
            </a:r>
            <a:r>
              <a:rPr lang="en-US" dirty="0"/>
              <a:t> </a:t>
            </a:r>
            <a:r>
              <a:rPr lang="en-US" dirty="0" err="1"/>
              <a:t>hiligent</a:t>
            </a:r>
            <a:r>
              <a:rPr lang="en-US" dirty="0"/>
              <a:t> </a:t>
            </a:r>
            <a:r>
              <a:rPr lang="en-US" dirty="0" err="1"/>
              <a:t>fuga</a:t>
            </a:r>
            <a:r>
              <a:rPr lang="en-US" dirty="0"/>
              <a:t>. </a:t>
            </a:r>
            <a:r>
              <a:rPr lang="en-US" dirty="0" err="1"/>
              <a:t>Poressincti</a:t>
            </a:r>
            <a:r>
              <a:rPr lang="en-US" dirty="0"/>
              <a:t> </a:t>
            </a:r>
            <a:r>
              <a:rPr lang="en-US" dirty="0" err="1"/>
              <a:t>voluptatur</a:t>
            </a:r>
            <a:r>
              <a:rPr lang="en-US" dirty="0"/>
              <a:t>? Quid </a:t>
            </a:r>
            <a:r>
              <a:rPr lang="en-US" dirty="0" err="1"/>
              <a:t>quossitium</a:t>
            </a:r>
            <a:r>
              <a:rPr lang="en-US" dirty="0"/>
              <a:t> </a:t>
            </a:r>
            <a:r>
              <a:rPr lang="en-US" dirty="0" err="1"/>
              <a:t>ipid</a:t>
            </a:r>
            <a:r>
              <a:rPr lang="en-US" dirty="0"/>
              <a:t> et </a:t>
            </a:r>
            <a:r>
              <a:rPr lang="en-US" dirty="0" err="1"/>
              <a:t>eius</a:t>
            </a:r>
            <a:r>
              <a:rPr lang="en-US" dirty="0"/>
              <a:t> </a:t>
            </a:r>
            <a:r>
              <a:rPr lang="en-US" dirty="0" err="1"/>
              <a:t>autatur</a:t>
            </a:r>
            <a:r>
              <a:rPr lang="en-US" dirty="0"/>
              <a:t> </a:t>
            </a:r>
            <a:r>
              <a:rPr lang="en-US" dirty="0" err="1"/>
              <a:t>accus</a:t>
            </a:r>
            <a:r>
              <a:rPr lang="en-US" dirty="0"/>
              <a:t> sum </a:t>
            </a:r>
            <a:r>
              <a:rPr lang="en-US" dirty="0" err="1"/>
              <a:t>quatem</a:t>
            </a:r>
            <a:r>
              <a:rPr lang="en-US" dirty="0"/>
              <a:t> </a:t>
            </a:r>
            <a:r>
              <a:rPr lang="en-US" dirty="0" err="1"/>
              <a:t>sene</a:t>
            </a:r>
            <a:r>
              <a:rPr lang="en-US" dirty="0"/>
              <a:t> </a:t>
            </a:r>
            <a:r>
              <a:rPr lang="en-US" dirty="0" err="1"/>
              <a:t>ium</a:t>
            </a:r>
            <a:r>
              <a:rPr lang="en-US" dirty="0"/>
              <a:t> </a:t>
            </a:r>
            <a:r>
              <a:rPr lang="en-US" dirty="0" err="1"/>
              <a:t>earum</a:t>
            </a:r>
            <a:r>
              <a:rPr lang="en-US" dirty="0"/>
              <a:t> </a:t>
            </a:r>
            <a:r>
              <a:rPr lang="en-US" dirty="0" err="1"/>
              <a:t>simust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autempores</a:t>
            </a:r>
            <a:r>
              <a:rPr lang="en-US" dirty="0"/>
              <a:t> </a:t>
            </a:r>
            <a:r>
              <a:rPr lang="en-US" dirty="0" err="1"/>
              <a:t>molore</a:t>
            </a:r>
            <a:r>
              <a:rPr lang="en-US" dirty="0"/>
              <a:t> </a:t>
            </a:r>
            <a:r>
              <a:rPr lang="en-US" dirty="0" err="1"/>
              <a:t>vella</a:t>
            </a:r>
            <a:r>
              <a:rPr lang="en-US" dirty="0"/>
              <a:t> </a:t>
            </a:r>
            <a:r>
              <a:rPr lang="en-US" dirty="0" err="1"/>
              <a:t>consed</a:t>
            </a:r>
            <a:r>
              <a:rPr lang="en-US" dirty="0"/>
              <a:t> </a:t>
            </a:r>
            <a:r>
              <a:rPr lang="en-US" dirty="0" err="1"/>
              <a:t>exerepedio</a:t>
            </a:r>
            <a:r>
              <a:rPr lang="en-US" dirty="0"/>
              <a:t> </a:t>
            </a:r>
            <a:r>
              <a:rPr lang="en-US" dirty="0" err="1"/>
              <a:t>quiate</a:t>
            </a:r>
            <a:r>
              <a:rPr lang="en-US" dirty="0"/>
              <a:t> </a:t>
            </a:r>
            <a:r>
              <a:rPr lang="en-US" dirty="0" err="1"/>
              <a:t>volecul</a:t>
            </a:r>
            <a:r>
              <a:rPr lang="en-US" dirty="0"/>
              <a:t> </a:t>
            </a:r>
            <a:r>
              <a:rPr lang="en-US" dirty="0" err="1"/>
              <a:t>lupicit</a:t>
            </a:r>
            <a:r>
              <a:rPr lang="en-US" dirty="0"/>
              <a:t> </a:t>
            </a:r>
            <a:r>
              <a:rPr lang="en-US" dirty="0" err="1"/>
              <a:t>utecten</a:t>
            </a:r>
            <a:r>
              <a:rPr lang="en-US" dirty="0"/>
              <a:t> </a:t>
            </a:r>
            <a:r>
              <a:rPr lang="en-US" dirty="0" err="1"/>
              <a:t>imaion</a:t>
            </a:r>
            <a:r>
              <a:rPr lang="en-US" dirty="0"/>
              <a:t> </a:t>
            </a:r>
            <a:r>
              <a:rPr lang="en-US" dirty="0" err="1"/>
              <a:t>nimil</a:t>
            </a:r>
            <a:r>
              <a:rPr lang="en-US" dirty="0"/>
              <a:t> is </a:t>
            </a:r>
            <a:r>
              <a:rPr lang="en-US" dirty="0" err="1"/>
              <a:t>dolute</a:t>
            </a:r>
            <a:r>
              <a:rPr lang="en-US" dirty="0"/>
              <a:t> </a:t>
            </a:r>
            <a:r>
              <a:rPr lang="en-US" dirty="0" err="1"/>
              <a:t>sunt</a:t>
            </a:r>
            <a:r>
              <a:rPr lang="en-US" dirty="0"/>
              <a:t> alit id </a:t>
            </a:r>
            <a:r>
              <a:rPr lang="en-US" dirty="0" err="1"/>
              <a:t>magnatusamus</a:t>
            </a:r>
            <a:r>
              <a:rPr lang="en-US" dirty="0"/>
              <a:t> et </a:t>
            </a:r>
            <a:r>
              <a:rPr lang="en-US" dirty="0" err="1"/>
              <a:t>quam</a:t>
            </a:r>
            <a:r>
              <a:rPr lang="en-US" dirty="0"/>
              <a:t>, </a:t>
            </a:r>
            <a:r>
              <a:rPr lang="en-US" dirty="0" err="1"/>
              <a:t>omnis</a:t>
            </a:r>
            <a:r>
              <a:rPr lang="en-US" dirty="0"/>
              <a:t> qui </a:t>
            </a:r>
            <a:r>
              <a:rPr lang="en-US" dirty="0" err="1"/>
              <a:t>conse</a:t>
            </a:r>
            <a:r>
              <a:rPr lang="en-US" dirty="0"/>
              <a:t> </a:t>
            </a:r>
            <a:r>
              <a:rPr lang="en-US" dirty="0" err="1"/>
              <a:t>quisi</a:t>
            </a:r>
            <a:r>
              <a:rPr lang="en-US" dirty="0"/>
              <a:t> </a:t>
            </a:r>
            <a:r>
              <a:rPr lang="en-US" dirty="0" err="1"/>
              <a:t>aut</a:t>
            </a:r>
            <a:r>
              <a:rPr lang="en-US" dirty="0"/>
              <a:t> anis </a:t>
            </a:r>
            <a:r>
              <a:rPr lang="en-US" dirty="0" err="1"/>
              <a:t>excerione</a:t>
            </a:r>
            <a:r>
              <a:rPr lang="en-US" dirty="0"/>
              <a:t> </a:t>
            </a:r>
            <a:r>
              <a:rPr lang="en-US" dirty="0" err="1"/>
              <a:t>eum</a:t>
            </a:r>
            <a:r>
              <a:rPr lang="en-US" dirty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 </a:t>
            </a:r>
            <a:r>
              <a:rPr lang="en-US" dirty="0" err="1"/>
              <a:t>Nequianihil</a:t>
            </a:r>
            <a:r>
              <a:rPr lang="en-US" dirty="0"/>
              <a:t> </a:t>
            </a:r>
            <a:r>
              <a:rPr lang="en-US" dirty="0" err="1"/>
              <a:t>eos</a:t>
            </a:r>
            <a:r>
              <a:rPr lang="en-US" dirty="0"/>
              <a:t> </a:t>
            </a:r>
            <a:r>
              <a:rPr lang="en-US" dirty="0" err="1"/>
              <a:t>aut</a:t>
            </a:r>
            <a:r>
              <a:rPr lang="en-US" dirty="0"/>
              <a:t> </a:t>
            </a:r>
            <a:r>
              <a:rPr lang="en-US" dirty="0" err="1"/>
              <a:t>hiligent</a:t>
            </a:r>
            <a:r>
              <a:rPr lang="en-US" dirty="0"/>
              <a:t> </a:t>
            </a:r>
            <a:r>
              <a:rPr lang="en-US" dirty="0" err="1"/>
              <a:t>fuga</a:t>
            </a:r>
            <a:r>
              <a:rPr lang="en-US" dirty="0"/>
              <a:t>. </a:t>
            </a:r>
            <a:r>
              <a:rPr lang="en-US" dirty="0" err="1"/>
              <a:t>Poressincti</a:t>
            </a:r>
            <a:r>
              <a:rPr lang="en-US" dirty="0"/>
              <a:t> </a:t>
            </a:r>
            <a:r>
              <a:rPr lang="en-US" dirty="0" err="1"/>
              <a:t>voluptatur</a:t>
            </a:r>
            <a:r>
              <a:rPr lang="en-US" dirty="0"/>
              <a:t>? Quid </a:t>
            </a:r>
            <a:r>
              <a:rPr lang="en-US" dirty="0" err="1"/>
              <a:t>quossitium</a:t>
            </a:r>
            <a:r>
              <a:rPr lang="en-US" dirty="0"/>
              <a:t> </a:t>
            </a:r>
            <a:r>
              <a:rPr lang="en-US" dirty="0" err="1"/>
              <a:t>ipid</a:t>
            </a:r>
            <a:r>
              <a:rPr lang="en-US" dirty="0"/>
              <a:t> et </a:t>
            </a:r>
            <a:r>
              <a:rPr lang="en-US" dirty="0" err="1"/>
              <a:t>eius</a:t>
            </a:r>
            <a:r>
              <a:rPr lang="en-US" dirty="0"/>
              <a:t> </a:t>
            </a:r>
            <a:r>
              <a:rPr lang="en-US" dirty="0" err="1"/>
              <a:t>autatur</a:t>
            </a:r>
            <a:r>
              <a:rPr lang="en-US" dirty="0"/>
              <a:t> </a:t>
            </a:r>
            <a:r>
              <a:rPr lang="en-US" dirty="0" err="1"/>
              <a:t>accus</a:t>
            </a:r>
            <a:r>
              <a:rPr lang="en-US" dirty="0"/>
              <a:t> sum </a:t>
            </a:r>
            <a:r>
              <a:rPr lang="en-US" dirty="0" err="1"/>
              <a:t>quatem</a:t>
            </a:r>
            <a:r>
              <a:rPr lang="en-US" dirty="0"/>
              <a:t> </a:t>
            </a:r>
            <a:r>
              <a:rPr lang="en-US" dirty="0" err="1"/>
              <a:t>sene</a:t>
            </a:r>
            <a:r>
              <a:rPr lang="en-US" dirty="0"/>
              <a:t> </a:t>
            </a:r>
            <a:r>
              <a:rPr lang="en-US" dirty="0" err="1"/>
              <a:t>ium</a:t>
            </a:r>
            <a:r>
              <a:rPr lang="en-US" dirty="0"/>
              <a:t> </a:t>
            </a:r>
            <a:r>
              <a:rPr lang="en-US" dirty="0" err="1"/>
              <a:t>earum</a:t>
            </a:r>
            <a:r>
              <a:rPr lang="en-US" dirty="0"/>
              <a:t> </a:t>
            </a:r>
            <a:r>
              <a:rPr lang="en-US" dirty="0" err="1"/>
              <a:t>simust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autempores</a:t>
            </a:r>
            <a:r>
              <a:rPr lang="en-US" dirty="0"/>
              <a:t> </a:t>
            </a:r>
            <a:r>
              <a:rPr lang="en-US" dirty="0" err="1"/>
              <a:t>molore</a:t>
            </a:r>
            <a:r>
              <a:rPr lang="en-US" dirty="0"/>
              <a:t> </a:t>
            </a:r>
            <a:r>
              <a:rPr lang="en-US" dirty="0" err="1"/>
              <a:t>vella</a:t>
            </a:r>
            <a:r>
              <a:rPr lang="en-US" dirty="0"/>
              <a:t> </a:t>
            </a:r>
            <a:r>
              <a:rPr lang="en-US" dirty="0" err="1"/>
              <a:t>consed</a:t>
            </a:r>
            <a:r>
              <a:rPr lang="en-US" dirty="0"/>
              <a:t> </a:t>
            </a:r>
            <a:r>
              <a:rPr lang="en-US" dirty="0" err="1"/>
              <a:t>exerepedio</a:t>
            </a:r>
            <a:r>
              <a:rPr lang="en-US" dirty="0"/>
              <a:t> </a:t>
            </a:r>
            <a:r>
              <a:rPr lang="en-US" dirty="0" err="1"/>
              <a:t>quiate</a:t>
            </a:r>
            <a:r>
              <a:rPr lang="en-US" dirty="0"/>
              <a:t> </a:t>
            </a:r>
            <a:r>
              <a:rPr lang="en-US" dirty="0" err="1"/>
              <a:t>volecul</a:t>
            </a:r>
            <a:r>
              <a:rPr lang="en-US" dirty="0"/>
              <a:t> </a:t>
            </a:r>
            <a:r>
              <a:rPr lang="en-US" dirty="0" err="1"/>
              <a:t>lupicit</a:t>
            </a:r>
            <a:r>
              <a:rPr lang="en-US" dirty="0"/>
              <a:t> </a:t>
            </a:r>
            <a:r>
              <a:rPr lang="en-US" dirty="0" err="1"/>
              <a:t>utecten</a:t>
            </a:r>
            <a:r>
              <a:rPr lang="en-US" dirty="0"/>
              <a:t> </a:t>
            </a:r>
            <a:r>
              <a:rPr lang="en-US" dirty="0" err="1"/>
              <a:t>imaion</a:t>
            </a:r>
            <a:r>
              <a:rPr lang="en-US" dirty="0"/>
              <a:t> </a:t>
            </a:r>
            <a:r>
              <a:rPr lang="en-US" dirty="0" err="1"/>
              <a:t>nimil</a:t>
            </a:r>
            <a:r>
              <a:rPr lang="en-US" dirty="0"/>
              <a:t> is </a:t>
            </a:r>
            <a:r>
              <a:rPr lang="en-US" dirty="0" err="1"/>
              <a:t>dolute</a:t>
            </a:r>
            <a:r>
              <a:rPr lang="en-US" dirty="0"/>
              <a:t> </a:t>
            </a:r>
            <a:r>
              <a:rPr lang="en-US" dirty="0" err="1"/>
              <a:t>sunt</a:t>
            </a:r>
            <a:r>
              <a:rPr lang="en-US" dirty="0"/>
              <a:t> alit id </a:t>
            </a:r>
            <a:r>
              <a:rPr lang="en-US" dirty="0" err="1"/>
              <a:t>magnatusamus</a:t>
            </a:r>
            <a:r>
              <a:rPr lang="en-US" dirty="0"/>
              <a:t> et </a:t>
            </a:r>
            <a:r>
              <a:rPr lang="en-US" dirty="0" err="1"/>
              <a:t>quam</a:t>
            </a:r>
            <a:r>
              <a:rPr lang="en-US" dirty="0"/>
              <a:t>, </a:t>
            </a:r>
            <a:r>
              <a:rPr lang="en-US" dirty="0" err="1"/>
              <a:t>omnis</a:t>
            </a:r>
            <a:r>
              <a:rPr lang="en-US" dirty="0"/>
              <a:t> qui </a:t>
            </a:r>
            <a:r>
              <a:rPr lang="en-US" dirty="0" err="1"/>
              <a:t>conse</a:t>
            </a:r>
            <a:r>
              <a:rPr lang="en-US" dirty="0"/>
              <a:t> </a:t>
            </a:r>
            <a:r>
              <a:rPr lang="en-US" dirty="0" err="1"/>
              <a:t>quisi</a:t>
            </a:r>
            <a:r>
              <a:rPr lang="en-US" dirty="0"/>
              <a:t> </a:t>
            </a:r>
            <a:r>
              <a:rPr lang="en-US" dirty="0" err="1"/>
              <a:t>aut</a:t>
            </a:r>
            <a:r>
              <a:rPr lang="en-US" dirty="0"/>
              <a:t> anis </a:t>
            </a:r>
            <a:r>
              <a:rPr lang="en-US" dirty="0" err="1"/>
              <a:t>excerione</a:t>
            </a:r>
            <a:r>
              <a:rPr lang="en-US" dirty="0"/>
              <a:t> </a:t>
            </a:r>
            <a:r>
              <a:rPr lang="en-US" dirty="0" err="1"/>
              <a:t>eum</a:t>
            </a:r>
            <a:r>
              <a:rPr lang="en-US" dirty="0"/>
              <a:t>.</a:t>
            </a:r>
          </a:p>
          <a:p>
            <a:pPr lvl="0"/>
            <a:endParaRPr lang="en-US" dirty="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E67B1BB2-660D-E148-A6EE-55FD142ABF7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7511" y="331190"/>
            <a:ext cx="10382427" cy="40709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3000" b="1" i="0">
                <a:solidFill>
                  <a:srgbClr val="003A9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HEADLINE</a:t>
            </a:r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2739A6D5-0DEE-DA49-9CB1-48D3360FC30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501" y="751401"/>
            <a:ext cx="10382427" cy="44031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rgbClr val="23BDC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Sub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35D78C4-7EE3-B7E2-0E2B-67CA9980C975}"/>
              </a:ext>
            </a:extLst>
          </p:cNvPr>
          <p:cNvSpPr/>
          <p:nvPr userDrawn="1"/>
        </p:nvSpPr>
        <p:spPr>
          <a:xfrm rot="10800000">
            <a:off x="0" y="6389159"/>
            <a:ext cx="12192000" cy="489003"/>
          </a:xfrm>
          <a:prstGeom prst="rect">
            <a:avLst/>
          </a:prstGeom>
          <a:solidFill>
            <a:srgbClr val="003A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8BDB6E-E454-6585-DB7B-846C32CA6225}"/>
              </a:ext>
            </a:extLst>
          </p:cNvPr>
          <p:cNvSpPr txBox="1"/>
          <p:nvPr userDrawn="1"/>
        </p:nvSpPr>
        <p:spPr>
          <a:xfrm>
            <a:off x="10492113" y="6506703"/>
            <a:ext cx="16055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2F6FEDA-1411-2F45-9F05-172F4D123135}" type="slidenum">
              <a:rPr lang="en-US" sz="100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1" name="Picture 10" descr="Text, logo&#10;&#10;Description automatically generated with medium confidence">
            <a:extLst>
              <a:ext uri="{FF2B5EF4-FFF2-40B4-BE49-F238E27FC236}">
                <a16:creationId xmlns:a16="http://schemas.microsoft.com/office/drawing/2014/main" id="{4C008AC3-6217-FA54-905D-3F94AE47611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615" y="6381370"/>
            <a:ext cx="1317688" cy="489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6953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ED238C3E-378B-9A4D-BC39-006D2B017B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82295" y="2513743"/>
            <a:ext cx="9440069" cy="1830514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1400" b="0" i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Bullet font &amp; style</a:t>
            </a:r>
          </a:p>
          <a:p>
            <a:pPr lvl="0"/>
            <a:r>
              <a:rPr lang="en-US" dirty="0"/>
              <a:t>Bullet font &amp; style</a:t>
            </a:r>
          </a:p>
          <a:p>
            <a:pPr lvl="0"/>
            <a:r>
              <a:rPr lang="en-US" dirty="0"/>
              <a:t>Bullet font &amp; style</a:t>
            </a:r>
          </a:p>
          <a:p>
            <a:pPr lvl="0"/>
            <a:r>
              <a:rPr lang="en-US" dirty="0"/>
              <a:t>Bullet font &amp; style</a:t>
            </a:r>
          </a:p>
          <a:p>
            <a:pPr lvl="0"/>
            <a:r>
              <a:rPr lang="en-US" dirty="0"/>
              <a:t>Bullet font &amp; style</a:t>
            </a:r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4DFCCEE5-FDE9-6343-AD3D-69929C473F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82294" y="2095131"/>
            <a:ext cx="9440069" cy="41861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1800" b="1" i="0">
                <a:solidFill>
                  <a:srgbClr val="003A9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3BA43D8B-7DAF-B848-8B71-944C89C1F0F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7511" y="331190"/>
            <a:ext cx="10382427" cy="40709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3000" b="1" i="0">
                <a:solidFill>
                  <a:srgbClr val="003A9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HEADLINE</a:t>
            </a:r>
          </a:p>
        </p:txBody>
      </p:sp>
      <p:sp>
        <p:nvSpPr>
          <p:cNvPr id="23" name="Text Placeholder 4">
            <a:extLst>
              <a:ext uri="{FF2B5EF4-FFF2-40B4-BE49-F238E27FC236}">
                <a16:creationId xmlns:a16="http://schemas.microsoft.com/office/drawing/2014/main" id="{BBD1B11C-9EF3-864D-A5AD-5E531D2EF37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501" y="751401"/>
            <a:ext cx="10382427" cy="44031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rgbClr val="23BDC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Sub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FFB9C9F-CA81-F85E-CC19-D6BA73ECADE1}"/>
              </a:ext>
            </a:extLst>
          </p:cNvPr>
          <p:cNvSpPr/>
          <p:nvPr userDrawn="1"/>
        </p:nvSpPr>
        <p:spPr>
          <a:xfrm rot="10800000">
            <a:off x="0" y="6389159"/>
            <a:ext cx="12192000" cy="489003"/>
          </a:xfrm>
          <a:prstGeom prst="rect">
            <a:avLst/>
          </a:prstGeom>
          <a:solidFill>
            <a:srgbClr val="003A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BD1351-CB47-C714-9B0E-D2BF4D506BDD}"/>
              </a:ext>
            </a:extLst>
          </p:cNvPr>
          <p:cNvSpPr txBox="1"/>
          <p:nvPr userDrawn="1"/>
        </p:nvSpPr>
        <p:spPr>
          <a:xfrm>
            <a:off x="10492113" y="6506703"/>
            <a:ext cx="16055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2F6FEDA-1411-2F45-9F05-172F4D123135}" type="slidenum">
              <a:rPr lang="en-US" sz="100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1" name="Picture 10" descr="Text, logo&#10;&#10;Description automatically generated with medium confidence">
            <a:extLst>
              <a:ext uri="{FF2B5EF4-FFF2-40B4-BE49-F238E27FC236}">
                <a16:creationId xmlns:a16="http://schemas.microsoft.com/office/drawing/2014/main" id="{97CEAAFD-21A6-58FE-BF67-563183020A7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615" y="6381370"/>
            <a:ext cx="1317688" cy="489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3820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4E9F87B-916F-C84A-BAA3-66B0FA036B8F}"/>
              </a:ext>
            </a:extLst>
          </p:cNvPr>
          <p:cNvCxnSpPr>
            <a:cxnSpLocks/>
          </p:cNvCxnSpPr>
          <p:nvPr userDrawn="1"/>
        </p:nvCxnSpPr>
        <p:spPr>
          <a:xfrm>
            <a:off x="6326377" y="2314478"/>
            <a:ext cx="0" cy="22596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8D272A65-5E8D-9E4F-B01B-E2B4B581CA5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82295" y="2743642"/>
            <a:ext cx="4489660" cy="1830514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50000"/>
              </a:lnSpc>
              <a:buNone/>
              <a:defRPr sz="1400" b="0" i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Quid </a:t>
            </a:r>
            <a:r>
              <a:rPr lang="en-US" dirty="0" err="1"/>
              <a:t>quossitium</a:t>
            </a:r>
            <a:r>
              <a:rPr lang="en-US" dirty="0"/>
              <a:t> </a:t>
            </a:r>
            <a:r>
              <a:rPr lang="en-US" dirty="0" err="1"/>
              <a:t>ipid</a:t>
            </a:r>
            <a:r>
              <a:rPr lang="en-US" dirty="0"/>
              <a:t> et </a:t>
            </a:r>
            <a:r>
              <a:rPr lang="en-US" dirty="0" err="1"/>
              <a:t>eius</a:t>
            </a:r>
            <a:r>
              <a:rPr lang="en-US" dirty="0"/>
              <a:t> </a:t>
            </a:r>
            <a:r>
              <a:rPr lang="en-US" dirty="0" err="1"/>
              <a:t>autatur</a:t>
            </a:r>
            <a:r>
              <a:rPr lang="en-US" dirty="0"/>
              <a:t> </a:t>
            </a:r>
            <a:r>
              <a:rPr lang="en-US" dirty="0" err="1"/>
              <a:t>accus</a:t>
            </a:r>
            <a:r>
              <a:rPr lang="en-US" dirty="0"/>
              <a:t> sum </a:t>
            </a:r>
            <a:r>
              <a:rPr lang="en-US" dirty="0" err="1"/>
              <a:t>quatem</a:t>
            </a:r>
            <a:r>
              <a:rPr lang="en-US" dirty="0"/>
              <a:t> </a:t>
            </a:r>
            <a:r>
              <a:rPr lang="en-US" dirty="0" err="1"/>
              <a:t>sene</a:t>
            </a:r>
            <a:r>
              <a:rPr lang="en-US" dirty="0"/>
              <a:t> </a:t>
            </a:r>
            <a:r>
              <a:rPr lang="en-US" dirty="0" err="1"/>
              <a:t>ium</a:t>
            </a:r>
            <a:r>
              <a:rPr lang="en-US" dirty="0"/>
              <a:t> </a:t>
            </a:r>
            <a:r>
              <a:rPr lang="en-US" dirty="0" err="1"/>
              <a:t>earum</a:t>
            </a:r>
            <a:r>
              <a:rPr lang="en-US" dirty="0"/>
              <a:t> </a:t>
            </a:r>
            <a:r>
              <a:rPr lang="en-US" dirty="0" err="1"/>
              <a:t>simust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autempores</a:t>
            </a:r>
            <a:r>
              <a:rPr lang="en-US" dirty="0"/>
              <a:t> </a:t>
            </a:r>
            <a:r>
              <a:rPr lang="en-US" dirty="0" err="1"/>
              <a:t>molore</a:t>
            </a:r>
            <a:r>
              <a:rPr lang="en-US" dirty="0"/>
              <a:t> </a:t>
            </a:r>
            <a:r>
              <a:rPr lang="en-US" dirty="0" err="1"/>
              <a:t>vella</a:t>
            </a:r>
            <a:r>
              <a:rPr lang="en-US" dirty="0"/>
              <a:t> </a:t>
            </a:r>
            <a:r>
              <a:rPr lang="en-US" dirty="0" err="1"/>
              <a:t>consed</a:t>
            </a:r>
            <a:r>
              <a:rPr lang="en-US" dirty="0"/>
              <a:t> </a:t>
            </a:r>
            <a:r>
              <a:rPr lang="en-US" dirty="0" err="1"/>
              <a:t>exerepedio</a:t>
            </a:r>
            <a:r>
              <a:rPr lang="en-US" dirty="0"/>
              <a:t> </a:t>
            </a:r>
            <a:r>
              <a:rPr lang="en-US" dirty="0" err="1"/>
              <a:t>quiate</a:t>
            </a:r>
            <a:r>
              <a:rPr lang="en-US" dirty="0"/>
              <a:t> </a:t>
            </a:r>
            <a:r>
              <a:rPr lang="en-US" dirty="0" err="1"/>
              <a:t>volecul</a:t>
            </a:r>
            <a:r>
              <a:rPr lang="en-US" dirty="0"/>
              <a:t> </a:t>
            </a:r>
            <a:r>
              <a:rPr lang="en-US" dirty="0" err="1"/>
              <a:t>lupicit</a:t>
            </a:r>
            <a:r>
              <a:rPr lang="en-US" dirty="0"/>
              <a:t> </a:t>
            </a:r>
            <a:r>
              <a:rPr lang="en-US" dirty="0" err="1"/>
              <a:t>dolute</a:t>
            </a:r>
            <a:r>
              <a:rPr lang="en-US" dirty="0"/>
              <a:t> </a:t>
            </a:r>
            <a:r>
              <a:rPr lang="en-US" dirty="0" err="1"/>
              <a:t>sunt</a:t>
            </a:r>
            <a:r>
              <a:rPr lang="en-US" dirty="0"/>
              <a:t> alit id </a:t>
            </a:r>
            <a:r>
              <a:rPr lang="en-US" dirty="0" err="1"/>
              <a:t>magnatusamus</a:t>
            </a:r>
            <a:r>
              <a:rPr lang="en-US" dirty="0"/>
              <a:t> et </a:t>
            </a:r>
            <a:r>
              <a:rPr lang="en-US" dirty="0" err="1"/>
              <a:t>quam</a:t>
            </a:r>
            <a:r>
              <a:rPr lang="en-US" dirty="0"/>
              <a:t>, </a:t>
            </a:r>
            <a:r>
              <a:rPr lang="en-US" dirty="0" err="1"/>
              <a:t>omnis</a:t>
            </a:r>
            <a:r>
              <a:rPr lang="en-US" dirty="0"/>
              <a:t> qui </a:t>
            </a:r>
            <a:r>
              <a:rPr lang="en-US" dirty="0" err="1"/>
              <a:t>conse</a:t>
            </a:r>
            <a:r>
              <a:rPr lang="en-US" dirty="0"/>
              <a:t> </a:t>
            </a:r>
            <a:r>
              <a:rPr lang="en-US" dirty="0" err="1"/>
              <a:t>quisi</a:t>
            </a:r>
            <a:r>
              <a:rPr lang="en-US" dirty="0"/>
              <a:t> </a:t>
            </a:r>
            <a:r>
              <a:rPr lang="en-US" dirty="0" err="1"/>
              <a:t>aut</a:t>
            </a:r>
            <a:r>
              <a:rPr lang="en-US" dirty="0"/>
              <a:t> anis </a:t>
            </a:r>
            <a:r>
              <a:rPr lang="en-US" dirty="0" err="1"/>
              <a:t>excerione</a:t>
            </a:r>
            <a:r>
              <a:rPr lang="en-US" dirty="0"/>
              <a:t> </a:t>
            </a:r>
            <a:r>
              <a:rPr lang="en-US" dirty="0" err="1"/>
              <a:t>eum</a:t>
            </a:r>
            <a:r>
              <a:rPr lang="en-US" dirty="0"/>
              <a:t>.</a:t>
            </a:r>
          </a:p>
        </p:txBody>
      </p:sp>
      <p:sp>
        <p:nvSpPr>
          <p:cNvPr id="23" name="Text Placeholder 4">
            <a:extLst>
              <a:ext uri="{FF2B5EF4-FFF2-40B4-BE49-F238E27FC236}">
                <a16:creationId xmlns:a16="http://schemas.microsoft.com/office/drawing/2014/main" id="{976561D9-84EF-F640-911A-48E5A5825EC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77249" y="2314477"/>
            <a:ext cx="4245114" cy="2259677"/>
          </a:xfrm>
          <a:prstGeom prst="rect">
            <a:avLst/>
          </a:prstGeo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Tx/>
              <a:buFont typeface="Arial" panose="020B0604020202020204" pitchFamily="34" charset="0"/>
              <a:buChar char="•"/>
              <a:tabLst/>
              <a:defRPr sz="1400" b="0" i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Bullet font &amp; style</a:t>
            </a:r>
          </a:p>
          <a:p>
            <a:pPr lvl="0"/>
            <a:r>
              <a:rPr lang="en-US" dirty="0"/>
              <a:t>Bullet font &amp; style</a:t>
            </a:r>
          </a:p>
          <a:p>
            <a:pPr lvl="0"/>
            <a:r>
              <a:rPr lang="en-US" dirty="0"/>
              <a:t>Bullet font &amp; style</a:t>
            </a:r>
          </a:p>
          <a:p>
            <a:pPr lvl="0"/>
            <a:r>
              <a:rPr lang="en-US" dirty="0"/>
              <a:t>Bullet font &amp; style</a:t>
            </a:r>
          </a:p>
          <a:p>
            <a:pPr lvl="0"/>
            <a:r>
              <a:rPr lang="en-US" dirty="0"/>
              <a:t>Bullet font &amp; style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Bullet font &amp; style</a:t>
            </a:r>
          </a:p>
          <a:p>
            <a:pPr lvl="0"/>
            <a:endParaRPr lang="en-US" dirty="0"/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B81FE41B-EBBD-6041-9A4C-F9A9B7F3BEE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82295" y="2314478"/>
            <a:ext cx="4489660" cy="41861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1800" b="1" i="0">
                <a:solidFill>
                  <a:srgbClr val="003A9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A1D62A33-FB6C-D743-A9CC-BE967541A57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7511" y="331190"/>
            <a:ext cx="10382427" cy="40709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3000" b="1" i="0">
                <a:solidFill>
                  <a:srgbClr val="003A9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HEADLINE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724D97CF-DB1F-6B4F-A197-B37FD3B908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501" y="751401"/>
            <a:ext cx="10382427" cy="44031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rgbClr val="23BDC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Sub headline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70EE1B7-D461-EF44-CDFE-AD435E0CE69F}"/>
              </a:ext>
            </a:extLst>
          </p:cNvPr>
          <p:cNvSpPr/>
          <p:nvPr userDrawn="1"/>
        </p:nvSpPr>
        <p:spPr>
          <a:xfrm rot="10800000">
            <a:off x="0" y="6389159"/>
            <a:ext cx="12192000" cy="489003"/>
          </a:xfrm>
          <a:prstGeom prst="rect">
            <a:avLst/>
          </a:prstGeom>
          <a:solidFill>
            <a:srgbClr val="003A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CC92C76-90ED-9584-0DA9-217CD4F241C4}"/>
              </a:ext>
            </a:extLst>
          </p:cNvPr>
          <p:cNvSpPr txBox="1"/>
          <p:nvPr userDrawn="1"/>
        </p:nvSpPr>
        <p:spPr>
          <a:xfrm>
            <a:off x="10492113" y="6506703"/>
            <a:ext cx="16055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2F6FEDA-1411-2F45-9F05-172F4D123135}" type="slidenum">
              <a:rPr lang="en-US" sz="100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3" name="Picture 12" descr="Text, logo&#10;&#10;Description automatically generated with medium confidence">
            <a:extLst>
              <a:ext uri="{FF2B5EF4-FFF2-40B4-BE49-F238E27FC236}">
                <a16:creationId xmlns:a16="http://schemas.microsoft.com/office/drawing/2014/main" id="{4EBB3FB3-6F68-B815-C404-B1E6E95B3E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615" y="6381370"/>
            <a:ext cx="1317688" cy="489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7823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1E8A1558-176E-2E42-AE01-B08F9313D8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17209"/>
          <a:stretch/>
        </p:blipFill>
        <p:spPr>
          <a:xfrm>
            <a:off x="200215" y="6464476"/>
            <a:ext cx="1071993" cy="31234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3A5B29B-4F8E-8386-47A1-B21CC1B1FB88}"/>
              </a:ext>
            </a:extLst>
          </p:cNvPr>
          <p:cNvSpPr/>
          <p:nvPr userDrawn="1"/>
        </p:nvSpPr>
        <p:spPr>
          <a:xfrm rot="10800000">
            <a:off x="0" y="6389159"/>
            <a:ext cx="12192000" cy="489003"/>
          </a:xfrm>
          <a:prstGeom prst="rect">
            <a:avLst/>
          </a:prstGeom>
          <a:solidFill>
            <a:srgbClr val="003A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D5E85C-6D63-3FAC-EB1F-1CB7E90C7E53}"/>
              </a:ext>
            </a:extLst>
          </p:cNvPr>
          <p:cNvSpPr txBox="1"/>
          <p:nvPr userDrawn="1"/>
        </p:nvSpPr>
        <p:spPr>
          <a:xfrm>
            <a:off x="10492113" y="6506703"/>
            <a:ext cx="16055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2F6FEDA-1411-2F45-9F05-172F4D123135}" type="slidenum">
              <a:rPr lang="en-US" sz="100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" name="Picture 6" descr="Text, logo&#10;&#10;Description automatically generated with medium confidence">
            <a:extLst>
              <a:ext uri="{FF2B5EF4-FFF2-40B4-BE49-F238E27FC236}">
                <a16:creationId xmlns:a16="http://schemas.microsoft.com/office/drawing/2014/main" id="{2F0AE2D1-FEB9-29BA-9BC1-7268C71AB38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4615" y="6381370"/>
            <a:ext cx="1317688" cy="489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5852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15F4EEC9-319B-2B48-ACCF-4D84031B8D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3A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D3C45B8B-1267-B144-A66C-23CBAAA80BA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50657" y="3019933"/>
            <a:ext cx="7090687" cy="607686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3500" b="1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THANK  YOU.</a:t>
            </a:r>
          </a:p>
        </p:txBody>
      </p:sp>
    </p:spTree>
    <p:extLst>
      <p:ext uri="{BB962C8B-B14F-4D97-AF65-F5344CB8AC3E}">
        <p14:creationId xmlns:p14="http://schemas.microsoft.com/office/powerpoint/2010/main" val="25234353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445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967F320-5AE5-D042-86D8-CE794E5A0F2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333333"/>
              </a:solidFill>
            </a:endParaRP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D3C45B8B-1267-B144-A66C-23CBAAA80BA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50657" y="2817566"/>
            <a:ext cx="7090687" cy="487766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3500" b="1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CHAPTER SLIDE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784ECD9-B61F-784F-9770-D4B175D9C6CB}"/>
              </a:ext>
            </a:extLst>
          </p:cNvPr>
          <p:cNvSpPr txBox="1"/>
          <p:nvPr userDrawn="1"/>
        </p:nvSpPr>
        <p:spPr>
          <a:xfrm>
            <a:off x="10437105" y="6479331"/>
            <a:ext cx="16055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2F6FEDA-1411-2F45-9F05-172F4D123135}" type="slidenum">
              <a:rPr lang="en-US" sz="100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FA4392F-FF99-3544-85FD-8E529929B35B}"/>
              </a:ext>
            </a:extLst>
          </p:cNvPr>
          <p:cNvCxnSpPr>
            <a:cxnSpLocks/>
          </p:cNvCxnSpPr>
          <p:nvPr userDrawn="1"/>
        </p:nvCxnSpPr>
        <p:spPr>
          <a:xfrm flipH="1">
            <a:off x="5789167" y="3480245"/>
            <a:ext cx="604138" cy="0"/>
          </a:xfrm>
          <a:prstGeom prst="line">
            <a:avLst/>
          </a:prstGeom>
          <a:ln w="57150">
            <a:solidFill>
              <a:srgbClr val="23BD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7932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967F320-5AE5-D042-86D8-CE794E5A0F2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27B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D3C45B8B-1267-B144-A66C-23CBAAA80BA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50657" y="2817566"/>
            <a:ext cx="7090687" cy="487766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3500" b="1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CHAPTER SLIDE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784ECD9-B61F-784F-9770-D4B175D9C6CB}"/>
              </a:ext>
            </a:extLst>
          </p:cNvPr>
          <p:cNvSpPr txBox="1"/>
          <p:nvPr userDrawn="1"/>
        </p:nvSpPr>
        <p:spPr>
          <a:xfrm>
            <a:off x="10437105" y="6479331"/>
            <a:ext cx="16055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2F6FEDA-1411-2F45-9F05-172F4D123135}" type="slidenum">
              <a:rPr lang="en-US" sz="100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FA4392F-FF99-3544-85FD-8E529929B35B}"/>
              </a:ext>
            </a:extLst>
          </p:cNvPr>
          <p:cNvCxnSpPr>
            <a:cxnSpLocks/>
          </p:cNvCxnSpPr>
          <p:nvPr userDrawn="1"/>
        </p:nvCxnSpPr>
        <p:spPr>
          <a:xfrm flipH="1">
            <a:off x="5789167" y="3480245"/>
            <a:ext cx="604138" cy="0"/>
          </a:xfrm>
          <a:prstGeom prst="line">
            <a:avLst/>
          </a:prstGeom>
          <a:ln w="57150">
            <a:solidFill>
              <a:srgbClr val="23BD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8169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7113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15F4EEC9-319B-2B48-ACCF-4D84031B8D47}"/>
              </a:ext>
            </a:extLst>
          </p:cNvPr>
          <p:cNvSpPr/>
          <p:nvPr userDrawn="1"/>
        </p:nvSpPr>
        <p:spPr>
          <a:xfrm>
            <a:off x="0" y="0"/>
            <a:ext cx="5044190" cy="6865949"/>
          </a:xfrm>
          <a:prstGeom prst="rect">
            <a:avLst/>
          </a:prstGeom>
          <a:solidFill>
            <a:srgbClr val="F2E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D3C45B8B-1267-B144-A66C-23CBAAA80BA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9803" y="2883831"/>
            <a:ext cx="4527030" cy="607686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3500" b="1" i="0">
                <a:solidFill>
                  <a:srgbClr val="003A9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HEADLINE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48D0B5-4181-D043-A806-CC2429EDDAFF}"/>
              </a:ext>
            </a:extLst>
          </p:cNvPr>
          <p:cNvSpPr txBox="1"/>
          <p:nvPr userDrawn="1"/>
        </p:nvSpPr>
        <p:spPr>
          <a:xfrm>
            <a:off x="10437105" y="6479331"/>
            <a:ext cx="16055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2F6FEDA-1411-2F45-9F05-172F4D123135}" type="slidenum">
              <a:rPr lang="en-US" sz="100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9150272-1CCA-8449-9227-24DEC0FAB4B7}"/>
              </a:ext>
            </a:extLst>
          </p:cNvPr>
          <p:cNvSpPr/>
          <p:nvPr userDrawn="1"/>
        </p:nvSpPr>
        <p:spPr>
          <a:xfrm rot="10800000">
            <a:off x="0" y="6389159"/>
            <a:ext cx="12192000" cy="489003"/>
          </a:xfrm>
          <a:prstGeom prst="rect">
            <a:avLst/>
          </a:prstGeom>
          <a:solidFill>
            <a:srgbClr val="003A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8FB7E7-D90F-2348-A4AE-5B0C5AFD2BA6}"/>
              </a:ext>
            </a:extLst>
          </p:cNvPr>
          <p:cNvSpPr txBox="1"/>
          <p:nvPr userDrawn="1"/>
        </p:nvSpPr>
        <p:spPr>
          <a:xfrm>
            <a:off x="10492113" y="6506703"/>
            <a:ext cx="16055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2F6FEDA-1411-2F45-9F05-172F4D123135}" type="slidenum">
              <a:rPr lang="en-US" sz="100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A10B5C-1A60-854F-A2BC-1DE1697323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659438" y="958850"/>
            <a:ext cx="6048375" cy="4618038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333333"/>
                </a:solidFill>
              </a:defRPr>
            </a:lvl1pPr>
            <a:lvl2pPr>
              <a:defRPr sz="1400">
                <a:solidFill>
                  <a:srgbClr val="333333"/>
                </a:solidFill>
              </a:defRPr>
            </a:lvl2pPr>
            <a:lvl3pPr>
              <a:defRPr sz="1400">
                <a:solidFill>
                  <a:srgbClr val="333333"/>
                </a:solidFill>
              </a:defRPr>
            </a:lvl3pPr>
            <a:lvl4pPr>
              <a:defRPr sz="1400">
                <a:solidFill>
                  <a:srgbClr val="333333"/>
                </a:solidFill>
              </a:defRPr>
            </a:lvl4pPr>
            <a:lvl5pPr>
              <a:defRPr sz="1400">
                <a:solidFill>
                  <a:srgbClr val="333333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 descr="Text, logo&#10;&#10;Description automatically generated with medium confidence">
            <a:extLst>
              <a:ext uri="{FF2B5EF4-FFF2-40B4-BE49-F238E27FC236}">
                <a16:creationId xmlns:a16="http://schemas.microsoft.com/office/drawing/2014/main" id="{7D161221-D47B-B4B2-CF3F-A4ED4C56F5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615" y="6381370"/>
            <a:ext cx="1317688" cy="489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594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4C23AD14-46E2-1D4B-8A4B-409625035B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7511" y="331190"/>
            <a:ext cx="10382427" cy="40709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3000" b="1" i="0">
                <a:solidFill>
                  <a:srgbClr val="003A9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HEADLINE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529DEE64-287E-6645-B445-4B56A0B3EB9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501" y="751401"/>
            <a:ext cx="10382427" cy="44031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rgbClr val="23BDC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Sub headline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F4C3A522-6210-904D-83F1-7D21B01E8B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82294" y="1787345"/>
            <a:ext cx="9440069" cy="123509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0" i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 err="1"/>
              <a:t>Nequianihil</a:t>
            </a:r>
            <a:r>
              <a:rPr lang="en-US" dirty="0"/>
              <a:t> </a:t>
            </a:r>
            <a:r>
              <a:rPr lang="en-US" dirty="0" err="1"/>
              <a:t>eos</a:t>
            </a:r>
            <a:r>
              <a:rPr lang="en-US" dirty="0"/>
              <a:t> </a:t>
            </a:r>
            <a:r>
              <a:rPr lang="en-US" dirty="0" err="1"/>
              <a:t>aut</a:t>
            </a:r>
            <a:r>
              <a:rPr lang="en-US" dirty="0"/>
              <a:t> </a:t>
            </a:r>
            <a:r>
              <a:rPr lang="en-US" dirty="0" err="1"/>
              <a:t>hiligent</a:t>
            </a:r>
            <a:r>
              <a:rPr lang="en-US" dirty="0"/>
              <a:t> </a:t>
            </a:r>
            <a:r>
              <a:rPr lang="en-US" dirty="0" err="1"/>
              <a:t>fuga</a:t>
            </a:r>
            <a:r>
              <a:rPr lang="en-US" dirty="0"/>
              <a:t>. </a:t>
            </a:r>
            <a:r>
              <a:rPr lang="en-US" dirty="0" err="1"/>
              <a:t>Poressincti</a:t>
            </a:r>
            <a:r>
              <a:rPr lang="en-US" dirty="0"/>
              <a:t> </a:t>
            </a:r>
            <a:r>
              <a:rPr lang="en-US" dirty="0" err="1"/>
              <a:t>voluptatur</a:t>
            </a:r>
            <a:r>
              <a:rPr lang="en-US" dirty="0"/>
              <a:t>? Quid </a:t>
            </a:r>
            <a:r>
              <a:rPr lang="en-US" dirty="0" err="1"/>
              <a:t>quossitium</a:t>
            </a:r>
            <a:r>
              <a:rPr lang="en-US" dirty="0"/>
              <a:t> </a:t>
            </a:r>
            <a:r>
              <a:rPr lang="en-US" dirty="0" err="1"/>
              <a:t>ipid</a:t>
            </a:r>
            <a:r>
              <a:rPr lang="en-US" dirty="0"/>
              <a:t> et </a:t>
            </a:r>
            <a:r>
              <a:rPr lang="en-US" dirty="0" err="1"/>
              <a:t>eius</a:t>
            </a:r>
            <a:r>
              <a:rPr lang="en-US" dirty="0"/>
              <a:t> </a:t>
            </a:r>
            <a:r>
              <a:rPr lang="en-US" dirty="0" err="1"/>
              <a:t>autatur</a:t>
            </a:r>
            <a:r>
              <a:rPr lang="en-US" dirty="0"/>
              <a:t> </a:t>
            </a:r>
            <a:r>
              <a:rPr lang="en-US" dirty="0" err="1"/>
              <a:t>accus</a:t>
            </a:r>
            <a:r>
              <a:rPr lang="en-US" dirty="0"/>
              <a:t> sum </a:t>
            </a:r>
            <a:r>
              <a:rPr lang="en-US" dirty="0" err="1"/>
              <a:t>quatem</a:t>
            </a:r>
            <a:r>
              <a:rPr lang="en-US" dirty="0"/>
              <a:t> </a:t>
            </a:r>
            <a:r>
              <a:rPr lang="en-US" dirty="0" err="1"/>
              <a:t>sene</a:t>
            </a:r>
            <a:r>
              <a:rPr lang="en-US" dirty="0"/>
              <a:t> </a:t>
            </a:r>
            <a:r>
              <a:rPr lang="en-US" dirty="0" err="1"/>
              <a:t>ium</a:t>
            </a:r>
            <a:r>
              <a:rPr lang="en-US" dirty="0"/>
              <a:t> </a:t>
            </a:r>
            <a:r>
              <a:rPr lang="en-US" dirty="0" err="1"/>
              <a:t>earum</a:t>
            </a:r>
            <a:r>
              <a:rPr lang="en-US" dirty="0"/>
              <a:t> </a:t>
            </a:r>
            <a:r>
              <a:rPr lang="en-US" dirty="0" err="1"/>
              <a:t>simust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autempores</a:t>
            </a:r>
            <a:r>
              <a:rPr lang="en-US" dirty="0"/>
              <a:t> </a:t>
            </a:r>
            <a:r>
              <a:rPr lang="en-US" dirty="0" err="1"/>
              <a:t>molore</a:t>
            </a:r>
            <a:r>
              <a:rPr lang="en-US" dirty="0"/>
              <a:t> </a:t>
            </a:r>
            <a:r>
              <a:rPr lang="en-US" dirty="0" err="1"/>
              <a:t>vella</a:t>
            </a:r>
            <a:r>
              <a:rPr lang="en-US" dirty="0"/>
              <a:t> </a:t>
            </a:r>
            <a:r>
              <a:rPr lang="en-US" dirty="0" err="1"/>
              <a:t>consed</a:t>
            </a:r>
            <a:r>
              <a:rPr lang="en-US" dirty="0"/>
              <a:t> </a:t>
            </a:r>
            <a:r>
              <a:rPr lang="en-US" dirty="0" err="1"/>
              <a:t>exerepedio</a:t>
            </a:r>
            <a:r>
              <a:rPr lang="en-US" dirty="0"/>
              <a:t> </a:t>
            </a:r>
            <a:r>
              <a:rPr lang="en-US" dirty="0" err="1"/>
              <a:t>quiate</a:t>
            </a:r>
            <a:r>
              <a:rPr lang="en-US" dirty="0"/>
              <a:t> </a:t>
            </a:r>
            <a:r>
              <a:rPr lang="en-US" dirty="0" err="1"/>
              <a:t>volecul</a:t>
            </a:r>
            <a:r>
              <a:rPr lang="en-US" dirty="0"/>
              <a:t> </a:t>
            </a:r>
            <a:r>
              <a:rPr lang="en-US" dirty="0" err="1"/>
              <a:t>lupicit</a:t>
            </a:r>
            <a:r>
              <a:rPr lang="en-US" dirty="0"/>
              <a:t> </a:t>
            </a:r>
            <a:r>
              <a:rPr lang="en-US" dirty="0" err="1"/>
              <a:t>utecten</a:t>
            </a:r>
            <a:r>
              <a:rPr lang="en-US" dirty="0"/>
              <a:t> </a:t>
            </a:r>
            <a:r>
              <a:rPr lang="en-US" dirty="0" err="1"/>
              <a:t>imaion</a:t>
            </a:r>
            <a:r>
              <a:rPr lang="en-US" dirty="0"/>
              <a:t> </a:t>
            </a:r>
            <a:r>
              <a:rPr lang="en-US" dirty="0" err="1"/>
              <a:t>nimil</a:t>
            </a:r>
            <a:r>
              <a:rPr lang="en-US" dirty="0"/>
              <a:t> is </a:t>
            </a:r>
            <a:r>
              <a:rPr lang="en-US" dirty="0" err="1"/>
              <a:t>dolute</a:t>
            </a:r>
            <a:r>
              <a:rPr lang="en-US" dirty="0"/>
              <a:t> </a:t>
            </a:r>
            <a:r>
              <a:rPr lang="en-US" dirty="0" err="1"/>
              <a:t>sunt</a:t>
            </a:r>
            <a:r>
              <a:rPr lang="en-US" dirty="0"/>
              <a:t> alit id </a:t>
            </a:r>
            <a:r>
              <a:rPr lang="en-US" dirty="0" err="1"/>
              <a:t>magnatusamus</a:t>
            </a:r>
            <a:r>
              <a:rPr lang="en-US" dirty="0"/>
              <a:t> et </a:t>
            </a:r>
            <a:r>
              <a:rPr lang="en-US" dirty="0" err="1"/>
              <a:t>quam</a:t>
            </a:r>
            <a:r>
              <a:rPr lang="en-US" dirty="0"/>
              <a:t>, </a:t>
            </a:r>
            <a:r>
              <a:rPr lang="en-US" dirty="0" err="1"/>
              <a:t>omnis</a:t>
            </a:r>
            <a:r>
              <a:rPr lang="en-US" dirty="0"/>
              <a:t> qui </a:t>
            </a:r>
            <a:r>
              <a:rPr lang="en-US" dirty="0" err="1"/>
              <a:t>conse</a:t>
            </a:r>
            <a:r>
              <a:rPr lang="en-US" dirty="0"/>
              <a:t> </a:t>
            </a:r>
            <a:r>
              <a:rPr lang="en-US" dirty="0" err="1"/>
              <a:t>quisi</a:t>
            </a:r>
            <a:r>
              <a:rPr lang="en-US" dirty="0"/>
              <a:t> </a:t>
            </a:r>
            <a:r>
              <a:rPr lang="en-US" dirty="0" err="1"/>
              <a:t>aut</a:t>
            </a:r>
            <a:r>
              <a:rPr lang="en-US" dirty="0"/>
              <a:t> anis </a:t>
            </a:r>
            <a:r>
              <a:rPr lang="en-US" dirty="0" err="1"/>
              <a:t>excerione</a:t>
            </a:r>
            <a:r>
              <a:rPr lang="en-US" dirty="0"/>
              <a:t> </a:t>
            </a:r>
            <a:r>
              <a:rPr lang="en-US" dirty="0" err="1"/>
              <a:t>eum</a:t>
            </a:r>
            <a:r>
              <a:rPr lang="en-US" dirty="0"/>
              <a:t>.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E9DB1872-B742-DB47-8D54-1CAE471D61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54661" y="3194155"/>
            <a:ext cx="8855277" cy="1830514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1400" b="0" i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Bullet font &amp; style</a:t>
            </a:r>
          </a:p>
          <a:p>
            <a:pPr lvl="0"/>
            <a:r>
              <a:rPr lang="en-US" dirty="0"/>
              <a:t>Bullet font &amp; style</a:t>
            </a:r>
          </a:p>
          <a:p>
            <a:pPr lvl="0"/>
            <a:r>
              <a:rPr lang="en-US" dirty="0"/>
              <a:t>Bullet font &amp; style</a:t>
            </a:r>
          </a:p>
          <a:p>
            <a:pPr lvl="0"/>
            <a:r>
              <a:rPr lang="en-US" dirty="0"/>
              <a:t>Bullet font &amp; style</a:t>
            </a:r>
          </a:p>
          <a:p>
            <a:pPr lvl="0"/>
            <a:r>
              <a:rPr lang="en-US" dirty="0"/>
              <a:t>Bullet font &amp; style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D0A4229-FF8F-9046-994A-DF523BB38772}"/>
              </a:ext>
            </a:extLst>
          </p:cNvPr>
          <p:cNvSpPr/>
          <p:nvPr userDrawn="1"/>
        </p:nvSpPr>
        <p:spPr>
          <a:xfrm rot="10800000">
            <a:off x="0" y="6389159"/>
            <a:ext cx="12192000" cy="489003"/>
          </a:xfrm>
          <a:prstGeom prst="rect">
            <a:avLst/>
          </a:prstGeom>
          <a:solidFill>
            <a:srgbClr val="003A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A5B753B-3717-97EA-9FBC-46F61CA647C6}"/>
              </a:ext>
            </a:extLst>
          </p:cNvPr>
          <p:cNvSpPr txBox="1"/>
          <p:nvPr userDrawn="1"/>
        </p:nvSpPr>
        <p:spPr>
          <a:xfrm>
            <a:off x="10492113" y="6506703"/>
            <a:ext cx="16055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2F6FEDA-1411-2F45-9F05-172F4D123135}" type="slidenum">
              <a:rPr lang="en-US" sz="100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1" name="Picture 10" descr="Text, logo&#10;&#10;Description automatically generated with medium confidence">
            <a:extLst>
              <a:ext uri="{FF2B5EF4-FFF2-40B4-BE49-F238E27FC236}">
                <a16:creationId xmlns:a16="http://schemas.microsoft.com/office/drawing/2014/main" id="{FA25CD65-AEA4-4A70-EEE6-1024C217C17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615" y="6381370"/>
            <a:ext cx="1317688" cy="489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059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B7199545-5A00-9E47-B070-8E3B44DC8F5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82295" y="1920541"/>
            <a:ext cx="9227410" cy="41861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1800" b="1" i="0">
                <a:solidFill>
                  <a:srgbClr val="003A9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F4C3A522-6210-904D-83F1-7D21B01E8B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82295" y="2358704"/>
            <a:ext cx="9227410" cy="237354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/>
              <a:t>Nequianihil</a:t>
            </a:r>
            <a:r>
              <a:rPr lang="en-US" dirty="0"/>
              <a:t> </a:t>
            </a:r>
            <a:r>
              <a:rPr lang="en-US" dirty="0" err="1"/>
              <a:t>eos</a:t>
            </a:r>
            <a:r>
              <a:rPr lang="en-US" dirty="0"/>
              <a:t> </a:t>
            </a:r>
            <a:r>
              <a:rPr lang="en-US" dirty="0" err="1"/>
              <a:t>aut</a:t>
            </a:r>
            <a:r>
              <a:rPr lang="en-US" dirty="0"/>
              <a:t> </a:t>
            </a:r>
            <a:r>
              <a:rPr lang="en-US" dirty="0" err="1"/>
              <a:t>hiligent</a:t>
            </a:r>
            <a:r>
              <a:rPr lang="en-US" dirty="0"/>
              <a:t> </a:t>
            </a:r>
            <a:r>
              <a:rPr lang="en-US" dirty="0" err="1"/>
              <a:t>fuga</a:t>
            </a:r>
            <a:r>
              <a:rPr lang="en-US" dirty="0"/>
              <a:t>. </a:t>
            </a:r>
            <a:r>
              <a:rPr lang="en-US" dirty="0" err="1"/>
              <a:t>Poressincti</a:t>
            </a:r>
            <a:r>
              <a:rPr lang="en-US" dirty="0"/>
              <a:t> </a:t>
            </a:r>
            <a:r>
              <a:rPr lang="en-US" dirty="0" err="1"/>
              <a:t>voluptatur</a:t>
            </a:r>
            <a:r>
              <a:rPr lang="en-US" dirty="0"/>
              <a:t>? Quid </a:t>
            </a:r>
            <a:r>
              <a:rPr lang="en-US" dirty="0" err="1"/>
              <a:t>quossitium</a:t>
            </a:r>
            <a:r>
              <a:rPr lang="en-US" dirty="0"/>
              <a:t> </a:t>
            </a:r>
            <a:r>
              <a:rPr lang="en-US" dirty="0" err="1"/>
              <a:t>ipid</a:t>
            </a:r>
            <a:r>
              <a:rPr lang="en-US" dirty="0"/>
              <a:t> et </a:t>
            </a:r>
            <a:r>
              <a:rPr lang="en-US" dirty="0" err="1"/>
              <a:t>eius</a:t>
            </a:r>
            <a:r>
              <a:rPr lang="en-US" dirty="0"/>
              <a:t> </a:t>
            </a:r>
            <a:r>
              <a:rPr lang="en-US" dirty="0" err="1"/>
              <a:t>autatur</a:t>
            </a:r>
            <a:r>
              <a:rPr lang="en-US" dirty="0"/>
              <a:t> </a:t>
            </a:r>
            <a:r>
              <a:rPr lang="en-US" dirty="0" err="1"/>
              <a:t>accus</a:t>
            </a:r>
            <a:r>
              <a:rPr lang="en-US" dirty="0"/>
              <a:t> sum </a:t>
            </a:r>
            <a:r>
              <a:rPr lang="en-US" dirty="0" err="1"/>
              <a:t>quatem</a:t>
            </a:r>
            <a:r>
              <a:rPr lang="en-US" dirty="0"/>
              <a:t> </a:t>
            </a:r>
            <a:r>
              <a:rPr lang="en-US" dirty="0" err="1"/>
              <a:t>sene</a:t>
            </a:r>
            <a:r>
              <a:rPr lang="en-US" dirty="0"/>
              <a:t> </a:t>
            </a:r>
            <a:r>
              <a:rPr lang="en-US" dirty="0" err="1"/>
              <a:t>ium</a:t>
            </a:r>
            <a:r>
              <a:rPr lang="en-US" dirty="0"/>
              <a:t> </a:t>
            </a:r>
            <a:r>
              <a:rPr lang="en-US" dirty="0" err="1"/>
              <a:t>earum</a:t>
            </a:r>
            <a:r>
              <a:rPr lang="en-US" dirty="0"/>
              <a:t> </a:t>
            </a:r>
            <a:r>
              <a:rPr lang="en-US" dirty="0" err="1"/>
              <a:t>simust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autempores</a:t>
            </a:r>
            <a:r>
              <a:rPr lang="en-US" dirty="0"/>
              <a:t> </a:t>
            </a:r>
            <a:r>
              <a:rPr lang="en-US" dirty="0" err="1"/>
              <a:t>molore</a:t>
            </a:r>
            <a:r>
              <a:rPr lang="en-US" dirty="0"/>
              <a:t> </a:t>
            </a:r>
            <a:r>
              <a:rPr lang="en-US" dirty="0" err="1"/>
              <a:t>vella</a:t>
            </a:r>
            <a:r>
              <a:rPr lang="en-US" dirty="0"/>
              <a:t> </a:t>
            </a:r>
            <a:r>
              <a:rPr lang="en-US" dirty="0" err="1"/>
              <a:t>consed</a:t>
            </a:r>
            <a:r>
              <a:rPr lang="en-US" dirty="0"/>
              <a:t> </a:t>
            </a:r>
            <a:r>
              <a:rPr lang="en-US" dirty="0" err="1"/>
              <a:t>exerepedio</a:t>
            </a:r>
            <a:r>
              <a:rPr lang="en-US" dirty="0"/>
              <a:t> </a:t>
            </a:r>
            <a:r>
              <a:rPr lang="en-US" dirty="0" err="1"/>
              <a:t>quiate</a:t>
            </a:r>
            <a:r>
              <a:rPr lang="en-US" dirty="0"/>
              <a:t> </a:t>
            </a:r>
            <a:r>
              <a:rPr lang="en-US" dirty="0" err="1"/>
              <a:t>volecul</a:t>
            </a:r>
            <a:r>
              <a:rPr lang="en-US" dirty="0"/>
              <a:t> </a:t>
            </a:r>
            <a:r>
              <a:rPr lang="en-US" dirty="0" err="1"/>
              <a:t>lupicit</a:t>
            </a:r>
            <a:r>
              <a:rPr lang="en-US" dirty="0"/>
              <a:t> </a:t>
            </a:r>
            <a:r>
              <a:rPr lang="en-US" dirty="0" err="1"/>
              <a:t>utecten</a:t>
            </a:r>
            <a:r>
              <a:rPr lang="en-US" dirty="0"/>
              <a:t> </a:t>
            </a:r>
            <a:r>
              <a:rPr lang="en-US" dirty="0" err="1"/>
              <a:t>imaion</a:t>
            </a:r>
            <a:r>
              <a:rPr lang="en-US" dirty="0"/>
              <a:t> </a:t>
            </a:r>
            <a:r>
              <a:rPr lang="en-US" dirty="0" err="1"/>
              <a:t>nimil</a:t>
            </a:r>
            <a:r>
              <a:rPr lang="en-US" dirty="0"/>
              <a:t> is </a:t>
            </a:r>
            <a:r>
              <a:rPr lang="en-US" dirty="0" err="1"/>
              <a:t>dolute</a:t>
            </a:r>
            <a:r>
              <a:rPr lang="en-US" dirty="0"/>
              <a:t> </a:t>
            </a:r>
            <a:r>
              <a:rPr lang="en-US" dirty="0" err="1"/>
              <a:t>sunt</a:t>
            </a:r>
            <a:r>
              <a:rPr lang="en-US" dirty="0"/>
              <a:t> alit id </a:t>
            </a:r>
            <a:r>
              <a:rPr lang="en-US" dirty="0" err="1"/>
              <a:t>magnatusamus</a:t>
            </a:r>
            <a:r>
              <a:rPr lang="en-US" dirty="0"/>
              <a:t> et </a:t>
            </a:r>
            <a:r>
              <a:rPr lang="en-US" dirty="0" err="1"/>
              <a:t>quam</a:t>
            </a:r>
            <a:r>
              <a:rPr lang="en-US" dirty="0"/>
              <a:t>, </a:t>
            </a:r>
            <a:r>
              <a:rPr lang="en-US" dirty="0" err="1"/>
              <a:t>omnis</a:t>
            </a:r>
            <a:r>
              <a:rPr lang="en-US" dirty="0"/>
              <a:t> qui </a:t>
            </a:r>
            <a:r>
              <a:rPr lang="en-US" dirty="0" err="1"/>
              <a:t>conse</a:t>
            </a:r>
            <a:r>
              <a:rPr lang="en-US" dirty="0"/>
              <a:t> </a:t>
            </a:r>
            <a:r>
              <a:rPr lang="en-US" dirty="0" err="1"/>
              <a:t>quisi</a:t>
            </a:r>
            <a:r>
              <a:rPr lang="en-US" dirty="0"/>
              <a:t> </a:t>
            </a:r>
            <a:r>
              <a:rPr lang="en-US" dirty="0" err="1"/>
              <a:t>aut</a:t>
            </a:r>
            <a:r>
              <a:rPr lang="en-US" dirty="0"/>
              <a:t> anis </a:t>
            </a:r>
            <a:r>
              <a:rPr lang="en-US" dirty="0" err="1"/>
              <a:t>excerione</a:t>
            </a:r>
            <a:r>
              <a:rPr lang="en-US" dirty="0"/>
              <a:t> </a:t>
            </a:r>
            <a:r>
              <a:rPr lang="en-US" dirty="0" err="1"/>
              <a:t>eum</a:t>
            </a:r>
            <a:r>
              <a:rPr lang="en-US" dirty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 </a:t>
            </a:r>
            <a:r>
              <a:rPr lang="en-US" dirty="0" err="1"/>
              <a:t>Nequianihil</a:t>
            </a:r>
            <a:r>
              <a:rPr lang="en-US" dirty="0"/>
              <a:t> </a:t>
            </a:r>
            <a:r>
              <a:rPr lang="en-US" dirty="0" err="1"/>
              <a:t>eos</a:t>
            </a:r>
            <a:r>
              <a:rPr lang="en-US" dirty="0"/>
              <a:t> </a:t>
            </a:r>
            <a:r>
              <a:rPr lang="en-US" dirty="0" err="1"/>
              <a:t>aut</a:t>
            </a:r>
            <a:r>
              <a:rPr lang="en-US" dirty="0"/>
              <a:t> </a:t>
            </a:r>
            <a:r>
              <a:rPr lang="en-US" dirty="0" err="1"/>
              <a:t>hiligent</a:t>
            </a:r>
            <a:r>
              <a:rPr lang="en-US" dirty="0"/>
              <a:t> </a:t>
            </a:r>
            <a:r>
              <a:rPr lang="en-US" dirty="0" err="1"/>
              <a:t>fuga</a:t>
            </a:r>
            <a:r>
              <a:rPr lang="en-US" dirty="0"/>
              <a:t>. </a:t>
            </a:r>
            <a:r>
              <a:rPr lang="en-US" dirty="0" err="1"/>
              <a:t>Poressincti</a:t>
            </a:r>
            <a:r>
              <a:rPr lang="en-US" dirty="0"/>
              <a:t> </a:t>
            </a:r>
            <a:r>
              <a:rPr lang="en-US" dirty="0" err="1"/>
              <a:t>voluptatur</a:t>
            </a:r>
            <a:r>
              <a:rPr lang="en-US" dirty="0"/>
              <a:t>? Quid </a:t>
            </a:r>
            <a:r>
              <a:rPr lang="en-US" dirty="0" err="1"/>
              <a:t>quossitium</a:t>
            </a:r>
            <a:r>
              <a:rPr lang="en-US" dirty="0"/>
              <a:t> </a:t>
            </a:r>
            <a:r>
              <a:rPr lang="en-US" dirty="0" err="1"/>
              <a:t>ipid</a:t>
            </a:r>
            <a:r>
              <a:rPr lang="en-US" dirty="0"/>
              <a:t> et </a:t>
            </a:r>
            <a:r>
              <a:rPr lang="en-US" dirty="0" err="1"/>
              <a:t>eius</a:t>
            </a:r>
            <a:r>
              <a:rPr lang="en-US" dirty="0"/>
              <a:t> </a:t>
            </a:r>
            <a:r>
              <a:rPr lang="en-US" dirty="0" err="1"/>
              <a:t>autatur</a:t>
            </a:r>
            <a:r>
              <a:rPr lang="en-US" dirty="0"/>
              <a:t> </a:t>
            </a:r>
            <a:r>
              <a:rPr lang="en-US" dirty="0" err="1"/>
              <a:t>accus</a:t>
            </a:r>
            <a:r>
              <a:rPr lang="en-US" dirty="0"/>
              <a:t> sum </a:t>
            </a:r>
            <a:r>
              <a:rPr lang="en-US" dirty="0" err="1"/>
              <a:t>quatem</a:t>
            </a:r>
            <a:r>
              <a:rPr lang="en-US" dirty="0"/>
              <a:t> </a:t>
            </a:r>
            <a:r>
              <a:rPr lang="en-US" dirty="0" err="1"/>
              <a:t>sene</a:t>
            </a:r>
            <a:r>
              <a:rPr lang="en-US" dirty="0"/>
              <a:t> </a:t>
            </a:r>
            <a:r>
              <a:rPr lang="en-US" dirty="0" err="1"/>
              <a:t>ium</a:t>
            </a:r>
            <a:r>
              <a:rPr lang="en-US" dirty="0"/>
              <a:t> </a:t>
            </a:r>
            <a:r>
              <a:rPr lang="en-US" dirty="0" err="1"/>
              <a:t>earum</a:t>
            </a:r>
            <a:r>
              <a:rPr lang="en-US" dirty="0"/>
              <a:t> </a:t>
            </a:r>
            <a:r>
              <a:rPr lang="en-US" dirty="0" err="1"/>
              <a:t>simust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autempores</a:t>
            </a:r>
            <a:r>
              <a:rPr lang="en-US" dirty="0"/>
              <a:t> </a:t>
            </a:r>
            <a:r>
              <a:rPr lang="en-US" dirty="0" err="1"/>
              <a:t>molore</a:t>
            </a:r>
            <a:r>
              <a:rPr lang="en-US" dirty="0"/>
              <a:t> </a:t>
            </a:r>
            <a:r>
              <a:rPr lang="en-US" dirty="0" err="1"/>
              <a:t>vella</a:t>
            </a:r>
            <a:r>
              <a:rPr lang="en-US" dirty="0"/>
              <a:t> </a:t>
            </a:r>
            <a:r>
              <a:rPr lang="en-US" dirty="0" err="1"/>
              <a:t>consed</a:t>
            </a:r>
            <a:r>
              <a:rPr lang="en-US" dirty="0"/>
              <a:t> </a:t>
            </a:r>
            <a:r>
              <a:rPr lang="en-US" dirty="0" err="1"/>
              <a:t>exerepedio</a:t>
            </a:r>
            <a:r>
              <a:rPr lang="en-US" dirty="0"/>
              <a:t> </a:t>
            </a:r>
            <a:r>
              <a:rPr lang="en-US" dirty="0" err="1"/>
              <a:t>quiate</a:t>
            </a:r>
            <a:r>
              <a:rPr lang="en-US" dirty="0"/>
              <a:t> </a:t>
            </a:r>
            <a:r>
              <a:rPr lang="en-US" dirty="0" err="1"/>
              <a:t>volecul</a:t>
            </a:r>
            <a:r>
              <a:rPr lang="en-US" dirty="0"/>
              <a:t> </a:t>
            </a:r>
            <a:r>
              <a:rPr lang="en-US" dirty="0" err="1"/>
              <a:t>lupicit</a:t>
            </a:r>
            <a:r>
              <a:rPr lang="en-US" dirty="0"/>
              <a:t> </a:t>
            </a:r>
            <a:r>
              <a:rPr lang="en-US" dirty="0" err="1"/>
              <a:t>utecten</a:t>
            </a:r>
            <a:r>
              <a:rPr lang="en-US" dirty="0"/>
              <a:t> </a:t>
            </a:r>
            <a:r>
              <a:rPr lang="en-US" dirty="0" err="1"/>
              <a:t>imaion</a:t>
            </a:r>
            <a:r>
              <a:rPr lang="en-US" dirty="0"/>
              <a:t> </a:t>
            </a:r>
            <a:r>
              <a:rPr lang="en-US" dirty="0" err="1"/>
              <a:t>nimil</a:t>
            </a:r>
            <a:r>
              <a:rPr lang="en-US" dirty="0"/>
              <a:t> is </a:t>
            </a:r>
            <a:r>
              <a:rPr lang="en-US" dirty="0" err="1"/>
              <a:t>dolute</a:t>
            </a:r>
            <a:r>
              <a:rPr lang="en-US" dirty="0"/>
              <a:t> </a:t>
            </a:r>
            <a:r>
              <a:rPr lang="en-US" dirty="0" err="1"/>
              <a:t>sunt</a:t>
            </a:r>
            <a:r>
              <a:rPr lang="en-US" dirty="0"/>
              <a:t> alit id </a:t>
            </a:r>
            <a:r>
              <a:rPr lang="en-US" dirty="0" err="1"/>
              <a:t>magnatusamus</a:t>
            </a:r>
            <a:r>
              <a:rPr lang="en-US" dirty="0"/>
              <a:t> et </a:t>
            </a:r>
            <a:r>
              <a:rPr lang="en-US" dirty="0" err="1"/>
              <a:t>quam</a:t>
            </a:r>
            <a:r>
              <a:rPr lang="en-US" dirty="0"/>
              <a:t>, </a:t>
            </a:r>
            <a:r>
              <a:rPr lang="en-US" dirty="0" err="1"/>
              <a:t>omnis</a:t>
            </a:r>
            <a:r>
              <a:rPr lang="en-US" dirty="0"/>
              <a:t> qui </a:t>
            </a:r>
            <a:r>
              <a:rPr lang="en-US" dirty="0" err="1"/>
              <a:t>conse</a:t>
            </a:r>
            <a:r>
              <a:rPr lang="en-US" dirty="0"/>
              <a:t> </a:t>
            </a:r>
            <a:r>
              <a:rPr lang="en-US" dirty="0" err="1"/>
              <a:t>quisi</a:t>
            </a:r>
            <a:r>
              <a:rPr lang="en-US" dirty="0"/>
              <a:t> </a:t>
            </a:r>
            <a:r>
              <a:rPr lang="en-US" dirty="0" err="1"/>
              <a:t>aut</a:t>
            </a:r>
            <a:r>
              <a:rPr lang="en-US" dirty="0"/>
              <a:t> anis </a:t>
            </a:r>
            <a:r>
              <a:rPr lang="en-US" dirty="0" err="1"/>
              <a:t>excerione</a:t>
            </a:r>
            <a:r>
              <a:rPr lang="en-US" dirty="0"/>
              <a:t> </a:t>
            </a:r>
            <a:r>
              <a:rPr lang="en-US" dirty="0" err="1"/>
              <a:t>eum</a:t>
            </a:r>
            <a:r>
              <a:rPr lang="en-US" dirty="0"/>
              <a:t>.</a:t>
            </a:r>
          </a:p>
          <a:p>
            <a:pPr lvl="0"/>
            <a:endParaRPr lang="en-US" dirty="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E67B1BB2-660D-E148-A6EE-55FD142ABF7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7511" y="331190"/>
            <a:ext cx="10382427" cy="40709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3000" b="1" i="0">
                <a:solidFill>
                  <a:srgbClr val="003A9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HEADLINE</a:t>
            </a:r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2739A6D5-0DEE-DA49-9CB1-48D3360FC30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501" y="751401"/>
            <a:ext cx="10382427" cy="44031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rgbClr val="23BDC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Sub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35D78C4-7EE3-B7E2-0E2B-67CA9980C975}"/>
              </a:ext>
            </a:extLst>
          </p:cNvPr>
          <p:cNvSpPr/>
          <p:nvPr userDrawn="1"/>
        </p:nvSpPr>
        <p:spPr>
          <a:xfrm rot="10800000">
            <a:off x="0" y="6389159"/>
            <a:ext cx="12192000" cy="489003"/>
          </a:xfrm>
          <a:prstGeom prst="rect">
            <a:avLst/>
          </a:prstGeom>
          <a:solidFill>
            <a:srgbClr val="003A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8BDB6E-E454-6585-DB7B-846C32CA6225}"/>
              </a:ext>
            </a:extLst>
          </p:cNvPr>
          <p:cNvSpPr txBox="1"/>
          <p:nvPr userDrawn="1"/>
        </p:nvSpPr>
        <p:spPr>
          <a:xfrm>
            <a:off x="10492113" y="6506703"/>
            <a:ext cx="16055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2F6FEDA-1411-2F45-9F05-172F4D123135}" type="slidenum">
              <a:rPr lang="en-US" sz="100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1" name="Picture 10" descr="Text, logo&#10;&#10;Description automatically generated with medium confidence">
            <a:extLst>
              <a:ext uri="{FF2B5EF4-FFF2-40B4-BE49-F238E27FC236}">
                <a16:creationId xmlns:a16="http://schemas.microsoft.com/office/drawing/2014/main" id="{4C008AC3-6217-FA54-905D-3F94AE47611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615" y="6381370"/>
            <a:ext cx="1317688" cy="489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820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ED238C3E-378B-9A4D-BC39-006D2B017B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82295" y="2513743"/>
            <a:ext cx="9440069" cy="1830514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1400" b="0" i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Bullet font &amp; style</a:t>
            </a:r>
          </a:p>
          <a:p>
            <a:pPr lvl="0"/>
            <a:r>
              <a:rPr lang="en-US" dirty="0"/>
              <a:t>Bullet font &amp; style</a:t>
            </a:r>
          </a:p>
          <a:p>
            <a:pPr lvl="0"/>
            <a:r>
              <a:rPr lang="en-US" dirty="0"/>
              <a:t>Bullet font &amp; style</a:t>
            </a:r>
          </a:p>
          <a:p>
            <a:pPr lvl="0"/>
            <a:r>
              <a:rPr lang="en-US" dirty="0"/>
              <a:t>Bullet font &amp; style</a:t>
            </a:r>
          </a:p>
          <a:p>
            <a:pPr lvl="0"/>
            <a:r>
              <a:rPr lang="en-US" dirty="0"/>
              <a:t>Bullet font &amp; style</a:t>
            </a:r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4DFCCEE5-FDE9-6343-AD3D-69929C473F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82294" y="2095131"/>
            <a:ext cx="9440069" cy="41861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1800" b="1" i="0">
                <a:solidFill>
                  <a:srgbClr val="003A9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3BA43D8B-7DAF-B848-8B71-944C89C1F0F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7511" y="331190"/>
            <a:ext cx="10382427" cy="40709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3000" b="1" i="0">
                <a:solidFill>
                  <a:srgbClr val="003A9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HEADLINE</a:t>
            </a:r>
          </a:p>
        </p:txBody>
      </p:sp>
      <p:sp>
        <p:nvSpPr>
          <p:cNvPr id="23" name="Text Placeholder 4">
            <a:extLst>
              <a:ext uri="{FF2B5EF4-FFF2-40B4-BE49-F238E27FC236}">
                <a16:creationId xmlns:a16="http://schemas.microsoft.com/office/drawing/2014/main" id="{BBD1B11C-9EF3-864D-A5AD-5E531D2EF37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501" y="751401"/>
            <a:ext cx="10382427" cy="44031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rgbClr val="23BDC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/>
              <a:t>Sub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FFB9C9F-CA81-F85E-CC19-D6BA73ECADE1}"/>
              </a:ext>
            </a:extLst>
          </p:cNvPr>
          <p:cNvSpPr/>
          <p:nvPr userDrawn="1"/>
        </p:nvSpPr>
        <p:spPr>
          <a:xfrm rot="10800000">
            <a:off x="0" y="6389159"/>
            <a:ext cx="12192000" cy="489003"/>
          </a:xfrm>
          <a:prstGeom prst="rect">
            <a:avLst/>
          </a:prstGeom>
          <a:solidFill>
            <a:srgbClr val="003A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BD1351-CB47-C714-9B0E-D2BF4D506BDD}"/>
              </a:ext>
            </a:extLst>
          </p:cNvPr>
          <p:cNvSpPr txBox="1"/>
          <p:nvPr userDrawn="1"/>
        </p:nvSpPr>
        <p:spPr>
          <a:xfrm>
            <a:off x="10492113" y="6506703"/>
            <a:ext cx="16055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2F6FEDA-1411-2F45-9F05-172F4D123135}" type="slidenum">
              <a:rPr lang="en-US" sz="100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1" name="Picture 10" descr="Text, logo&#10;&#10;Description automatically generated with medium confidence">
            <a:extLst>
              <a:ext uri="{FF2B5EF4-FFF2-40B4-BE49-F238E27FC236}">
                <a16:creationId xmlns:a16="http://schemas.microsoft.com/office/drawing/2014/main" id="{97CEAAFD-21A6-58FE-BF67-563183020A7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615" y="6381370"/>
            <a:ext cx="1317688" cy="489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695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1275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3518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20.jpe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5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pajournal.com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par.nsf.gov/servlets/purl/10336505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educationwalkthrough.com/vision-mission-of-school/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nscresearchcenter.org/persistence-retention/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ncses.nsf.gov/pubs/nsb20212/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7" Type="http://schemas.openxmlformats.org/officeDocument/2006/relationships/image" Target="../media/image11.sv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55D0F34-5A8A-4237-9F79-75F6B4350D8D}"/>
              </a:ext>
            </a:extLst>
          </p:cNvPr>
          <p:cNvSpPr txBox="1">
            <a:spLocks/>
          </p:cNvSpPr>
          <p:nvPr/>
        </p:nvSpPr>
        <p:spPr>
          <a:xfrm>
            <a:off x="4405014" y="1148316"/>
            <a:ext cx="7067516" cy="1508576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bg1"/>
                </a:solidFill>
                <a:latin typeface="+mn-lt"/>
                <a:ea typeface="Charter Roman" charset="0"/>
                <a:cs typeface="Charter Roman" charset="0"/>
              </a:rPr>
              <a:t>Strategic Leadership in Resource-Constrained HBCUs: Uncovering the Levers Shaping STEM Success and National Talent Pipelines</a:t>
            </a:r>
          </a:p>
          <a:p>
            <a:endParaRPr lang="en-US" sz="2800" b="1" dirty="0">
              <a:solidFill>
                <a:schemeClr val="bg1"/>
              </a:solidFill>
              <a:latin typeface="+mn-lt"/>
              <a:ea typeface="Charter Roman" charset="0"/>
              <a:cs typeface="Charter Roman" charset="0"/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7FA28609-0567-4BCD-B4B6-84863B70E0F6}"/>
              </a:ext>
            </a:extLst>
          </p:cNvPr>
          <p:cNvSpPr txBox="1">
            <a:spLocks/>
          </p:cNvSpPr>
          <p:nvPr/>
        </p:nvSpPr>
        <p:spPr>
          <a:xfrm>
            <a:off x="4405015" y="2773541"/>
            <a:ext cx="8288498" cy="2192785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bg1"/>
                </a:solidFill>
              </a:rPr>
              <a:t>Tracy B. Young</a:t>
            </a:r>
          </a:p>
          <a:p>
            <a:r>
              <a:rPr lang="en-US" dirty="0">
                <a:solidFill>
                  <a:schemeClr val="bg1"/>
                </a:solidFill>
              </a:rPr>
              <a:t>National University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Dissertation Chair: Dr. David Cross</a:t>
            </a:r>
          </a:p>
          <a:p>
            <a:r>
              <a:rPr lang="en-US" dirty="0">
                <a:solidFill>
                  <a:schemeClr val="bg1"/>
                </a:solidFill>
              </a:rPr>
              <a:t>Subject Matter Expert: Dr. Stephanie Menefee</a:t>
            </a:r>
          </a:p>
          <a:p>
            <a:r>
              <a:rPr lang="en-US" dirty="0">
                <a:solidFill>
                  <a:schemeClr val="bg1"/>
                </a:solidFill>
              </a:rPr>
              <a:t>Academic Reader: Dr. </a:t>
            </a:r>
            <a:r>
              <a:rPr lang="en-US" dirty="0" err="1">
                <a:solidFill>
                  <a:schemeClr val="bg1"/>
                </a:solidFill>
              </a:rPr>
              <a:t>Jingyun</a:t>
            </a:r>
            <a:r>
              <a:rPr lang="en-US" dirty="0">
                <a:solidFill>
                  <a:schemeClr val="bg1"/>
                </a:solidFill>
              </a:rPr>
              <a:t> Zhang</a:t>
            </a:r>
          </a:p>
        </p:txBody>
      </p:sp>
    </p:spTree>
    <p:extLst>
      <p:ext uri="{BB962C8B-B14F-4D97-AF65-F5344CB8AC3E}">
        <p14:creationId xmlns:p14="http://schemas.microsoft.com/office/powerpoint/2010/main" val="13645914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DC39FF2-D950-4FF9-98AC-B539C537C570}"/>
              </a:ext>
            </a:extLst>
          </p:cNvPr>
          <p:cNvSpPr txBox="1"/>
          <p:nvPr/>
        </p:nvSpPr>
        <p:spPr>
          <a:xfrm>
            <a:off x="621614" y="494040"/>
            <a:ext cx="11166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rgbClr val="0B253F"/>
                </a:solidFill>
                <a:latin typeface="Times" pitchFamily="2" charset="0"/>
                <a:ea typeface="Charter Roman" charset="0"/>
                <a:cs typeface="Charter Roman" charset="0"/>
              </a:rPr>
              <a:t>STUDY PROCEDURES</a:t>
            </a:r>
          </a:p>
        </p:txBody>
      </p:sp>
      <p:pic>
        <p:nvPicPr>
          <p:cNvPr id="4" name="Image 0" descr="preencoded.png">
            <a:extLst>
              <a:ext uri="{FF2B5EF4-FFF2-40B4-BE49-F238E27FC236}">
                <a16:creationId xmlns:a16="http://schemas.microsoft.com/office/drawing/2014/main" id="{8E8F3E9E-9B70-6389-13ED-CE567190F5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671" y="2319037"/>
            <a:ext cx="2621685" cy="1620298"/>
          </a:xfrm>
          <a:prstGeom prst="rect">
            <a:avLst/>
          </a:prstGeom>
        </p:spPr>
      </p:pic>
      <p:sp>
        <p:nvSpPr>
          <p:cNvPr id="5" name="Text 1">
            <a:extLst>
              <a:ext uri="{FF2B5EF4-FFF2-40B4-BE49-F238E27FC236}">
                <a16:creationId xmlns:a16="http://schemas.microsoft.com/office/drawing/2014/main" id="{8FB4F4F6-57E7-0EAF-90E1-A357B528173F}"/>
              </a:ext>
            </a:extLst>
          </p:cNvPr>
          <p:cNvSpPr/>
          <p:nvPr/>
        </p:nvSpPr>
        <p:spPr>
          <a:xfrm>
            <a:off x="657671" y="4481598"/>
            <a:ext cx="2985186" cy="4294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2400" b="1" dirty="0">
                <a:latin typeface="Times New Roman" panose="02020603050405020304" pitchFamily="18" charset="0"/>
                <a:ea typeface="Spline Sans Bold" pitchFamily="34" charset="-122"/>
                <a:cs typeface="Times New Roman" panose="02020603050405020304" pitchFamily="18" charset="0"/>
              </a:rPr>
              <a:t>Document Analysis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Image 1" descr="preencoded.png">
            <a:extLst>
              <a:ext uri="{FF2B5EF4-FFF2-40B4-BE49-F238E27FC236}">
                <a16:creationId xmlns:a16="http://schemas.microsoft.com/office/drawing/2014/main" id="{5D13CC94-DB1B-4138-D8A2-7419BE9B85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0519" y="2319037"/>
            <a:ext cx="2621685" cy="1620298"/>
          </a:xfrm>
          <a:prstGeom prst="rect">
            <a:avLst/>
          </a:prstGeom>
        </p:spPr>
      </p:pic>
      <p:sp>
        <p:nvSpPr>
          <p:cNvPr id="12" name="Text 7">
            <a:extLst>
              <a:ext uri="{FF2B5EF4-FFF2-40B4-BE49-F238E27FC236}">
                <a16:creationId xmlns:a16="http://schemas.microsoft.com/office/drawing/2014/main" id="{BDBE9684-EF20-041D-27C4-B96D2E35EB0D}"/>
              </a:ext>
            </a:extLst>
          </p:cNvPr>
          <p:cNvSpPr/>
          <p:nvPr/>
        </p:nvSpPr>
        <p:spPr>
          <a:xfrm rot="10800000" flipV="1">
            <a:off x="4620520" y="4537329"/>
            <a:ext cx="3409098" cy="4294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2400" b="1" dirty="0">
                <a:latin typeface="Times New Roman" panose="02020603050405020304" pitchFamily="18" charset="0"/>
                <a:ea typeface="Spline Sans Bold" pitchFamily="34" charset="-122"/>
                <a:cs typeface="Times New Roman" panose="02020603050405020304" pitchFamily="18" charset="0"/>
              </a:rPr>
              <a:t>Institutional Artifacts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Image 2" descr="preencoded.png">
            <a:extLst>
              <a:ext uri="{FF2B5EF4-FFF2-40B4-BE49-F238E27FC236}">
                <a16:creationId xmlns:a16="http://schemas.microsoft.com/office/drawing/2014/main" id="{D4945332-7E0B-3635-95DD-978D98DF33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83367" y="2319037"/>
            <a:ext cx="2621761" cy="1620298"/>
          </a:xfrm>
          <a:prstGeom prst="rect">
            <a:avLst/>
          </a:prstGeom>
        </p:spPr>
      </p:pic>
      <p:sp>
        <p:nvSpPr>
          <p:cNvPr id="3" name="Text 7">
            <a:extLst>
              <a:ext uri="{FF2B5EF4-FFF2-40B4-BE49-F238E27FC236}">
                <a16:creationId xmlns:a16="http://schemas.microsoft.com/office/drawing/2014/main" id="{30490F03-EF93-A7E5-6A6B-9CF9EFA22299}"/>
              </a:ext>
            </a:extLst>
          </p:cNvPr>
          <p:cNvSpPr/>
          <p:nvPr/>
        </p:nvSpPr>
        <p:spPr>
          <a:xfrm rot="10800000" flipV="1">
            <a:off x="8345389" y="4481598"/>
            <a:ext cx="3409098" cy="4294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2400" b="1" dirty="0">
                <a:latin typeface="Times New Roman" panose="02020603050405020304" pitchFamily="18" charset="0"/>
                <a:ea typeface="Spline Sans Bold" pitchFamily="34" charset="-122"/>
                <a:cs typeface="Times New Roman" panose="02020603050405020304" pitchFamily="18" charset="0"/>
              </a:rPr>
              <a:t>Observational Sources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64986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4C517E5-D24A-41BB-938F-6A370D5487BD}"/>
              </a:ext>
            </a:extLst>
          </p:cNvPr>
          <p:cNvSpPr txBox="1"/>
          <p:nvPr/>
        </p:nvSpPr>
        <p:spPr>
          <a:xfrm>
            <a:off x="621614" y="494040"/>
            <a:ext cx="11166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rgbClr val="0B253F"/>
                </a:solidFill>
                <a:latin typeface="Times" pitchFamily="2" charset="0"/>
                <a:ea typeface="Charter Roman" charset="0"/>
                <a:cs typeface="Charter Roman" charset="0"/>
              </a:rPr>
              <a:t>DATA ANALYSIS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A13FBD8-D087-14CA-D902-8CF890E4BE41}"/>
              </a:ext>
            </a:extLst>
          </p:cNvPr>
          <p:cNvGrpSpPr/>
          <p:nvPr/>
        </p:nvGrpSpPr>
        <p:grpSpPr>
          <a:xfrm>
            <a:off x="5898609" y="4945241"/>
            <a:ext cx="3731456" cy="714569"/>
            <a:chOff x="4680463" y="1415097"/>
            <a:chExt cx="3731456" cy="714569"/>
          </a:xfrm>
        </p:grpSpPr>
        <p:sp>
          <p:nvSpPr>
            <p:cNvPr id="6" name="Text 1">
              <a:extLst>
                <a:ext uri="{FF2B5EF4-FFF2-40B4-BE49-F238E27FC236}">
                  <a16:creationId xmlns:a16="http://schemas.microsoft.com/office/drawing/2014/main" id="{15D444B6-C0F4-436E-C86F-44E3E38A5684}"/>
                </a:ext>
              </a:extLst>
            </p:cNvPr>
            <p:cNvSpPr/>
            <p:nvPr/>
          </p:nvSpPr>
          <p:spPr>
            <a:xfrm>
              <a:off x="5060184" y="1415097"/>
              <a:ext cx="2600256" cy="248016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 marL="0" indent="0" algn="l">
                <a:lnSpc>
                  <a:spcPts val="2450"/>
                </a:lnSpc>
                <a:buNone/>
              </a:pPr>
              <a:r>
                <a:rPr lang="en-US" sz="2400" b="1" u="sng" dirty="0">
                  <a:solidFill>
                    <a:srgbClr val="404155"/>
                  </a:solidFill>
                  <a:latin typeface="Times New Roman" panose="02020603050405020304" pitchFamily="18" charset="0"/>
                  <a:ea typeface="Corben" pitchFamily="34" charset="-122"/>
                  <a:cs typeface="Times New Roman" panose="02020603050405020304" pitchFamily="18" charset="0"/>
                </a:rPr>
                <a:t>Interpretation &amp; Findings</a:t>
              </a:r>
              <a:endParaRPr 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Text 2">
              <a:extLst>
                <a:ext uri="{FF2B5EF4-FFF2-40B4-BE49-F238E27FC236}">
                  <a16:creationId xmlns:a16="http://schemas.microsoft.com/office/drawing/2014/main" id="{2C59D30B-8532-7CD4-495E-8351ABD5BCC6}"/>
                </a:ext>
              </a:extLst>
            </p:cNvPr>
            <p:cNvSpPr/>
            <p:nvPr/>
          </p:nvSpPr>
          <p:spPr>
            <a:xfrm>
              <a:off x="4680463" y="1875839"/>
              <a:ext cx="3731456" cy="253827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 marL="0" indent="0" algn="l">
                <a:lnSpc>
                  <a:spcPts val="2500"/>
                </a:lnSpc>
                <a:buNone/>
              </a:pPr>
              <a:r>
                <a:rPr lang="en-US" sz="2000" b="1" dirty="0">
                  <a:solidFill>
                    <a:srgbClr val="404155"/>
                  </a:solidFill>
                  <a:latin typeface="Times New Roman" panose="02020603050405020304" pitchFamily="18" charset="0"/>
                  <a:ea typeface="Nobile" pitchFamily="34" charset="-122"/>
                  <a:cs typeface="Times New Roman" panose="02020603050405020304" pitchFamily="18" charset="0"/>
                </a:rPr>
                <a:t>Synthesizing themes into actionable insights</a:t>
              </a:r>
              <a:endPara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AC67A775-7B80-60FA-EFB9-8358F03D56C9}"/>
              </a:ext>
            </a:extLst>
          </p:cNvPr>
          <p:cNvGrpSpPr/>
          <p:nvPr/>
        </p:nvGrpSpPr>
        <p:grpSpPr>
          <a:xfrm>
            <a:off x="5607556" y="1665901"/>
            <a:ext cx="5074112" cy="697431"/>
            <a:chOff x="4773314" y="2716140"/>
            <a:chExt cx="5074112" cy="697431"/>
          </a:xfrm>
        </p:grpSpPr>
        <p:sp>
          <p:nvSpPr>
            <p:cNvPr id="10" name="Text 4">
              <a:extLst>
                <a:ext uri="{FF2B5EF4-FFF2-40B4-BE49-F238E27FC236}">
                  <a16:creationId xmlns:a16="http://schemas.microsoft.com/office/drawing/2014/main" id="{9AB409D8-AE33-97CE-D1E0-46C5B4656A81}"/>
                </a:ext>
              </a:extLst>
            </p:cNvPr>
            <p:cNvSpPr/>
            <p:nvPr/>
          </p:nvSpPr>
          <p:spPr>
            <a:xfrm>
              <a:off x="5928940" y="2716140"/>
              <a:ext cx="2368078" cy="248016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 marL="0" indent="0" algn="ctr">
                <a:lnSpc>
                  <a:spcPts val="2450"/>
                </a:lnSpc>
                <a:buNone/>
              </a:pPr>
              <a:r>
                <a:rPr lang="en-US" sz="2400" b="1" u="sng" dirty="0">
                  <a:solidFill>
                    <a:srgbClr val="404155"/>
                  </a:solidFill>
                  <a:latin typeface="Times New Roman" panose="02020603050405020304" pitchFamily="18" charset="0"/>
                  <a:ea typeface="Corben" pitchFamily="34" charset="-122"/>
                  <a:cs typeface="Times New Roman" panose="02020603050405020304" pitchFamily="18" charset="0"/>
                </a:rPr>
                <a:t>Thematic Development</a:t>
              </a:r>
              <a:endParaRPr 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ext 5">
              <a:extLst>
                <a:ext uri="{FF2B5EF4-FFF2-40B4-BE49-F238E27FC236}">
                  <a16:creationId xmlns:a16="http://schemas.microsoft.com/office/drawing/2014/main" id="{D8008C0F-1C34-FB6C-8517-059F70D0044C}"/>
                </a:ext>
              </a:extLst>
            </p:cNvPr>
            <p:cNvSpPr/>
            <p:nvPr/>
          </p:nvSpPr>
          <p:spPr>
            <a:xfrm>
              <a:off x="4773314" y="3159744"/>
              <a:ext cx="5074112" cy="253827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 marL="0" indent="0" algn="ctr">
                <a:lnSpc>
                  <a:spcPts val="2500"/>
                </a:lnSpc>
                <a:buNone/>
              </a:pPr>
              <a:r>
                <a:rPr lang="en-US" sz="2000" b="1" dirty="0">
                  <a:solidFill>
                    <a:srgbClr val="404155"/>
                  </a:solidFill>
                  <a:latin typeface="Times New Roman" panose="02020603050405020304" pitchFamily="18" charset="0"/>
                  <a:ea typeface="Nobile" pitchFamily="34" charset="-122"/>
                  <a:cs typeface="Times New Roman" panose="02020603050405020304" pitchFamily="18" charset="0"/>
                </a:rPr>
                <a:t>Identifying patterns across institutions</a:t>
              </a:r>
              <a:endPara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3FE3954-FAD4-F0EB-8E0D-B54F491F7D5B}"/>
              </a:ext>
            </a:extLst>
          </p:cNvPr>
          <p:cNvGrpSpPr/>
          <p:nvPr/>
        </p:nvGrpSpPr>
        <p:grpSpPr>
          <a:xfrm>
            <a:off x="5263844" y="3180561"/>
            <a:ext cx="5817807" cy="1019918"/>
            <a:chOff x="6815040" y="4918370"/>
            <a:chExt cx="5817807" cy="1019918"/>
          </a:xfrm>
        </p:grpSpPr>
        <p:sp>
          <p:nvSpPr>
            <p:cNvPr id="18" name="Text 10">
              <a:extLst>
                <a:ext uri="{FF2B5EF4-FFF2-40B4-BE49-F238E27FC236}">
                  <a16:creationId xmlns:a16="http://schemas.microsoft.com/office/drawing/2014/main" id="{7B9E98B9-14AC-3F2E-0331-4A79918200F7}"/>
                </a:ext>
              </a:extLst>
            </p:cNvPr>
            <p:cNvSpPr/>
            <p:nvPr/>
          </p:nvSpPr>
          <p:spPr>
            <a:xfrm>
              <a:off x="7672247" y="4918370"/>
              <a:ext cx="2964916" cy="248016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 marL="0" indent="0" algn="l">
                <a:lnSpc>
                  <a:spcPts val="2450"/>
                </a:lnSpc>
                <a:buNone/>
              </a:pPr>
              <a:r>
                <a:rPr lang="en-US" sz="2400" b="1" u="sng" dirty="0">
                  <a:solidFill>
                    <a:srgbClr val="404155"/>
                  </a:solidFill>
                  <a:latin typeface="Times New Roman" panose="02020603050405020304" pitchFamily="18" charset="0"/>
                  <a:ea typeface="Corben" pitchFamily="34" charset="-122"/>
                  <a:cs typeface="Times New Roman" panose="02020603050405020304" pitchFamily="18" charset="0"/>
                </a:rPr>
                <a:t>Case Summary Development</a:t>
              </a:r>
              <a:endParaRPr 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Text 11">
              <a:extLst>
                <a:ext uri="{FF2B5EF4-FFF2-40B4-BE49-F238E27FC236}">
                  <a16:creationId xmlns:a16="http://schemas.microsoft.com/office/drawing/2014/main" id="{55AB2608-7373-36F2-9250-A6A84FF07345}"/>
                </a:ext>
              </a:extLst>
            </p:cNvPr>
            <p:cNvSpPr/>
            <p:nvPr/>
          </p:nvSpPr>
          <p:spPr>
            <a:xfrm>
              <a:off x="6815040" y="5430632"/>
              <a:ext cx="5817807" cy="507656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marL="0" indent="0" algn="ctr">
                <a:lnSpc>
                  <a:spcPts val="2500"/>
                </a:lnSpc>
                <a:buNone/>
              </a:pPr>
              <a:r>
                <a:rPr lang="en-US" sz="2000" b="1" dirty="0">
                  <a:solidFill>
                    <a:srgbClr val="404155"/>
                  </a:solidFill>
                  <a:latin typeface="Times New Roman" panose="02020603050405020304" pitchFamily="18" charset="0"/>
                  <a:ea typeface="Nobile" pitchFamily="34" charset="-122"/>
                  <a:cs typeface="Times New Roman" panose="02020603050405020304" pitchFamily="18" charset="0"/>
                </a:rPr>
                <a:t>Structured around five analytical categories with qualitative ratings</a:t>
              </a:r>
              <a:endPara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3" name="Picture 11">
            <a:hlinkClick r:id="" action="ppaction://media"/>
            <a:extLst>
              <a:ext uri="{FF2B5EF4-FFF2-40B4-BE49-F238E27FC236}">
                <a16:creationId xmlns:a16="http://schemas.microsoft.com/office/drawing/2014/main" id="{37375573-87B5-FB6F-6B12-7981615D3F8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rcRect l="22891" t="1364" r="22891"/>
          <a:stretch>
            <a:fillRect/>
          </a:stretch>
        </p:blipFill>
        <p:spPr>
          <a:xfrm>
            <a:off x="279457" y="1308295"/>
            <a:ext cx="4773367" cy="5055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079658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100000">
                <p:cTn id="2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>
            <a:extLst>
              <a:ext uri="{FF2B5EF4-FFF2-40B4-BE49-F238E27FC236}">
                <a16:creationId xmlns:a16="http://schemas.microsoft.com/office/drawing/2014/main" id="{E030CCD4-6528-B309-FA3C-0B0637E0E043}"/>
              </a:ext>
            </a:extLst>
          </p:cNvPr>
          <p:cNvSpPr/>
          <p:nvPr/>
        </p:nvSpPr>
        <p:spPr>
          <a:xfrm>
            <a:off x="0" y="0"/>
            <a:ext cx="12192000" cy="636396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89E70D0-5EFE-4C9D-947E-12DCF06D4C40}"/>
              </a:ext>
            </a:extLst>
          </p:cNvPr>
          <p:cNvSpPr txBox="1"/>
          <p:nvPr/>
        </p:nvSpPr>
        <p:spPr>
          <a:xfrm>
            <a:off x="621614" y="494040"/>
            <a:ext cx="114515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B253F"/>
                </a:solidFill>
                <a:latin typeface="Times" pitchFamily="2" charset="0"/>
                <a:ea typeface="Charter Roman" charset="0"/>
                <a:cs typeface="Charter Roman" charset="0"/>
              </a:rPr>
              <a:t>LIMITATIONS</a:t>
            </a:r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A7CD163E-C3E7-4AB2-A3FE-D7DEE52978B9}"/>
              </a:ext>
            </a:extLst>
          </p:cNvPr>
          <p:cNvSpPr/>
          <p:nvPr/>
        </p:nvSpPr>
        <p:spPr>
          <a:xfrm>
            <a:off x="3517596" y="1286706"/>
            <a:ext cx="603766" cy="597729"/>
          </a:xfrm>
          <a:custGeom>
            <a:avLst/>
            <a:gdLst/>
            <a:ahLst/>
            <a:cxnLst/>
            <a:rect l="l" t="t" r="r" b="b"/>
            <a:pathLst>
              <a:path w="603766" h="597729">
                <a:moveTo>
                  <a:pt x="0" y="0"/>
                </a:moveTo>
                <a:lnTo>
                  <a:pt x="603766" y="0"/>
                </a:lnTo>
                <a:lnTo>
                  <a:pt x="603766" y="597729"/>
                </a:lnTo>
                <a:lnTo>
                  <a:pt x="0" y="59772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Freeform 13">
            <a:extLst>
              <a:ext uri="{FF2B5EF4-FFF2-40B4-BE49-F238E27FC236}">
                <a16:creationId xmlns:a16="http://schemas.microsoft.com/office/drawing/2014/main" id="{E25112E0-9321-5217-7BE6-91D273523EB9}"/>
              </a:ext>
            </a:extLst>
          </p:cNvPr>
          <p:cNvSpPr/>
          <p:nvPr/>
        </p:nvSpPr>
        <p:spPr>
          <a:xfrm>
            <a:off x="3517596" y="2679867"/>
            <a:ext cx="603766" cy="597729"/>
          </a:xfrm>
          <a:custGeom>
            <a:avLst/>
            <a:gdLst/>
            <a:ahLst/>
            <a:cxnLst/>
            <a:rect l="l" t="t" r="r" b="b"/>
            <a:pathLst>
              <a:path w="603766" h="597729">
                <a:moveTo>
                  <a:pt x="0" y="0"/>
                </a:moveTo>
                <a:lnTo>
                  <a:pt x="603766" y="0"/>
                </a:lnTo>
                <a:lnTo>
                  <a:pt x="603766" y="597729"/>
                </a:lnTo>
                <a:lnTo>
                  <a:pt x="0" y="59772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" name="Freeform 14">
            <a:extLst>
              <a:ext uri="{FF2B5EF4-FFF2-40B4-BE49-F238E27FC236}">
                <a16:creationId xmlns:a16="http://schemas.microsoft.com/office/drawing/2014/main" id="{EF42E262-8332-80E1-4911-FA31E245DF91}"/>
              </a:ext>
            </a:extLst>
          </p:cNvPr>
          <p:cNvSpPr/>
          <p:nvPr/>
        </p:nvSpPr>
        <p:spPr>
          <a:xfrm>
            <a:off x="3517596" y="4073027"/>
            <a:ext cx="603766" cy="597729"/>
          </a:xfrm>
          <a:custGeom>
            <a:avLst/>
            <a:gdLst/>
            <a:ahLst/>
            <a:cxnLst/>
            <a:rect l="l" t="t" r="r" b="b"/>
            <a:pathLst>
              <a:path w="603766" h="597729">
                <a:moveTo>
                  <a:pt x="0" y="0"/>
                </a:moveTo>
                <a:lnTo>
                  <a:pt x="603766" y="0"/>
                </a:lnTo>
                <a:lnTo>
                  <a:pt x="603766" y="597729"/>
                </a:lnTo>
                <a:lnTo>
                  <a:pt x="0" y="59772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Freeform 15">
            <a:extLst>
              <a:ext uri="{FF2B5EF4-FFF2-40B4-BE49-F238E27FC236}">
                <a16:creationId xmlns:a16="http://schemas.microsoft.com/office/drawing/2014/main" id="{DAB27521-6B93-A2CA-CA0A-0E065133CC20}"/>
              </a:ext>
            </a:extLst>
          </p:cNvPr>
          <p:cNvSpPr/>
          <p:nvPr/>
        </p:nvSpPr>
        <p:spPr>
          <a:xfrm>
            <a:off x="3600148" y="5535763"/>
            <a:ext cx="603766" cy="597729"/>
          </a:xfrm>
          <a:custGeom>
            <a:avLst/>
            <a:gdLst/>
            <a:ahLst/>
            <a:cxnLst/>
            <a:rect l="l" t="t" r="r" b="b"/>
            <a:pathLst>
              <a:path w="603766" h="597729">
                <a:moveTo>
                  <a:pt x="0" y="0"/>
                </a:moveTo>
                <a:lnTo>
                  <a:pt x="603767" y="0"/>
                </a:lnTo>
                <a:lnTo>
                  <a:pt x="603767" y="597729"/>
                </a:lnTo>
                <a:lnTo>
                  <a:pt x="0" y="59772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A64379F-A546-4A80-4B6B-62B9FFD37D02}"/>
              </a:ext>
            </a:extLst>
          </p:cNvPr>
          <p:cNvSpPr txBox="1"/>
          <p:nvPr/>
        </p:nvSpPr>
        <p:spPr>
          <a:xfrm>
            <a:off x="4435977" y="1323960"/>
            <a:ext cx="31652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Sources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D2EE7C8-869F-D87B-B689-5391F6224313}"/>
              </a:ext>
            </a:extLst>
          </p:cNvPr>
          <p:cNvSpPr txBox="1"/>
          <p:nvPr/>
        </p:nvSpPr>
        <p:spPr>
          <a:xfrm>
            <a:off x="4435976" y="2679867"/>
            <a:ext cx="31652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Temporal Nature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BD7D4BB-BB92-AB25-13B8-D5EEE672FCCB}"/>
              </a:ext>
            </a:extLst>
          </p:cNvPr>
          <p:cNvSpPr txBox="1"/>
          <p:nvPr/>
        </p:nvSpPr>
        <p:spPr>
          <a:xfrm>
            <a:off x="4435975" y="4110281"/>
            <a:ext cx="31652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Generalizability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4B06CAC-C149-7A07-E23F-F7D22AD60AAF}"/>
              </a:ext>
            </a:extLst>
          </p:cNvPr>
          <p:cNvSpPr txBox="1"/>
          <p:nvPr/>
        </p:nvSpPr>
        <p:spPr>
          <a:xfrm>
            <a:off x="4435974" y="5573017"/>
            <a:ext cx="31652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Transferability</a:t>
            </a:r>
          </a:p>
        </p:txBody>
      </p:sp>
    </p:spTree>
    <p:extLst>
      <p:ext uri="{BB962C8B-B14F-4D97-AF65-F5344CB8AC3E}">
        <p14:creationId xmlns:p14="http://schemas.microsoft.com/office/powerpoint/2010/main" val="8037464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7F7A111-B9E0-4679-BA0C-AE59515D4A64}"/>
              </a:ext>
            </a:extLst>
          </p:cNvPr>
          <p:cNvSpPr txBox="1"/>
          <p:nvPr/>
        </p:nvSpPr>
        <p:spPr>
          <a:xfrm>
            <a:off x="621614" y="494040"/>
            <a:ext cx="11451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rgbClr val="0B253F"/>
                </a:solidFill>
                <a:latin typeface="Times" pitchFamily="2" charset="0"/>
                <a:ea typeface="Charter Roman" charset="0"/>
                <a:cs typeface="Charter Roman" charset="0"/>
              </a:rPr>
              <a:t>ETHICAL ASSURANCES</a:t>
            </a:r>
          </a:p>
        </p:txBody>
      </p:sp>
      <p:sp>
        <p:nvSpPr>
          <p:cNvPr id="7" name="Shape 2">
            <a:extLst>
              <a:ext uri="{FF2B5EF4-FFF2-40B4-BE49-F238E27FC236}">
                <a16:creationId xmlns:a16="http://schemas.microsoft.com/office/drawing/2014/main" id="{74BC2CF4-27CD-734E-5F93-78595D5AE0B8}"/>
              </a:ext>
            </a:extLst>
          </p:cNvPr>
          <p:cNvSpPr/>
          <p:nvPr/>
        </p:nvSpPr>
        <p:spPr>
          <a:xfrm>
            <a:off x="621614" y="2383864"/>
            <a:ext cx="3374395" cy="101741"/>
          </a:xfrm>
          <a:prstGeom prst="roundRect">
            <a:avLst>
              <a:gd name="adj" fmla="val 78139"/>
            </a:avLst>
          </a:prstGeom>
          <a:solidFill>
            <a:srgbClr val="4967E9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8" name="Shape 3">
            <a:extLst>
              <a:ext uri="{FF2B5EF4-FFF2-40B4-BE49-F238E27FC236}">
                <a16:creationId xmlns:a16="http://schemas.microsoft.com/office/drawing/2014/main" id="{9C8F0C5A-D56E-996B-B83C-2B9437FF9A10}"/>
              </a:ext>
            </a:extLst>
          </p:cNvPr>
          <p:cNvSpPr/>
          <p:nvPr/>
        </p:nvSpPr>
        <p:spPr>
          <a:xfrm>
            <a:off x="2035183" y="2125438"/>
            <a:ext cx="547160" cy="567821"/>
          </a:xfrm>
          <a:prstGeom prst="roundRect">
            <a:avLst>
              <a:gd name="adj" fmla="val 134383"/>
            </a:avLst>
          </a:prstGeom>
          <a:solidFill>
            <a:srgbClr val="4967E9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1" name="Shape 7">
            <a:extLst>
              <a:ext uri="{FF2B5EF4-FFF2-40B4-BE49-F238E27FC236}">
                <a16:creationId xmlns:a16="http://schemas.microsoft.com/office/drawing/2014/main" id="{66B31134-01DF-F589-DEB3-892C9245D478}"/>
              </a:ext>
            </a:extLst>
          </p:cNvPr>
          <p:cNvSpPr/>
          <p:nvPr/>
        </p:nvSpPr>
        <p:spPr>
          <a:xfrm>
            <a:off x="4178396" y="2383864"/>
            <a:ext cx="3374395" cy="101741"/>
          </a:xfrm>
          <a:prstGeom prst="roundRect">
            <a:avLst>
              <a:gd name="adj" fmla="val 78139"/>
            </a:avLst>
          </a:prstGeom>
          <a:solidFill>
            <a:srgbClr val="4967E9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2" name="Shape 8">
            <a:extLst>
              <a:ext uri="{FF2B5EF4-FFF2-40B4-BE49-F238E27FC236}">
                <a16:creationId xmlns:a16="http://schemas.microsoft.com/office/drawing/2014/main" id="{0722E9B8-C321-A54C-780C-51CEF337A24E}"/>
              </a:ext>
            </a:extLst>
          </p:cNvPr>
          <p:cNvSpPr/>
          <p:nvPr/>
        </p:nvSpPr>
        <p:spPr>
          <a:xfrm>
            <a:off x="5591965" y="2125438"/>
            <a:ext cx="547160" cy="567821"/>
          </a:xfrm>
          <a:prstGeom prst="roundRect">
            <a:avLst>
              <a:gd name="adj" fmla="val 134383"/>
            </a:avLst>
          </a:prstGeom>
          <a:solidFill>
            <a:srgbClr val="4967E9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6" name="Shape 12">
            <a:extLst>
              <a:ext uri="{FF2B5EF4-FFF2-40B4-BE49-F238E27FC236}">
                <a16:creationId xmlns:a16="http://schemas.microsoft.com/office/drawing/2014/main" id="{1772676F-128B-C6F0-6CBB-8B81CD8C0F73}"/>
              </a:ext>
            </a:extLst>
          </p:cNvPr>
          <p:cNvSpPr/>
          <p:nvPr/>
        </p:nvSpPr>
        <p:spPr>
          <a:xfrm>
            <a:off x="7735176" y="2383864"/>
            <a:ext cx="3374395" cy="101741"/>
          </a:xfrm>
          <a:prstGeom prst="roundRect">
            <a:avLst>
              <a:gd name="adj" fmla="val 78139"/>
            </a:avLst>
          </a:prstGeom>
          <a:solidFill>
            <a:srgbClr val="4967E9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7" name="Shape 13">
            <a:extLst>
              <a:ext uri="{FF2B5EF4-FFF2-40B4-BE49-F238E27FC236}">
                <a16:creationId xmlns:a16="http://schemas.microsoft.com/office/drawing/2014/main" id="{F5B658CF-4FFA-E2D5-C67A-BE4DA8DD99CA}"/>
              </a:ext>
            </a:extLst>
          </p:cNvPr>
          <p:cNvSpPr/>
          <p:nvPr/>
        </p:nvSpPr>
        <p:spPr>
          <a:xfrm>
            <a:off x="9148746" y="2125438"/>
            <a:ext cx="547160" cy="567821"/>
          </a:xfrm>
          <a:prstGeom prst="roundRect">
            <a:avLst>
              <a:gd name="adj" fmla="val 134383"/>
            </a:avLst>
          </a:prstGeom>
          <a:solidFill>
            <a:srgbClr val="4967E9"/>
          </a:solidFill>
          <a:ln/>
        </p:spPr>
        <p:txBody>
          <a:bodyPr/>
          <a:lstStyle/>
          <a:p>
            <a:endParaRPr lang="en-US"/>
          </a:p>
        </p:txBody>
      </p:sp>
      <p:grpSp>
        <p:nvGrpSpPr>
          <p:cNvPr id="79" name="Group 29">
            <a:extLst>
              <a:ext uri="{FF2B5EF4-FFF2-40B4-BE49-F238E27FC236}">
                <a16:creationId xmlns:a16="http://schemas.microsoft.com/office/drawing/2014/main" id="{82046376-5CC9-AAAE-6E9D-B6A5A6E5C0B8}"/>
              </a:ext>
            </a:extLst>
          </p:cNvPr>
          <p:cNvGrpSpPr/>
          <p:nvPr/>
        </p:nvGrpSpPr>
        <p:grpSpPr>
          <a:xfrm>
            <a:off x="7735176" y="2882433"/>
            <a:ext cx="3374300" cy="1633303"/>
            <a:chOff x="0" y="0"/>
            <a:chExt cx="6748790" cy="2429306"/>
          </a:xfrm>
        </p:grpSpPr>
        <p:sp>
          <p:nvSpPr>
            <p:cNvPr id="80" name="Freeform 30">
              <a:extLst>
                <a:ext uri="{FF2B5EF4-FFF2-40B4-BE49-F238E27FC236}">
                  <a16:creationId xmlns:a16="http://schemas.microsoft.com/office/drawing/2014/main" id="{86EB2075-75C7-EA88-593D-11A80C48F2AC}"/>
                </a:ext>
              </a:extLst>
            </p:cNvPr>
            <p:cNvSpPr/>
            <p:nvPr/>
          </p:nvSpPr>
          <p:spPr>
            <a:xfrm>
              <a:off x="0" y="0"/>
              <a:ext cx="6748780" cy="2429352"/>
            </a:xfrm>
            <a:custGeom>
              <a:avLst/>
              <a:gdLst/>
              <a:ahLst/>
              <a:cxnLst/>
              <a:rect l="l" t="t" r="r" b="b"/>
              <a:pathLst>
                <a:path w="6748780" h="2429352">
                  <a:moveTo>
                    <a:pt x="0" y="101795"/>
                  </a:moveTo>
                  <a:cubicBezTo>
                    <a:pt x="0" y="45578"/>
                    <a:pt x="109347" y="0"/>
                    <a:pt x="244221" y="0"/>
                  </a:cubicBezTo>
                  <a:lnTo>
                    <a:pt x="6504559" y="0"/>
                  </a:lnTo>
                  <a:cubicBezTo>
                    <a:pt x="6639433" y="0"/>
                    <a:pt x="6748780" y="45578"/>
                    <a:pt x="6748780" y="101795"/>
                  </a:cubicBezTo>
                  <a:lnTo>
                    <a:pt x="6748780" y="2327530"/>
                  </a:lnTo>
                  <a:cubicBezTo>
                    <a:pt x="6748780" y="2383748"/>
                    <a:pt x="6639433" y="2429352"/>
                    <a:pt x="6504559" y="2429352"/>
                  </a:cubicBezTo>
                  <a:lnTo>
                    <a:pt x="244221" y="2429352"/>
                  </a:lnTo>
                  <a:cubicBezTo>
                    <a:pt x="109347" y="2429352"/>
                    <a:pt x="0" y="2383748"/>
                    <a:pt x="0" y="2327530"/>
                  </a:cubicBezTo>
                  <a:close/>
                </a:path>
              </a:pathLst>
            </a:custGeom>
            <a:solidFill>
              <a:srgbClr val="4967E9">
                <a:alpha val="90196"/>
              </a:srgbClr>
            </a:solid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1" name="TextBox 31">
            <a:extLst>
              <a:ext uri="{FF2B5EF4-FFF2-40B4-BE49-F238E27FC236}">
                <a16:creationId xmlns:a16="http://schemas.microsoft.com/office/drawing/2014/main" id="{C7686CEC-33D1-5DB5-2C57-32534AEBCE4C}"/>
              </a:ext>
            </a:extLst>
          </p:cNvPr>
          <p:cNvSpPr txBox="1"/>
          <p:nvPr/>
        </p:nvSpPr>
        <p:spPr>
          <a:xfrm>
            <a:off x="8049502" y="3330371"/>
            <a:ext cx="2905564" cy="101931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4125"/>
              </a:lnSpc>
            </a:pPr>
            <a:r>
              <a:rPr lang="en-US" sz="2800" dirty="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Researcher Bias &amp; Integrity</a:t>
            </a:r>
          </a:p>
        </p:txBody>
      </p:sp>
      <p:grpSp>
        <p:nvGrpSpPr>
          <p:cNvPr id="82" name="Group 26">
            <a:extLst>
              <a:ext uri="{FF2B5EF4-FFF2-40B4-BE49-F238E27FC236}">
                <a16:creationId xmlns:a16="http://schemas.microsoft.com/office/drawing/2014/main" id="{042A847D-66E9-1938-7D0D-0E5DE6DDB892}"/>
              </a:ext>
            </a:extLst>
          </p:cNvPr>
          <p:cNvGrpSpPr/>
          <p:nvPr/>
        </p:nvGrpSpPr>
        <p:grpSpPr>
          <a:xfrm>
            <a:off x="4142499" y="2882433"/>
            <a:ext cx="3438267" cy="1633334"/>
            <a:chOff x="0" y="91993"/>
            <a:chExt cx="6748780" cy="2177778"/>
          </a:xfrm>
        </p:grpSpPr>
        <p:sp>
          <p:nvSpPr>
            <p:cNvPr id="83" name="Freeform 27">
              <a:extLst>
                <a:ext uri="{FF2B5EF4-FFF2-40B4-BE49-F238E27FC236}">
                  <a16:creationId xmlns:a16="http://schemas.microsoft.com/office/drawing/2014/main" id="{79E733A1-02EC-CC41-9E2B-58A904B414F8}"/>
                </a:ext>
              </a:extLst>
            </p:cNvPr>
            <p:cNvSpPr/>
            <p:nvPr/>
          </p:nvSpPr>
          <p:spPr>
            <a:xfrm>
              <a:off x="0" y="91993"/>
              <a:ext cx="6748780" cy="2177778"/>
            </a:xfrm>
            <a:custGeom>
              <a:avLst/>
              <a:gdLst/>
              <a:ahLst/>
              <a:cxnLst/>
              <a:rect l="l" t="t" r="r" b="b"/>
              <a:pathLst>
                <a:path w="6748780" h="2429352">
                  <a:moveTo>
                    <a:pt x="0" y="101795"/>
                  </a:moveTo>
                  <a:cubicBezTo>
                    <a:pt x="0" y="45578"/>
                    <a:pt x="109347" y="0"/>
                    <a:pt x="244221" y="0"/>
                  </a:cubicBezTo>
                  <a:lnTo>
                    <a:pt x="6504559" y="0"/>
                  </a:lnTo>
                  <a:cubicBezTo>
                    <a:pt x="6639433" y="0"/>
                    <a:pt x="6748780" y="45578"/>
                    <a:pt x="6748780" y="101795"/>
                  </a:cubicBezTo>
                  <a:lnTo>
                    <a:pt x="6748780" y="2327530"/>
                  </a:lnTo>
                  <a:cubicBezTo>
                    <a:pt x="6748780" y="2383748"/>
                    <a:pt x="6639433" y="2429352"/>
                    <a:pt x="6504559" y="2429352"/>
                  </a:cubicBezTo>
                  <a:lnTo>
                    <a:pt x="244221" y="2429352"/>
                  </a:lnTo>
                  <a:cubicBezTo>
                    <a:pt x="109347" y="2429352"/>
                    <a:pt x="0" y="2383748"/>
                    <a:pt x="0" y="2327530"/>
                  </a:cubicBezTo>
                  <a:close/>
                </a:path>
              </a:pathLst>
            </a:custGeom>
            <a:solidFill>
              <a:srgbClr val="16FFBB">
                <a:alpha val="90196"/>
              </a:srgbClr>
            </a:solid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4" name="TextBox 28">
            <a:extLst>
              <a:ext uri="{FF2B5EF4-FFF2-40B4-BE49-F238E27FC236}">
                <a16:creationId xmlns:a16="http://schemas.microsoft.com/office/drawing/2014/main" id="{E0ACC5A0-F442-AC25-6786-D7B2DA91FC48}"/>
              </a:ext>
            </a:extLst>
          </p:cNvPr>
          <p:cNvSpPr txBox="1"/>
          <p:nvPr/>
        </p:nvSpPr>
        <p:spPr>
          <a:xfrm>
            <a:off x="4452845" y="3242801"/>
            <a:ext cx="3016646" cy="101931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4125"/>
              </a:lnSpc>
            </a:pPr>
            <a:r>
              <a:rPr lang="en-US" sz="2800" dirty="0">
                <a:solidFill>
                  <a:srgbClr val="40415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Data Security &amp; Confidentiality</a:t>
            </a:r>
          </a:p>
        </p:txBody>
      </p:sp>
      <p:grpSp>
        <p:nvGrpSpPr>
          <p:cNvPr id="85" name="Group 9">
            <a:extLst>
              <a:ext uri="{FF2B5EF4-FFF2-40B4-BE49-F238E27FC236}">
                <a16:creationId xmlns:a16="http://schemas.microsoft.com/office/drawing/2014/main" id="{D739EC34-3C42-7896-DED7-D44418F5A6DD}"/>
              </a:ext>
            </a:extLst>
          </p:cNvPr>
          <p:cNvGrpSpPr/>
          <p:nvPr/>
        </p:nvGrpSpPr>
        <p:grpSpPr>
          <a:xfrm>
            <a:off x="621614" y="2882961"/>
            <a:ext cx="3374295" cy="1632806"/>
            <a:chOff x="0" y="0"/>
            <a:chExt cx="6748790" cy="2429306"/>
          </a:xfrm>
        </p:grpSpPr>
        <p:sp>
          <p:nvSpPr>
            <p:cNvPr id="86" name="Freeform 10">
              <a:extLst>
                <a:ext uri="{FF2B5EF4-FFF2-40B4-BE49-F238E27FC236}">
                  <a16:creationId xmlns:a16="http://schemas.microsoft.com/office/drawing/2014/main" id="{157A5083-4ADC-3045-8CD6-52F07D12386F}"/>
                </a:ext>
              </a:extLst>
            </p:cNvPr>
            <p:cNvSpPr/>
            <p:nvPr/>
          </p:nvSpPr>
          <p:spPr>
            <a:xfrm>
              <a:off x="0" y="0"/>
              <a:ext cx="6748780" cy="2429352"/>
            </a:xfrm>
            <a:custGeom>
              <a:avLst/>
              <a:gdLst/>
              <a:ahLst/>
              <a:cxnLst/>
              <a:rect l="l" t="t" r="r" b="b"/>
              <a:pathLst>
                <a:path w="6748780" h="2429352">
                  <a:moveTo>
                    <a:pt x="0" y="101795"/>
                  </a:moveTo>
                  <a:cubicBezTo>
                    <a:pt x="0" y="45578"/>
                    <a:pt x="109347" y="0"/>
                    <a:pt x="244221" y="0"/>
                  </a:cubicBezTo>
                  <a:lnTo>
                    <a:pt x="6504559" y="0"/>
                  </a:lnTo>
                  <a:cubicBezTo>
                    <a:pt x="6639433" y="0"/>
                    <a:pt x="6748780" y="45578"/>
                    <a:pt x="6748780" y="101795"/>
                  </a:cubicBezTo>
                  <a:lnTo>
                    <a:pt x="6748780" y="2327530"/>
                  </a:lnTo>
                  <a:cubicBezTo>
                    <a:pt x="6748780" y="2383748"/>
                    <a:pt x="6639433" y="2429352"/>
                    <a:pt x="6504559" y="2429352"/>
                  </a:cubicBezTo>
                  <a:lnTo>
                    <a:pt x="244221" y="2429352"/>
                  </a:lnTo>
                  <a:cubicBezTo>
                    <a:pt x="109347" y="2429352"/>
                    <a:pt x="0" y="2383748"/>
                    <a:pt x="0" y="2327530"/>
                  </a:cubicBezTo>
                  <a:close/>
                </a:path>
              </a:pathLst>
            </a:custGeom>
            <a:solidFill>
              <a:srgbClr val="003A92">
                <a:alpha val="90196"/>
              </a:srgbClr>
            </a:solid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7" name="TextBox 25">
            <a:extLst>
              <a:ext uri="{FF2B5EF4-FFF2-40B4-BE49-F238E27FC236}">
                <a16:creationId xmlns:a16="http://schemas.microsoft.com/office/drawing/2014/main" id="{F3C0D145-7083-178B-8417-068EABDE6DC7}"/>
              </a:ext>
            </a:extLst>
          </p:cNvPr>
          <p:cNvSpPr txBox="1"/>
          <p:nvPr/>
        </p:nvSpPr>
        <p:spPr>
          <a:xfrm>
            <a:off x="1003989" y="3312324"/>
            <a:ext cx="2960515" cy="101931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4125"/>
              </a:lnSpc>
            </a:pPr>
            <a:r>
              <a:rPr lang="en-US" sz="2800" dirty="0">
                <a:solidFill>
                  <a:srgbClr val="FFDE5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IRB Approval &amp; Minimal Risk</a:t>
            </a:r>
          </a:p>
        </p:txBody>
      </p:sp>
      <p:sp>
        <p:nvSpPr>
          <p:cNvPr id="88" name="Freeform 18">
            <a:extLst>
              <a:ext uri="{FF2B5EF4-FFF2-40B4-BE49-F238E27FC236}">
                <a16:creationId xmlns:a16="http://schemas.microsoft.com/office/drawing/2014/main" id="{F898BE13-6E4A-F938-56BD-D846F90D4245}"/>
              </a:ext>
            </a:extLst>
          </p:cNvPr>
          <p:cNvSpPr/>
          <p:nvPr/>
        </p:nvSpPr>
        <p:spPr>
          <a:xfrm>
            <a:off x="5591965" y="2125437"/>
            <a:ext cx="547160" cy="567821"/>
          </a:xfrm>
          <a:custGeom>
            <a:avLst/>
            <a:gdLst/>
            <a:ahLst/>
            <a:cxnLst/>
            <a:rect l="l" t="t" r="r" b="b"/>
            <a:pathLst>
              <a:path w="1094359" h="1135507">
                <a:moveTo>
                  <a:pt x="0" y="547116"/>
                </a:moveTo>
                <a:cubicBezTo>
                  <a:pt x="0" y="244983"/>
                  <a:pt x="244983" y="0"/>
                  <a:pt x="547116" y="0"/>
                </a:cubicBezTo>
                <a:cubicBezTo>
                  <a:pt x="849249" y="0"/>
                  <a:pt x="1094359" y="244983"/>
                  <a:pt x="1094359" y="547116"/>
                </a:cubicBezTo>
                <a:lnTo>
                  <a:pt x="1094359" y="588391"/>
                </a:lnTo>
                <a:cubicBezTo>
                  <a:pt x="1094359" y="890524"/>
                  <a:pt x="849376" y="1135507"/>
                  <a:pt x="547243" y="1135507"/>
                </a:cubicBezTo>
                <a:cubicBezTo>
                  <a:pt x="245110" y="1135507"/>
                  <a:pt x="0" y="890651"/>
                  <a:pt x="0" y="588518"/>
                </a:cubicBezTo>
                <a:close/>
              </a:path>
            </a:pathLst>
          </a:custGeom>
          <a:solidFill>
            <a:srgbClr val="16FFBB"/>
          </a:solidFill>
        </p:spPr>
        <p:txBody>
          <a:bodyPr/>
          <a:lstStyle/>
          <a:p>
            <a:endParaRPr lang="en-US"/>
          </a:p>
        </p:txBody>
      </p:sp>
      <p:sp>
        <p:nvSpPr>
          <p:cNvPr id="89" name="Freeform 14">
            <a:extLst>
              <a:ext uri="{FF2B5EF4-FFF2-40B4-BE49-F238E27FC236}">
                <a16:creationId xmlns:a16="http://schemas.microsoft.com/office/drawing/2014/main" id="{7AFF3137-A9C8-08E2-72A2-B4AF840E4D30}"/>
              </a:ext>
            </a:extLst>
          </p:cNvPr>
          <p:cNvSpPr/>
          <p:nvPr/>
        </p:nvSpPr>
        <p:spPr>
          <a:xfrm>
            <a:off x="2013556" y="2125437"/>
            <a:ext cx="568787" cy="567822"/>
          </a:xfrm>
          <a:custGeom>
            <a:avLst/>
            <a:gdLst/>
            <a:ahLst/>
            <a:cxnLst/>
            <a:rect l="l" t="t" r="r" b="b"/>
            <a:pathLst>
              <a:path w="1094359" h="1135507">
                <a:moveTo>
                  <a:pt x="0" y="547116"/>
                </a:moveTo>
                <a:cubicBezTo>
                  <a:pt x="0" y="244983"/>
                  <a:pt x="244983" y="0"/>
                  <a:pt x="547116" y="0"/>
                </a:cubicBezTo>
                <a:cubicBezTo>
                  <a:pt x="849249" y="0"/>
                  <a:pt x="1094359" y="244983"/>
                  <a:pt x="1094359" y="547116"/>
                </a:cubicBezTo>
                <a:lnTo>
                  <a:pt x="1094359" y="588391"/>
                </a:lnTo>
                <a:cubicBezTo>
                  <a:pt x="1094359" y="890524"/>
                  <a:pt x="849376" y="1135507"/>
                  <a:pt x="547243" y="1135507"/>
                </a:cubicBezTo>
                <a:cubicBezTo>
                  <a:pt x="245110" y="1135507"/>
                  <a:pt x="0" y="890651"/>
                  <a:pt x="0" y="588518"/>
                </a:cubicBezTo>
                <a:close/>
              </a:path>
            </a:pathLst>
          </a:custGeom>
          <a:solidFill>
            <a:srgbClr val="003A9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1374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7F3510D-0B78-41C1-8762-D8B0804D9483}"/>
              </a:ext>
            </a:extLst>
          </p:cNvPr>
          <p:cNvSpPr txBox="1"/>
          <p:nvPr/>
        </p:nvSpPr>
        <p:spPr>
          <a:xfrm>
            <a:off x="621614" y="587566"/>
            <a:ext cx="11451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rgbClr val="0B253F"/>
                </a:solidFill>
                <a:latin typeface="Times" pitchFamily="2" charset="0"/>
                <a:ea typeface="Charter Roman" charset="0"/>
                <a:cs typeface="Charter Roman" charset="0"/>
              </a:rPr>
              <a:t>FINDINGS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B9F5A0C-66BA-6816-1EA0-DD7EB5BA4F0B}"/>
              </a:ext>
            </a:extLst>
          </p:cNvPr>
          <p:cNvGrpSpPr/>
          <p:nvPr/>
        </p:nvGrpSpPr>
        <p:grpSpPr>
          <a:xfrm>
            <a:off x="2070849" y="783265"/>
            <a:ext cx="9389955" cy="5095304"/>
            <a:chOff x="2070849" y="783265"/>
            <a:chExt cx="9389955" cy="5095304"/>
          </a:xfrm>
        </p:grpSpPr>
        <p:sp>
          <p:nvSpPr>
            <p:cNvPr id="9" name="Text Placeholder 2">
              <a:extLst>
                <a:ext uri="{FF2B5EF4-FFF2-40B4-BE49-F238E27FC236}">
                  <a16:creationId xmlns:a16="http://schemas.microsoft.com/office/drawing/2014/main" id="{6F574E3B-7FE5-7375-6587-51F99BD254BD}"/>
                </a:ext>
              </a:extLst>
            </p:cNvPr>
            <p:cNvSpPr txBox="1">
              <a:spLocks/>
            </p:cNvSpPr>
            <p:nvPr/>
          </p:nvSpPr>
          <p:spPr>
            <a:xfrm>
              <a:off x="4023360" y="783265"/>
              <a:ext cx="7437444" cy="112293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lnSpcReduction="10000"/>
            </a:bodyPr>
            <a:lstStyle>
              <a:lvl1pPr marL="228600" indent="-228600" algn="l" defTabSz="457200" rtl="0" eaLnBrk="1" latinLnBrk="0" hangingPunct="1">
                <a:spcBef>
                  <a:spcPct val="20000"/>
                </a:spcBef>
                <a:buFont typeface="Wingdings" panose="05000000000000000000" pitchFamily="2" charset="2"/>
                <a:buChar char="§"/>
                <a:defRPr sz="3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571500" indent="-280988" algn="l" defTabSz="457200" rtl="0" eaLnBrk="1" latinLnBrk="0" hangingPunct="1">
                <a:spcBef>
                  <a:spcPct val="20000"/>
                </a:spcBef>
                <a:buFont typeface="Wingdings 3" panose="05040102010807070707" pitchFamily="18" charset="2"/>
                <a:buChar char="&quot;"/>
                <a:defRPr sz="32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862013" indent="-176213" algn="l" defTabSz="457200" rtl="0" eaLnBrk="1" latinLnBrk="0" hangingPunct="1">
                <a:spcBef>
                  <a:spcPct val="20000"/>
                </a:spcBef>
                <a:buFont typeface="Calibri" panose="020F0502020204030204" pitchFamily="34" charset="0"/>
                <a:buChar char="▪"/>
                <a:defRPr sz="28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204913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4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485900" indent="-166688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4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800" b="1" dirty="0"/>
                <a:t>  </a:t>
              </a:r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Research Question # 1</a:t>
              </a:r>
            </a:p>
            <a:p>
              <a:pPr marL="548640" lvl="2" indent="0" algn="ctr">
                <a:buNone/>
              </a:pPr>
              <a:r>
                <a: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What institutional characteristics were perceived to support higher STEM degree attainment at small HBCUs? </a:t>
              </a:r>
            </a:p>
          </p:txBody>
        </p:sp>
        <p:sp>
          <p:nvSpPr>
            <p:cNvPr id="11" name="Text 1">
              <a:extLst>
                <a:ext uri="{FF2B5EF4-FFF2-40B4-BE49-F238E27FC236}">
                  <a16:creationId xmlns:a16="http://schemas.microsoft.com/office/drawing/2014/main" id="{A89478B7-F8EA-895A-4F76-F497745BD97F}"/>
                </a:ext>
              </a:extLst>
            </p:cNvPr>
            <p:cNvSpPr/>
            <p:nvPr/>
          </p:nvSpPr>
          <p:spPr>
            <a:xfrm>
              <a:off x="2070849" y="2824703"/>
              <a:ext cx="2689124" cy="185765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 marL="0" indent="0" algn="l">
                <a:lnSpc>
                  <a:spcPts val="2150"/>
                </a:lnSpc>
                <a:buNone/>
              </a:pPr>
              <a:r>
                <a:rPr lang="en-US" sz="2000" b="1" dirty="0">
                  <a:latin typeface="Times New Roman" panose="02020603050405020304" pitchFamily="18" charset="0"/>
                  <a:ea typeface="Spline Sans Bold" pitchFamily="34" charset="-122"/>
                  <a:cs typeface="Times New Roman" panose="02020603050405020304" pitchFamily="18" charset="0"/>
                </a:rPr>
                <a:t>Mission-Centric STEM Emphasis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Text 3">
              <a:extLst>
                <a:ext uri="{FF2B5EF4-FFF2-40B4-BE49-F238E27FC236}">
                  <a16:creationId xmlns:a16="http://schemas.microsoft.com/office/drawing/2014/main" id="{C53DF283-E1A9-18C7-A0AF-1BDDFFDCD3F3}"/>
                </a:ext>
              </a:extLst>
            </p:cNvPr>
            <p:cNvSpPr/>
            <p:nvPr/>
          </p:nvSpPr>
          <p:spPr>
            <a:xfrm>
              <a:off x="2070849" y="3803315"/>
              <a:ext cx="2077613" cy="185765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 marL="0" indent="0" algn="l">
                <a:lnSpc>
                  <a:spcPts val="2150"/>
                </a:lnSpc>
                <a:buNone/>
              </a:pPr>
              <a:r>
                <a:rPr lang="en-US" sz="2000" b="1" dirty="0">
                  <a:latin typeface="Times New Roman" panose="02020603050405020304" pitchFamily="18" charset="0"/>
                  <a:ea typeface="Spline Sans Bold" pitchFamily="34" charset="-122"/>
                  <a:cs typeface="Times New Roman" panose="02020603050405020304" pitchFamily="18" charset="0"/>
                </a:rPr>
                <a:t>Dedicated Infrastructure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Text 5">
              <a:extLst>
                <a:ext uri="{FF2B5EF4-FFF2-40B4-BE49-F238E27FC236}">
                  <a16:creationId xmlns:a16="http://schemas.microsoft.com/office/drawing/2014/main" id="{A44A6305-CD5D-6F07-AAE6-FE18C533901D}"/>
                </a:ext>
              </a:extLst>
            </p:cNvPr>
            <p:cNvSpPr/>
            <p:nvPr/>
          </p:nvSpPr>
          <p:spPr>
            <a:xfrm>
              <a:off x="2070849" y="4731126"/>
              <a:ext cx="2797106" cy="185765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 marL="0" indent="0" algn="l">
                <a:lnSpc>
                  <a:spcPts val="2150"/>
                </a:lnSpc>
                <a:buNone/>
              </a:pPr>
              <a:r>
                <a:rPr lang="en-US" sz="2000" b="1" dirty="0">
                  <a:latin typeface="Times New Roman" panose="02020603050405020304" pitchFamily="18" charset="0"/>
                  <a:ea typeface="Spline Sans Bold" pitchFamily="34" charset="-122"/>
                  <a:cs typeface="Times New Roman" panose="02020603050405020304" pitchFamily="18" charset="0"/>
                </a:rPr>
                <a:t>Comprehensive Support Systems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Text 7">
              <a:extLst>
                <a:ext uri="{FF2B5EF4-FFF2-40B4-BE49-F238E27FC236}">
                  <a16:creationId xmlns:a16="http://schemas.microsoft.com/office/drawing/2014/main" id="{74C4F768-7893-026A-E6E0-88E962EDF556}"/>
                </a:ext>
              </a:extLst>
            </p:cNvPr>
            <p:cNvSpPr/>
            <p:nvPr/>
          </p:nvSpPr>
          <p:spPr>
            <a:xfrm>
              <a:off x="2070849" y="5692804"/>
              <a:ext cx="2633252" cy="185765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 marL="0" indent="0" algn="l">
                <a:lnSpc>
                  <a:spcPts val="2150"/>
                </a:lnSpc>
                <a:buNone/>
              </a:pPr>
              <a:r>
                <a:rPr lang="en-US" sz="2000" b="1" dirty="0">
                  <a:latin typeface="Times New Roman" panose="02020603050405020304" pitchFamily="18" charset="0"/>
                  <a:ea typeface="Spline Sans Bold" pitchFamily="34" charset="-122"/>
                  <a:cs typeface="Times New Roman" panose="02020603050405020304" pitchFamily="18" charset="0"/>
                </a:rPr>
                <a:t>Strategic External Partnerships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" name="Group 9">
            <a:extLst>
              <a:ext uri="{FF2B5EF4-FFF2-40B4-BE49-F238E27FC236}">
                <a16:creationId xmlns:a16="http://schemas.microsoft.com/office/drawing/2014/main" id="{3E2FB110-C913-F149-922C-E655DE2F6CA7}"/>
              </a:ext>
            </a:extLst>
          </p:cNvPr>
          <p:cNvGrpSpPr/>
          <p:nvPr/>
        </p:nvGrpSpPr>
        <p:grpSpPr>
          <a:xfrm>
            <a:off x="1224705" y="4500665"/>
            <a:ext cx="589275" cy="741774"/>
            <a:chOff x="0" y="0"/>
            <a:chExt cx="1603226" cy="1923356"/>
          </a:xfrm>
        </p:grpSpPr>
        <p:sp>
          <p:nvSpPr>
            <p:cNvPr id="4" name="Freeform 10">
              <a:extLst>
                <a:ext uri="{FF2B5EF4-FFF2-40B4-BE49-F238E27FC236}">
                  <a16:creationId xmlns:a16="http://schemas.microsoft.com/office/drawing/2014/main" id="{50EEA3C9-4088-255F-F4AC-DEF732591080}"/>
                </a:ext>
              </a:extLst>
            </p:cNvPr>
            <p:cNvSpPr/>
            <p:nvPr/>
          </p:nvSpPr>
          <p:spPr>
            <a:xfrm>
              <a:off x="0" y="0"/>
              <a:ext cx="1603248" cy="1923415"/>
            </a:xfrm>
            <a:custGeom>
              <a:avLst/>
              <a:gdLst/>
              <a:ahLst/>
              <a:cxnLst/>
              <a:rect l="l" t="t" r="r" b="b"/>
              <a:pathLst>
                <a:path w="1603248" h="1923415">
                  <a:moveTo>
                    <a:pt x="0" y="0"/>
                  </a:moveTo>
                  <a:lnTo>
                    <a:pt x="1603248" y="0"/>
                  </a:lnTo>
                  <a:lnTo>
                    <a:pt x="1603248" y="1923415"/>
                  </a:lnTo>
                  <a:lnTo>
                    <a:pt x="0" y="192341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40033" r="-40033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11">
            <a:extLst>
              <a:ext uri="{FF2B5EF4-FFF2-40B4-BE49-F238E27FC236}">
                <a16:creationId xmlns:a16="http://schemas.microsoft.com/office/drawing/2014/main" id="{D67E233D-97F6-0B71-CA97-41E4DF045100}"/>
              </a:ext>
            </a:extLst>
          </p:cNvPr>
          <p:cNvGrpSpPr/>
          <p:nvPr/>
        </p:nvGrpSpPr>
        <p:grpSpPr>
          <a:xfrm>
            <a:off x="1205544" y="2584317"/>
            <a:ext cx="608428" cy="734697"/>
            <a:chOff x="0" y="0"/>
            <a:chExt cx="1603226" cy="1923356"/>
          </a:xfrm>
        </p:grpSpPr>
        <p:sp>
          <p:nvSpPr>
            <p:cNvPr id="6" name="Freeform 12">
              <a:extLst>
                <a:ext uri="{FF2B5EF4-FFF2-40B4-BE49-F238E27FC236}">
                  <a16:creationId xmlns:a16="http://schemas.microsoft.com/office/drawing/2014/main" id="{A3BD5F58-9557-AF59-A1C0-E7CC45D8AA43}"/>
                </a:ext>
              </a:extLst>
            </p:cNvPr>
            <p:cNvSpPr/>
            <p:nvPr/>
          </p:nvSpPr>
          <p:spPr>
            <a:xfrm>
              <a:off x="0" y="0"/>
              <a:ext cx="1603248" cy="1923415"/>
            </a:xfrm>
            <a:custGeom>
              <a:avLst/>
              <a:gdLst/>
              <a:ahLst/>
              <a:cxnLst/>
              <a:rect l="l" t="t" r="r" b="b"/>
              <a:pathLst>
                <a:path w="1603248" h="1923415">
                  <a:moveTo>
                    <a:pt x="0" y="0"/>
                  </a:moveTo>
                  <a:lnTo>
                    <a:pt x="1603248" y="0"/>
                  </a:lnTo>
                  <a:lnTo>
                    <a:pt x="1603248" y="1923415"/>
                  </a:lnTo>
                  <a:lnTo>
                    <a:pt x="0" y="192341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-71781" r="-71781" b="-35515"/>
              </a:stretch>
            </a:blipFill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" name="Group 13">
            <a:extLst>
              <a:ext uri="{FF2B5EF4-FFF2-40B4-BE49-F238E27FC236}">
                <a16:creationId xmlns:a16="http://schemas.microsoft.com/office/drawing/2014/main" id="{73FF86ED-C07A-BA30-EA09-5DCBDBC3D446}"/>
              </a:ext>
            </a:extLst>
          </p:cNvPr>
          <p:cNvGrpSpPr/>
          <p:nvPr/>
        </p:nvGrpSpPr>
        <p:grpSpPr>
          <a:xfrm>
            <a:off x="1205544" y="5462389"/>
            <a:ext cx="608436" cy="808045"/>
            <a:chOff x="0" y="0"/>
            <a:chExt cx="1603226" cy="1923356"/>
          </a:xfrm>
        </p:grpSpPr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032D61AA-E409-3730-24BA-D96511A56692}"/>
                </a:ext>
              </a:extLst>
            </p:cNvPr>
            <p:cNvSpPr/>
            <p:nvPr/>
          </p:nvSpPr>
          <p:spPr>
            <a:xfrm>
              <a:off x="0" y="0"/>
              <a:ext cx="1603248" cy="1923415"/>
            </a:xfrm>
            <a:custGeom>
              <a:avLst/>
              <a:gdLst/>
              <a:ahLst/>
              <a:cxnLst/>
              <a:rect l="l" t="t" r="r" b="b"/>
              <a:pathLst>
                <a:path w="1603248" h="1923415">
                  <a:moveTo>
                    <a:pt x="0" y="0"/>
                  </a:moveTo>
                  <a:lnTo>
                    <a:pt x="1603248" y="0"/>
                  </a:lnTo>
                  <a:lnTo>
                    <a:pt x="1603248" y="1923415"/>
                  </a:lnTo>
                  <a:lnTo>
                    <a:pt x="0" y="192341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-40033" r="-40033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" name="Group 15">
            <a:extLst>
              <a:ext uri="{FF2B5EF4-FFF2-40B4-BE49-F238E27FC236}">
                <a16:creationId xmlns:a16="http://schemas.microsoft.com/office/drawing/2014/main" id="{35E1647A-D7E7-7AA0-F79F-762CA21876C0}"/>
              </a:ext>
            </a:extLst>
          </p:cNvPr>
          <p:cNvGrpSpPr/>
          <p:nvPr/>
        </p:nvGrpSpPr>
        <p:grpSpPr>
          <a:xfrm>
            <a:off x="1205544" y="3538964"/>
            <a:ext cx="608436" cy="741751"/>
            <a:chOff x="0" y="0"/>
            <a:chExt cx="1603226" cy="1923356"/>
          </a:xfrm>
        </p:grpSpPr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F46BFC3C-8EDC-D27E-6C97-DBB557305CE4}"/>
                </a:ext>
              </a:extLst>
            </p:cNvPr>
            <p:cNvSpPr/>
            <p:nvPr/>
          </p:nvSpPr>
          <p:spPr>
            <a:xfrm>
              <a:off x="0" y="0"/>
              <a:ext cx="1603248" cy="1923415"/>
            </a:xfrm>
            <a:custGeom>
              <a:avLst/>
              <a:gdLst/>
              <a:ahLst/>
              <a:cxnLst/>
              <a:rect l="l" t="t" r="r" b="b"/>
              <a:pathLst>
                <a:path w="1603248" h="1923415">
                  <a:moveTo>
                    <a:pt x="0" y="0"/>
                  </a:moveTo>
                  <a:lnTo>
                    <a:pt x="1603248" y="0"/>
                  </a:lnTo>
                  <a:lnTo>
                    <a:pt x="1603248" y="1923415"/>
                  </a:lnTo>
                  <a:lnTo>
                    <a:pt x="0" y="192341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40033" r="-40033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" name="Freeform 10">
            <a:extLst>
              <a:ext uri="{FF2B5EF4-FFF2-40B4-BE49-F238E27FC236}">
                <a16:creationId xmlns:a16="http://schemas.microsoft.com/office/drawing/2014/main" id="{2F297670-2A8A-907C-439B-B445B6929D9A}"/>
              </a:ext>
            </a:extLst>
          </p:cNvPr>
          <p:cNvSpPr/>
          <p:nvPr/>
        </p:nvSpPr>
        <p:spPr>
          <a:xfrm rot="20096931">
            <a:off x="6650938" y="2138789"/>
            <a:ext cx="4510054" cy="3864201"/>
          </a:xfrm>
          <a:custGeom>
            <a:avLst/>
            <a:gdLst/>
            <a:ahLst/>
            <a:cxnLst/>
            <a:rect l="l" t="t" r="r" b="b"/>
            <a:pathLst>
              <a:path w="7383173" h="5528151">
                <a:moveTo>
                  <a:pt x="0" y="0"/>
                </a:moveTo>
                <a:lnTo>
                  <a:pt x="7383173" y="0"/>
                </a:lnTo>
                <a:lnTo>
                  <a:pt x="7383173" y="5528150"/>
                </a:lnTo>
                <a:lnTo>
                  <a:pt x="0" y="552815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8632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811959-33F6-80E6-802F-AB10C85484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70AB4BC-49B8-0337-7C73-986802DA039B}"/>
              </a:ext>
            </a:extLst>
          </p:cNvPr>
          <p:cNvSpPr txBox="1"/>
          <p:nvPr/>
        </p:nvSpPr>
        <p:spPr>
          <a:xfrm>
            <a:off x="621614" y="494040"/>
            <a:ext cx="11451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rgbClr val="0B253F"/>
                </a:solidFill>
                <a:latin typeface="Times" pitchFamily="2" charset="0"/>
                <a:ea typeface="Charter Roman" charset="0"/>
                <a:cs typeface="Charter Roman" charset="0"/>
              </a:rPr>
              <a:t>FINDINGS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B069DE-BD95-0C9F-31EA-A1CF38EF67DF}"/>
              </a:ext>
            </a:extLst>
          </p:cNvPr>
          <p:cNvSpPr txBox="1">
            <a:spLocks/>
          </p:cNvSpPr>
          <p:nvPr/>
        </p:nvSpPr>
        <p:spPr>
          <a:xfrm>
            <a:off x="3199050" y="616881"/>
            <a:ext cx="6853393" cy="101781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71500" indent="-280988" algn="l" defTabSz="457200" rtl="0" eaLnBrk="1" latinLnBrk="0" hangingPunct="1">
              <a:spcBef>
                <a:spcPct val="20000"/>
              </a:spcBef>
              <a:buFont typeface="Wingdings 3" panose="05040102010807070707" pitchFamily="18" charset="2"/>
              <a:buChar char="&quot;"/>
              <a:defRPr sz="3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62013" indent="-176213" algn="l" defTabSz="4572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▪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4913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85900" indent="-166688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Question # 2</a:t>
            </a:r>
          </a:p>
          <a:p>
            <a:pPr marL="548640" lvl="2" indent="0" algn="ctr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did leadership characteristics influence STEM student success at small HBCUs?</a:t>
            </a:r>
          </a:p>
        </p:txBody>
      </p:sp>
      <p:sp>
        <p:nvSpPr>
          <p:cNvPr id="20" name="Text 3">
            <a:extLst>
              <a:ext uri="{FF2B5EF4-FFF2-40B4-BE49-F238E27FC236}">
                <a16:creationId xmlns:a16="http://schemas.microsoft.com/office/drawing/2014/main" id="{CD5C74D6-3D0F-9090-E30A-A8603B25EC6F}"/>
              </a:ext>
            </a:extLst>
          </p:cNvPr>
          <p:cNvSpPr/>
          <p:nvPr/>
        </p:nvSpPr>
        <p:spPr>
          <a:xfrm>
            <a:off x="1478962" y="2690516"/>
            <a:ext cx="4518497" cy="1994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285750" indent="-285750" algn="l">
              <a:lnSpc>
                <a:spcPts val="145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404155"/>
                </a:solidFill>
                <a:latin typeface="Times New Roman" panose="02020603050405020304" pitchFamily="18" charset="0"/>
                <a:ea typeface="Corben" pitchFamily="34" charset="-122"/>
                <a:cs typeface="Times New Roman" panose="02020603050405020304" pitchFamily="18" charset="0"/>
              </a:rPr>
              <a:t>Visionary Leadership</a:t>
            </a:r>
          </a:p>
          <a:p>
            <a:pPr marL="285750" indent="-285750" algn="l">
              <a:lnSpc>
                <a:spcPts val="1450"/>
              </a:lnSpc>
              <a:buFont typeface="Arial" panose="020B0604020202020204" pitchFamily="34" charset="0"/>
              <a:buChar char="•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 8">
            <a:extLst>
              <a:ext uri="{FF2B5EF4-FFF2-40B4-BE49-F238E27FC236}">
                <a16:creationId xmlns:a16="http://schemas.microsoft.com/office/drawing/2014/main" id="{F34475D0-C1E7-BCEC-67BE-02C900B47D46}"/>
              </a:ext>
            </a:extLst>
          </p:cNvPr>
          <p:cNvSpPr/>
          <p:nvPr/>
        </p:nvSpPr>
        <p:spPr>
          <a:xfrm>
            <a:off x="2909510" y="3730092"/>
            <a:ext cx="1647706" cy="1894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285750" indent="-285750" algn="l">
              <a:lnSpc>
                <a:spcPts val="145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404155"/>
                </a:solidFill>
                <a:latin typeface="Times New Roman" panose="02020603050405020304" pitchFamily="18" charset="0"/>
                <a:ea typeface="Corben" pitchFamily="34" charset="-122"/>
                <a:cs typeface="Times New Roman" panose="02020603050405020304" pitchFamily="18" charset="0"/>
              </a:rPr>
              <a:t>Resource Optimization</a:t>
            </a:r>
          </a:p>
          <a:p>
            <a:pPr marL="285750" indent="-285750" algn="l">
              <a:lnSpc>
                <a:spcPts val="1450"/>
              </a:lnSpc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40415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 13">
            <a:extLst>
              <a:ext uri="{FF2B5EF4-FFF2-40B4-BE49-F238E27FC236}">
                <a16:creationId xmlns:a16="http://schemas.microsoft.com/office/drawing/2014/main" id="{1E1F7930-5E5F-82B3-CE93-B7D7601B224C}"/>
              </a:ext>
            </a:extLst>
          </p:cNvPr>
          <p:cNvSpPr/>
          <p:nvPr/>
        </p:nvSpPr>
        <p:spPr>
          <a:xfrm>
            <a:off x="4163896" y="4806522"/>
            <a:ext cx="1833563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285750" indent="-285750" algn="l">
              <a:lnSpc>
                <a:spcPts val="145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404155"/>
                </a:solidFill>
                <a:latin typeface="Times New Roman" panose="02020603050405020304" pitchFamily="18" charset="0"/>
                <a:ea typeface="Corben" pitchFamily="34" charset="-122"/>
                <a:cs typeface="Times New Roman" panose="02020603050405020304" pitchFamily="18" charset="0"/>
              </a:rPr>
              <a:t>Collaborative Governance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9" name="Text 18">
            <a:extLst>
              <a:ext uri="{FF2B5EF4-FFF2-40B4-BE49-F238E27FC236}">
                <a16:creationId xmlns:a16="http://schemas.microsoft.com/office/drawing/2014/main" id="{123C30DA-4604-491B-1E62-57D88643DC9C}"/>
              </a:ext>
            </a:extLst>
          </p:cNvPr>
          <p:cNvSpPr/>
          <p:nvPr/>
        </p:nvSpPr>
        <p:spPr>
          <a:xfrm>
            <a:off x="5245626" y="5852294"/>
            <a:ext cx="2203490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285750" indent="-285750" algn="l">
              <a:lnSpc>
                <a:spcPts val="145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404155"/>
                </a:solidFill>
                <a:latin typeface="Times New Roman" panose="02020603050405020304" pitchFamily="18" charset="0"/>
                <a:ea typeface="Corben" pitchFamily="34" charset="-122"/>
                <a:cs typeface="Times New Roman" panose="02020603050405020304" pitchFamily="18" charset="0"/>
              </a:rPr>
              <a:t>External Relationship Building</a:t>
            </a:r>
            <a:r>
              <a:rPr lang="en-US" sz="1600" dirty="0">
                <a:solidFill>
                  <a:srgbClr val="404155"/>
                </a:solidFill>
                <a:latin typeface="Times New Roman" panose="02020603050405020304" pitchFamily="18" charset="0"/>
                <a:ea typeface="Corben" pitchFamily="34" charset="-122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" name="Freeform 9">
            <a:extLst>
              <a:ext uri="{FF2B5EF4-FFF2-40B4-BE49-F238E27FC236}">
                <a16:creationId xmlns:a16="http://schemas.microsoft.com/office/drawing/2014/main" id="{FF003AA3-72A7-A7A0-09DA-A5E3980AFCE5}"/>
              </a:ext>
            </a:extLst>
          </p:cNvPr>
          <p:cNvSpPr/>
          <p:nvPr/>
        </p:nvSpPr>
        <p:spPr>
          <a:xfrm>
            <a:off x="5637129" y="1126943"/>
            <a:ext cx="6447514" cy="5585935"/>
          </a:xfrm>
          <a:custGeom>
            <a:avLst/>
            <a:gdLst/>
            <a:ahLst/>
            <a:cxnLst/>
            <a:rect l="l" t="t" r="r" b="b"/>
            <a:pathLst>
              <a:path w="10483567" h="8229600">
                <a:moveTo>
                  <a:pt x="0" y="0"/>
                </a:moveTo>
                <a:lnTo>
                  <a:pt x="10483567" y="0"/>
                </a:lnTo>
                <a:lnTo>
                  <a:pt x="10483567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8039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1B9D99-2FFF-5F3D-3D26-825EEF0272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B1ADB0F-42B9-D493-F06C-574276E8A757}"/>
              </a:ext>
            </a:extLst>
          </p:cNvPr>
          <p:cNvSpPr txBox="1"/>
          <p:nvPr/>
        </p:nvSpPr>
        <p:spPr>
          <a:xfrm>
            <a:off x="621614" y="494040"/>
            <a:ext cx="11451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rgbClr val="0B253F"/>
                </a:solidFill>
                <a:latin typeface="Times" pitchFamily="2" charset="0"/>
                <a:ea typeface="Charter Roman" charset="0"/>
                <a:cs typeface="Charter Roman" charset="0"/>
              </a:rPr>
              <a:t>FINDINGS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AF94E8-65FC-07E7-EBBA-FBA46D6DF27D}"/>
              </a:ext>
            </a:extLst>
          </p:cNvPr>
          <p:cNvSpPr txBox="1">
            <a:spLocks/>
          </p:cNvSpPr>
          <p:nvPr/>
        </p:nvSpPr>
        <p:spPr>
          <a:xfrm>
            <a:off x="2449117" y="494040"/>
            <a:ext cx="9344728" cy="105981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71500" indent="-280988" algn="l" defTabSz="457200" rtl="0" eaLnBrk="1" latinLnBrk="0" hangingPunct="1">
              <a:spcBef>
                <a:spcPct val="20000"/>
              </a:spcBef>
              <a:buFont typeface="Wingdings 3" panose="05040102010807070707" pitchFamily="18" charset="2"/>
              <a:buChar char="&quot;"/>
              <a:defRPr sz="3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62013" indent="-176213" algn="l" defTabSz="4572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▪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4913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85900" indent="-166688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Question # 3</a:t>
            </a:r>
          </a:p>
          <a:p>
            <a:pPr marL="548640" lvl="2" indent="0" algn="ctr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what ways did institutional and leadership characteristics interact to shape outcomes in STEM degree production at small HBCUs?</a:t>
            </a:r>
          </a:p>
        </p:txBody>
      </p:sp>
      <p:sp>
        <p:nvSpPr>
          <p:cNvPr id="5" name="Text 1">
            <a:extLst>
              <a:ext uri="{FF2B5EF4-FFF2-40B4-BE49-F238E27FC236}">
                <a16:creationId xmlns:a16="http://schemas.microsoft.com/office/drawing/2014/main" id="{39F0A959-C46D-B61B-60E4-AC02020D980C}"/>
              </a:ext>
            </a:extLst>
          </p:cNvPr>
          <p:cNvSpPr/>
          <p:nvPr/>
        </p:nvSpPr>
        <p:spPr>
          <a:xfrm>
            <a:off x="1026801" y="3092708"/>
            <a:ext cx="2209835" cy="27773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>
              <a:lnSpc>
                <a:spcPts val="2400"/>
              </a:lnSpc>
              <a:buNone/>
            </a:pPr>
            <a:r>
              <a:rPr lang="en-US" sz="2000" b="1" dirty="0">
                <a:latin typeface="Times New Roman" panose="02020603050405020304" pitchFamily="18" charset="0"/>
                <a:ea typeface="Spline Sans Bold" pitchFamily="34" charset="-122"/>
                <a:cs typeface="Times New Roman" panose="02020603050405020304" pitchFamily="18" charset="0"/>
              </a:rPr>
              <a:t>Identity Integration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3">
            <a:extLst>
              <a:ext uri="{FF2B5EF4-FFF2-40B4-BE49-F238E27FC236}">
                <a16:creationId xmlns:a16="http://schemas.microsoft.com/office/drawing/2014/main" id="{47E0E265-0F54-BD17-BA3B-310AEF42828A}"/>
              </a:ext>
            </a:extLst>
          </p:cNvPr>
          <p:cNvSpPr/>
          <p:nvPr/>
        </p:nvSpPr>
        <p:spPr>
          <a:xfrm>
            <a:off x="9226146" y="4944265"/>
            <a:ext cx="2072526" cy="27773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2000" b="1" dirty="0">
                <a:latin typeface="Times New Roman" panose="02020603050405020304" pitchFamily="18" charset="0"/>
                <a:ea typeface="Spline Sans Bold" pitchFamily="34" charset="-122"/>
                <a:cs typeface="Times New Roman" panose="02020603050405020304" pitchFamily="18" charset="0"/>
              </a:rPr>
              <a:t>Culture of Excellence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 5">
            <a:extLst>
              <a:ext uri="{FF2B5EF4-FFF2-40B4-BE49-F238E27FC236}">
                <a16:creationId xmlns:a16="http://schemas.microsoft.com/office/drawing/2014/main" id="{64FE6B2C-6801-A91A-FFAC-E08BC86161D8}"/>
              </a:ext>
            </a:extLst>
          </p:cNvPr>
          <p:cNvSpPr/>
          <p:nvPr/>
        </p:nvSpPr>
        <p:spPr>
          <a:xfrm>
            <a:off x="1026801" y="4909303"/>
            <a:ext cx="2248648" cy="27773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>
              <a:lnSpc>
                <a:spcPts val="2400"/>
              </a:lnSpc>
              <a:buNone/>
            </a:pPr>
            <a:r>
              <a:rPr lang="en-US" sz="2000" b="1" dirty="0">
                <a:latin typeface="Times New Roman" panose="02020603050405020304" pitchFamily="18" charset="0"/>
                <a:ea typeface="Spline Sans Bold" pitchFamily="34" charset="-122"/>
                <a:cs typeface="Times New Roman" panose="02020603050405020304" pitchFamily="18" charset="0"/>
              </a:rPr>
              <a:t>Innovation Ecosystems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 7">
            <a:extLst>
              <a:ext uri="{FF2B5EF4-FFF2-40B4-BE49-F238E27FC236}">
                <a16:creationId xmlns:a16="http://schemas.microsoft.com/office/drawing/2014/main" id="{6C780E3C-AA79-F615-B58A-F93CA98E4CBD}"/>
              </a:ext>
            </a:extLst>
          </p:cNvPr>
          <p:cNvSpPr/>
          <p:nvPr/>
        </p:nvSpPr>
        <p:spPr>
          <a:xfrm>
            <a:off x="7915236" y="5187044"/>
            <a:ext cx="2072526" cy="27773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 8">
            <a:extLst>
              <a:ext uri="{FF2B5EF4-FFF2-40B4-BE49-F238E27FC236}">
                <a16:creationId xmlns:a16="http://schemas.microsoft.com/office/drawing/2014/main" id="{65CA2EFD-C999-5C39-F871-A5A809A829F9}"/>
              </a:ext>
            </a:extLst>
          </p:cNvPr>
          <p:cNvSpPr/>
          <p:nvPr/>
        </p:nvSpPr>
        <p:spPr>
          <a:xfrm>
            <a:off x="7915236" y="5584740"/>
            <a:ext cx="3541179" cy="9596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 9">
            <a:extLst>
              <a:ext uri="{FF2B5EF4-FFF2-40B4-BE49-F238E27FC236}">
                <a16:creationId xmlns:a16="http://schemas.microsoft.com/office/drawing/2014/main" id="{836A5A47-8F98-B193-14CB-9DF408FB8DEF}"/>
              </a:ext>
            </a:extLst>
          </p:cNvPr>
          <p:cNvSpPr/>
          <p:nvPr/>
        </p:nvSpPr>
        <p:spPr>
          <a:xfrm>
            <a:off x="9226146" y="3110189"/>
            <a:ext cx="2072526" cy="27773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2000" b="1" dirty="0">
                <a:latin typeface="Times New Roman" panose="02020603050405020304" pitchFamily="18" charset="0"/>
                <a:ea typeface="Spline Sans Bold" pitchFamily="34" charset="-122"/>
                <a:cs typeface="Times New Roman" panose="02020603050405020304" pitchFamily="18" charset="0"/>
              </a:rPr>
              <a:t>Sustainable Impact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15">
            <a:extLst>
              <a:ext uri="{FF2B5EF4-FFF2-40B4-BE49-F238E27FC236}">
                <a16:creationId xmlns:a16="http://schemas.microsoft.com/office/drawing/2014/main" id="{3025D451-C9C5-2360-B41D-6BA9931FFB00}"/>
              </a:ext>
            </a:extLst>
          </p:cNvPr>
          <p:cNvGrpSpPr/>
          <p:nvPr/>
        </p:nvGrpSpPr>
        <p:grpSpPr>
          <a:xfrm>
            <a:off x="3791974" y="1856935"/>
            <a:ext cx="4760064" cy="4335988"/>
            <a:chOff x="0" y="0"/>
            <a:chExt cx="10246096" cy="8176116"/>
          </a:xfrm>
        </p:grpSpPr>
        <p:sp>
          <p:nvSpPr>
            <p:cNvPr id="6" name="Freeform 16">
              <a:extLst>
                <a:ext uri="{FF2B5EF4-FFF2-40B4-BE49-F238E27FC236}">
                  <a16:creationId xmlns:a16="http://schemas.microsoft.com/office/drawing/2014/main" id="{98B6E4CB-7E75-426A-88E7-049ECDD8F22A}"/>
                </a:ext>
              </a:extLst>
            </p:cNvPr>
            <p:cNvSpPr/>
            <p:nvPr/>
          </p:nvSpPr>
          <p:spPr>
            <a:xfrm>
              <a:off x="0" y="0"/>
              <a:ext cx="10246040" cy="8176133"/>
            </a:xfrm>
            <a:custGeom>
              <a:avLst/>
              <a:gdLst/>
              <a:ahLst/>
              <a:cxnLst/>
              <a:rect l="l" t="t" r="r" b="b"/>
              <a:pathLst>
                <a:path w="10246040" h="8176133">
                  <a:moveTo>
                    <a:pt x="0" y="0"/>
                  </a:moveTo>
                  <a:lnTo>
                    <a:pt x="10246040" y="0"/>
                  </a:lnTo>
                  <a:lnTo>
                    <a:pt x="10246040" y="8176133"/>
                  </a:lnTo>
                  <a:lnTo>
                    <a:pt x="0" y="817613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9885" r="-9885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326244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D9A0C0-593C-F727-FC16-37F803B182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>
            <a:extLst>
              <a:ext uri="{FF2B5EF4-FFF2-40B4-BE49-F238E27FC236}">
                <a16:creationId xmlns:a16="http://schemas.microsoft.com/office/drawing/2014/main" id="{F69028AF-1BAF-59AD-FAB5-36CAFB862203}"/>
              </a:ext>
            </a:extLst>
          </p:cNvPr>
          <p:cNvGrpSpPr/>
          <p:nvPr/>
        </p:nvGrpSpPr>
        <p:grpSpPr>
          <a:xfrm>
            <a:off x="0" y="0"/>
            <a:ext cx="12192000" cy="6363960"/>
            <a:chOff x="0" y="0"/>
            <a:chExt cx="20534696" cy="12330509"/>
          </a:xfrm>
        </p:grpSpPr>
        <p:sp>
          <p:nvSpPr>
            <p:cNvPr id="6" name="Freeform 10">
              <a:extLst>
                <a:ext uri="{FF2B5EF4-FFF2-40B4-BE49-F238E27FC236}">
                  <a16:creationId xmlns:a16="http://schemas.microsoft.com/office/drawing/2014/main" id="{FC475A61-B72C-CA58-4BEB-D1C99478273D}"/>
                </a:ext>
              </a:extLst>
            </p:cNvPr>
            <p:cNvSpPr/>
            <p:nvPr/>
          </p:nvSpPr>
          <p:spPr>
            <a:xfrm>
              <a:off x="0" y="0"/>
              <a:ext cx="20534696" cy="12330509"/>
            </a:xfrm>
            <a:custGeom>
              <a:avLst/>
              <a:gdLst/>
              <a:ahLst/>
              <a:cxnLst/>
              <a:rect l="l" t="t" r="r" b="b"/>
              <a:pathLst>
                <a:path w="23314803" h="12096672">
                  <a:moveTo>
                    <a:pt x="0" y="0"/>
                  </a:moveTo>
                  <a:lnTo>
                    <a:pt x="23314803" y="0"/>
                  </a:lnTo>
                  <a:lnTo>
                    <a:pt x="23314803" y="12096672"/>
                  </a:lnTo>
                  <a:lnTo>
                    <a:pt x="0" y="12096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t="-10712" b="-10712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74B81B8-C6EA-5B8B-588D-D4DEE7EC4517}"/>
              </a:ext>
            </a:extLst>
          </p:cNvPr>
          <p:cNvSpPr txBox="1"/>
          <p:nvPr/>
        </p:nvSpPr>
        <p:spPr>
          <a:xfrm>
            <a:off x="621614" y="494040"/>
            <a:ext cx="11451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chemeClr val="bg1"/>
                </a:solidFill>
                <a:latin typeface="Times" pitchFamily="2" charset="0"/>
                <a:ea typeface="Charter Roman" charset="0"/>
                <a:cs typeface="Charter Roman" charset="0"/>
              </a:rPr>
              <a:t>COMPARISON OF RESULTS TO THE LITERATURE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03239E-E070-9B82-9374-239BDC8E87BE}"/>
              </a:ext>
            </a:extLst>
          </p:cNvPr>
          <p:cNvSpPr txBox="1">
            <a:spLocks/>
          </p:cNvSpPr>
          <p:nvPr/>
        </p:nvSpPr>
        <p:spPr>
          <a:xfrm>
            <a:off x="621614" y="1945736"/>
            <a:ext cx="10948771" cy="21444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71500" indent="-280988" algn="l" defTabSz="457200" rtl="0" eaLnBrk="1" latinLnBrk="0" hangingPunct="1">
              <a:spcBef>
                <a:spcPct val="20000"/>
              </a:spcBef>
              <a:buFont typeface="Wingdings 3" panose="05040102010807070707" pitchFamily="18" charset="2"/>
              <a:buChar char="&quot;"/>
              <a:defRPr sz="3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62013" indent="-176213" algn="l" defTabSz="4572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▪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4913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85900" indent="-166688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 Question #1</a:t>
            </a:r>
            <a:b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lvl="1" indent="-342900">
              <a:buFont typeface="Wingdings" pitchFamily="2" charset="2"/>
              <a:buChar char="§"/>
            </a:pP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Robust Operational Focus</a:t>
            </a:r>
          </a:p>
          <a:p>
            <a:pPr marL="685800" lvl="1" indent="-342900">
              <a:buFont typeface="Wingdings" pitchFamily="2" charset="2"/>
              <a:buChar char="§"/>
            </a:pP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lvl="1" indent="-342900">
              <a:buFont typeface="Wingdings" pitchFamily="2" charset="2"/>
              <a:buChar char="§"/>
            </a:pP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Contradictory Gaps in Narrative &amp; Strategy</a:t>
            </a:r>
            <a:b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76313" lvl="2" indent="-342900">
              <a:buFont typeface="Wingdings" pitchFamily="2" charset="2"/>
              <a:buChar char="§"/>
            </a:pP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Mission Gap</a:t>
            </a:r>
          </a:p>
          <a:p>
            <a:pPr marL="976313" lvl="2" indent="-342900">
              <a:buFont typeface="Wingdings" pitchFamily="2" charset="2"/>
              <a:buChar char="§"/>
            </a:pP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Operational Articulation Gap</a:t>
            </a:r>
            <a:b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lvl="1" indent="-342900">
              <a:buFont typeface="Wingdings" pitchFamily="2" charset="2"/>
              <a:buChar char="§"/>
            </a:pP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Implication for Transformational Leadership (TL)</a:t>
            </a:r>
            <a:endParaRPr 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12">
            <a:extLst>
              <a:ext uri="{FF2B5EF4-FFF2-40B4-BE49-F238E27FC236}">
                <a16:creationId xmlns:a16="http://schemas.microsoft.com/office/drawing/2014/main" id="{42946B91-D64F-A956-A973-542505FFB246}"/>
              </a:ext>
            </a:extLst>
          </p:cNvPr>
          <p:cNvSpPr txBox="1"/>
          <p:nvPr/>
        </p:nvSpPr>
        <p:spPr>
          <a:xfrm>
            <a:off x="9039281" y="10527937"/>
            <a:ext cx="4446263" cy="56425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4440"/>
              </a:lnSpc>
            </a:pPr>
            <a:r>
              <a:rPr lang="en-US" sz="3700" b="1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Mechanisms and Gaps</a:t>
            </a:r>
          </a:p>
        </p:txBody>
      </p:sp>
    </p:spTree>
    <p:extLst>
      <p:ext uri="{BB962C8B-B14F-4D97-AF65-F5344CB8AC3E}">
        <p14:creationId xmlns:p14="http://schemas.microsoft.com/office/powerpoint/2010/main" val="17827071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004E16-32E8-E6FB-6074-879784F2F8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CC36967-9DBA-746E-8E2D-CF6BC0B55B2A}"/>
              </a:ext>
            </a:extLst>
          </p:cNvPr>
          <p:cNvSpPr txBox="1"/>
          <p:nvPr/>
        </p:nvSpPr>
        <p:spPr>
          <a:xfrm>
            <a:off x="621614" y="494040"/>
            <a:ext cx="11451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rgbClr val="0B253F"/>
                </a:solidFill>
                <a:latin typeface="Times" pitchFamily="2" charset="0"/>
                <a:ea typeface="Charter Roman" charset="0"/>
                <a:cs typeface="Charter Roman" charset="0"/>
              </a:rPr>
              <a:t>COMPARISON OF RESULTS TO THE LITERATURE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0D32B-7E84-0128-472C-189CE63532A9}"/>
              </a:ext>
            </a:extLst>
          </p:cNvPr>
          <p:cNvSpPr txBox="1">
            <a:spLocks/>
          </p:cNvSpPr>
          <p:nvPr/>
        </p:nvSpPr>
        <p:spPr>
          <a:xfrm>
            <a:off x="621614" y="1481506"/>
            <a:ext cx="10948771" cy="4894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71500" indent="-280988" algn="l" defTabSz="457200" rtl="0" eaLnBrk="1" latinLnBrk="0" hangingPunct="1">
              <a:spcBef>
                <a:spcPct val="20000"/>
              </a:spcBef>
              <a:buFont typeface="Wingdings 3" panose="05040102010807070707" pitchFamily="18" charset="2"/>
              <a:buChar char="&quot;"/>
              <a:defRPr sz="3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62013" indent="-176213" algn="l" defTabSz="4572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▪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4913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85900" indent="-166688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Question #2</a:t>
            </a:r>
          </a:p>
          <a:p>
            <a:pPr marL="747713" lvl="2" indent="-457200">
              <a:buFont typeface="Arial" panose="020B0604020202020204" pitchFamily="34" charset="0"/>
              <a:buChar char="•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7713" lvl="2" indent="-457200">
              <a:buFont typeface="Wingdings" pitchFamily="2" charset="2"/>
              <a:buChar char="§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Visionary Dominance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7713" lvl="2" indent="-457200">
              <a:buFont typeface="Wingdings" pitchFamily="2" charset="2"/>
              <a:buChar char="§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Operational Divergence</a:t>
            </a:r>
            <a:b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7713" lvl="2" indent="-457200">
              <a:buFont typeface="Wingdings" pitchFamily="2" charset="2"/>
              <a:buChar char="§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Achievement Disconnect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7713" lvl="2" indent="-457200">
              <a:buFont typeface="Wingdings" pitchFamily="2" charset="2"/>
              <a:buChar char="§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Direct Support Link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reeform 9">
            <a:extLst>
              <a:ext uri="{FF2B5EF4-FFF2-40B4-BE49-F238E27FC236}">
                <a16:creationId xmlns:a16="http://schemas.microsoft.com/office/drawing/2014/main" id="{A0C01DAA-9804-F008-32B5-CA960D5CAB96}"/>
              </a:ext>
            </a:extLst>
          </p:cNvPr>
          <p:cNvSpPr/>
          <p:nvPr/>
        </p:nvSpPr>
        <p:spPr>
          <a:xfrm>
            <a:off x="5019939" y="1439302"/>
            <a:ext cx="7053189" cy="4117440"/>
          </a:xfrm>
          <a:custGeom>
            <a:avLst/>
            <a:gdLst/>
            <a:ahLst/>
            <a:cxnLst/>
            <a:rect l="l" t="t" r="r" b="b"/>
            <a:pathLst>
              <a:path w="10935721" h="6206022">
                <a:moveTo>
                  <a:pt x="0" y="0"/>
                </a:moveTo>
                <a:lnTo>
                  <a:pt x="10935721" y="0"/>
                </a:lnTo>
                <a:lnTo>
                  <a:pt x="10935721" y="6206022"/>
                </a:lnTo>
                <a:lnTo>
                  <a:pt x="0" y="620602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4039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96FEB4-0411-8A16-2261-C32ED481D2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EF5173A-7E73-0D37-54B4-CB2202FF85C7}"/>
              </a:ext>
            </a:extLst>
          </p:cNvPr>
          <p:cNvSpPr txBox="1"/>
          <p:nvPr/>
        </p:nvSpPr>
        <p:spPr>
          <a:xfrm>
            <a:off x="621614" y="494040"/>
            <a:ext cx="11451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rgbClr val="0B253F"/>
                </a:solidFill>
                <a:latin typeface="Times" pitchFamily="2" charset="0"/>
                <a:ea typeface="Charter Roman" charset="0"/>
                <a:cs typeface="Charter Roman" charset="0"/>
              </a:rPr>
              <a:t>COMPARISON OF RESULTS TO THE LITERATURE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BFB3A4-7179-FFA7-6A6B-9069D5EE8634}"/>
              </a:ext>
            </a:extLst>
          </p:cNvPr>
          <p:cNvSpPr txBox="1">
            <a:spLocks/>
          </p:cNvSpPr>
          <p:nvPr/>
        </p:nvSpPr>
        <p:spPr>
          <a:xfrm>
            <a:off x="649750" y="1467438"/>
            <a:ext cx="10948771" cy="4894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71500" indent="-280988" algn="l" defTabSz="457200" rtl="0" eaLnBrk="1" latinLnBrk="0" hangingPunct="1">
              <a:spcBef>
                <a:spcPct val="20000"/>
              </a:spcBef>
              <a:buFont typeface="Wingdings 3" panose="05040102010807070707" pitchFamily="18" charset="2"/>
              <a:buChar char="&quot;"/>
              <a:defRPr sz="3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62013" indent="-176213" algn="l" defTabSz="4572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▪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4913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85900" indent="-166688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Question #3</a:t>
            </a:r>
          </a:p>
          <a:p>
            <a:pPr marL="0" indent="0">
              <a:buNone/>
            </a:pP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7713" lvl="2" indent="-457200">
              <a:buFont typeface="Arial" panose="020B0604020202020204" pitchFamily="34" charset="0"/>
              <a:buChar char="•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Integrated Partnerships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7713" lvl="2" indent="-457200">
              <a:buFont typeface="Arial" panose="020B0604020202020204" pitchFamily="34" charset="0"/>
              <a:buChar char="•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Emergent Strategy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7713" lvl="2" indent="-457200">
              <a:buFont typeface="Arial" panose="020B0604020202020204" pitchFamily="34" charset="0"/>
              <a:buChar char="•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Archetypal Strengths</a:t>
            </a:r>
          </a:p>
          <a:p>
            <a:pPr marL="747713" lvl="2" indent="-45720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7713" lvl="2" indent="-457200">
              <a:buFont typeface="Arial" panose="020B0604020202020204" pitchFamily="34" charset="0"/>
              <a:buChar char="•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Operational Driver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reeform 9">
            <a:extLst>
              <a:ext uri="{FF2B5EF4-FFF2-40B4-BE49-F238E27FC236}">
                <a16:creationId xmlns:a16="http://schemas.microsoft.com/office/drawing/2014/main" id="{05D6DFC2-536A-DEF2-B96E-48CFF333CD3D}"/>
              </a:ext>
            </a:extLst>
          </p:cNvPr>
          <p:cNvSpPr/>
          <p:nvPr/>
        </p:nvSpPr>
        <p:spPr>
          <a:xfrm>
            <a:off x="4529796" y="1140769"/>
            <a:ext cx="7876149" cy="4414611"/>
          </a:xfrm>
          <a:custGeom>
            <a:avLst/>
            <a:gdLst/>
            <a:ahLst/>
            <a:cxnLst/>
            <a:rect l="l" t="t" r="r" b="b"/>
            <a:pathLst>
              <a:path w="11029132" h="6300392">
                <a:moveTo>
                  <a:pt x="0" y="0"/>
                </a:moveTo>
                <a:lnTo>
                  <a:pt x="11029132" y="0"/>
                </a:lnTo>
                <a:lnTo>
                  <a:pt x="11029132" y="6300391"/>
                </a:lnTo>
                <a:lnTo>
                  <a:pt x="0" y="630039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873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BD624C-B6AE-7EAD-FFDE-9C0F64805C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4" descr="preencoded.png">
            <a:extLst>
              <a:ext uri="{FF2B5EF4-FFF2-40B4-BE49-F238E27FC236}">
                <a16:creationId xmlns:a16="http://schemas.microsoft.com/office/drawing/2014/main" id="{F8EF83DB-89B1-2850-8E62-8F68D46E94AA}"/>
              </a:ext>
            </a:extLst>
          </p:cNvPr>
          <p:cNvSpPr/>
          <p:nvPr/>
        </p:nvSpPr>
        <p:spPr>
          <a:xfrm>
            <a:off x="0" y="0"/>
            <a:ext cx="12192000" cy="6858001"/>
          </a:xfrm>
          <a:custGeom>
            <a:avLst/>
            <a:gdLst/>
            <a:ahLst/>
            <a:cxnLst/>
            <a:rect l="l" t="t" r="r" b="b"/>
            <a:pathLst>
              <a:path w="24254543" h="12762738">
                <a:moveTo>
                  <a:pt x="0" y="0"/>
                </a:moveTo>
                <a:lnTo>
                  <a:pt x="24254543" y="0"/>
                </a:lnTo>
                <a:lnTo>
                  <a:pt x="24254543" y="12762738"/>
                </a:lnTo>
                <a:lnTo>
                  <a:pt x="0" y="1276273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9999"/>
            </a:blip>
            <a:stretch>
              <a:fillRect t="-92531" b="-92530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" name="Text 0">
            <a:extLst>
              <a:ext uri="{FF2B5EF4-FFF2-40B4-BE49-F238E27FC236}">
                <a16:creationId xmlns:a16="http://schemas.microsoft.com/office/drawing/2014/main" id="{D3F4956B-5A53-1D0D-8BBE-1D8E516F3476}"/>
              </a:ext>
            </a:extLst>
          </p:cNvPr>
          <p:cNvSpPr/>
          <p:nvPr/>
        </p:nvSpPr>
        <p:spPr>
          <a:xfrm>
            <a:off x="554020" y="341238"/>
            <a:ext cx="5869581" cy="14638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>
                <a:latin typeface="Times New Roman" panose="02020603050405020304" pitchFamily="18" charset="0"/>
                <a:ea typeface="Spline Sans Bold" pitchFamily="34" charset="-122"/>
                <a:cs typeface="Times New Roman" panose="02020603050405020304" pitchFamily="18" charset="0"/>
              </a:rPr>
              <a:t>Study Focus</a:t>
            </a:r>
          </a:p>
          <a:p>
            <a:pPr>
              <a:lnSpc>
                <a:spcPts val="3958"/>
              </a:lnSpc>
            </a:pPr>
            <a:endParaRPr lang="en-US" sz="3600" b="1" dirty="0">
              <a:latin typeface="Times New Roman" panose="02020603050405020304" pitchFamily="18" charset="0"/>
              <a:ea typeface="Spline Sans Bold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274E75-DA2E-734E-FA27-9EAFA624E9EF}"/>
              </a:ext>
            </a:extLst>
          </p:cNvPr>
          <p:cNvSpPr txBox="1"/>
          <p:nvPr/>
        </p:nvSpPr>
        <p:spPr>
          <a:xfrm>
            <a:off x="2398174" y="1805098"/>
            <a:ext cx="834045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National Imperative: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diverse STEM workforce.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Systemic Barrier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Funding inequities and resource limitations.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Knowledge Gap: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Leadership and strategic practices drive STEM Success.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4447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7B3EDD8-08A7-4C8E-92E0-28ED77F980AA}"/>
              </a:ext>
            </a:extLst>
          </p:cNvPr>
          <p:cNvSpPr txBox="1"/>
          <p:nvPr/>
        </p:nvSpPr>
        <p:spPr>
          <a:xfrm>
            <a:off x="621614" y="494040"/>
            <a:ext cx="11451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rgbClr val="0B253F"/>
                </a:solidFill>
                <a:latin typeface="Times" pitchFamily="2" charset="0"/>
                <a:ea typeface="Charter Roman" charset="0"/>
                <a:cs typeface="Charter Roman" charset="0"/>
              </a:rPr>
              <a:t>RECOMMENDATIONS (PRACTICAL APPLICATION)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E82055-B315-46FE-90C1-36DDCB835971}"/>
              </a:ext>
            </a:extLst>
          </p:cNvPr>
          <p:cNvSpPr txBox="1">
            <a:spLocks/>
          </p:cNvSpPr>
          <p:nvPr/>
        </p:nvSpPr>
        <p:spPr>
          <a:xfrm>
            <a:off x="1550082" y="2813388"/>
            <a:ext cx="10971044" cy="35505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71500" indent="-280988" algn="l" defTabSz="457200" rtl="0" eaLnBrk="1" latinLnBrk="0" hangingPunct="1">
              <a:spcBef>
                <a:spcPct val="20000"/>
              </a:spcBef>
              <a:buFont typeface="Wingdings 3" panose="05040102010807070707" pitchFamily="18" charset="2"/>
              <a:buChar char="&quot;"/>
              <a:defRPr sz="3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62013" indent="-176213" algn="l" defTabSz="4572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▪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4913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85900" indent="-166688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Formalize Operational Transparency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Strategically Align Identity and Operations</a:t>
            </a:r>
            <a:br>
              <a: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Integrate External Engagement Holistically</a:t>
            </a:r>
            <a:br>
              <a: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Cultivate Diverse Leadership Skillsets</a:t>
            </a:r>
          </a:p>
        </p:txBody>
      </p:sp>
      <p:sp>
        <p:nvSpPr>
          <p:cNvPr id="4" name="Freeform 9">
            <a:extLst>
              <a:ext uri="{FF2B5EF4-FFF2-40B4-BE49-F238E27FC236}">
                <a16:creationId xmlns:a16="http://schemas.microsoft.com/office/drawing/2014/main" id="{E8041C80-0795-EE82-17C0-DDFB6E936278}"/>
              </a:ext>
            </a:extLst>
          </p:cNvPr>
          <p:cNvSpPr/>
          <p:nvPr/>
        </p:nvSpPr>
        <p:spPr>
          <a:xfrm>
            <a:off x="0" y="1140373"/>
            <a:ext cx="12192000" cy="1434016"/>
          </a:xfrm>
          <a:custGeom>
            <a:avLst/>
            <a:gdLst/>
            <a:ahLst/>
            <a:cxnLst/>
            <a:rect l="l" t="t" r="r" b="b"/>
            <a:pathLst>
              <a:path w="18551308" h="2793531">
                <a:moveTo>
                  <a:pt x="0" y="0"/>
                </a:moveTo>
                <a:lnTo>
                  <a:pt x="18551308" y="0"/>
                </a:lnTo>
                <a:lnTo>
                  <a:pt x="18551308" y="2793532"/>
                </a:lnTo>
                <a:lnTo>
                  <a:pt x="0" y="279353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54900" b="-187542"/>
            </a:stretch>
          </a:blip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4026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F5D3B74-DE8F-4853-BC96-499608C35916}"/>
              </a:ext>
            </a:extLst>
          </p:cNvPr>
          <p:cNvSpPr txBox="1"/>
          <p:nvPr/>
        </p:nvSpPr>
        <p:spPr>
          <a:xfrm>
            <a:off x="621614" y="494040"/>
            <a:ext cx="11451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rgbClr val="0B253F"/>
                </a:solidFill>
                <a:latin typeface="Times" pitchFamily="2" charset="0"/>
                <a:ea typeface="Charter Roman" charset="0"/>
                <a:cs typeface="Charter Roman" charset="0"/>
              </a:rPr>
              <a:t>RECOMMENDATIONS (FUTURE RESEARCH)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C8364D-E71F-4E83-AF9E-ABAE4DD56FB4}"/>
              </a:ext>
            </a:extLst>
          </p:cNvPr>
          <p:cNvSpPr txBox="1">
            <a:spLocks/>
          </p:cNvSpPr>
          <p:nvPr/>
        </p:nvSpPr>
        <p:spPr>
          <a:xfrm>
            <a:off x="1411555" y="2157225"/>
            <a:ext cx="10661573" cy="36457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71500" indent="-280988" algn="l" defTabSz="457200" rtl="0" eaLnBrk="1" latinLnBrk="0" hangingPunct="1">
              <a:spcBef>
                <a:spcPct val="20000"/>
              </a:spcBef>
              <a:buFont typeface="Wingdings 3" panose="05040102010807070707" pitchFamily="18" charset="2"/>
              <a:buChar char="&quot;"/>
              <a:defRPr sz="3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62013" indent="-176213" algn="l" defTabSz="4572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▪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4913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85900" indent="-166688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In-Depth Stakeholder Interviews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Targeted Process Tracing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Mixed-Methods Causal Analysis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Archetype Validation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reeform 10">
            <a:extLst>
              <a:ext uri="{FF2B5EF4-FFF2-40B4-BE49-F238E27FC236}">
                <a16:creationId xmlns:a16="http://schemas.microsoft.com/office/drawing/2014/main" id="{A5A24382-C359-CFFB-9141-957DC49C3620}"/>
              </a:ext>
            </a:extLst>
          </p:cNvPr>
          <p:cNvSpPr/>
          <p:nvPr/>
        </p:nvSpPr>
        <p:spPr>
          <a:xfrm>
            <a:off x="6886058" y="1437324"/>
            <a:ext cx="4397129" cy="4365628"/>
          </a:xfrm>
          <a:custGeom>
            <a:avLst/>
            <a:gdLst/>
            <a:ahLst/>
            <a:cxnLst/>
            <a:rect l="l" t="t" r="r" b="b"/>
            <a:pathLst>
              <a:path w="6156415" h="6156415">
                <a:moveTo>
                  <a:pt x="0" y="0"/>
                </a:moveTo>
                <a:lnTo>
                  <a:pt x="6156415" y="0"/>
                </a:lnTo>
                <a:lnTo>
                  <a:pt x="6156415" y="6156416"/>
                </a:lnTo>
                <a:lnTo>
                  <a:pt x="0" y="615641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7283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519D795-71A9-43C9-A595-25C87D53BE35}"/>
              </a:ext>
            </a:extLst>
          </p:cNvPr>
          <p:cNvSpPr txBox="1"/>
          <p:nvPr/>
        </p:nvSpPr>
        <p:spPr>
          <a:xfrm>
            <a:off x="621614" y="494040"/>
            <a:ext cx="1145151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rgbClr val="0B253F"/>
                </a:solidFill>
                <a:latin typeface="Times" pitchFamily="2" charset="0"/>
                <a:ea typeface="Charter Roman" charset="0"/>
                <a:cs typeface="Charter Roman" charset="0"/>
              </a:rPr>
              <a:t>CONCLUSIONS: </a:t>
            </a:r>
            <a:r>
              <a:rPr lang="en-US" sz="3500" b="1" dirty="0">
                <a:latin typeface="Times New Roman" panose="02020603050405020304" pitchFamily="18" charset="0"/>
                <a:ea typeface="Spline Sans Bold" pitchFamily="34" charset="-122"/>
                <a:cs typeface="Times New Roman" panose="02020603050405020304" pitchFamily="18" charset="0"/>
              </a:rPr>
              <a:t>Strengthening the STEM Talent Pipel</a:t>
            </a:r>
            <a:r>
              <a:rPr lang="en-US" sz="3200" b="1" dirty="0">
                <a:latin typeface="Times New Roman" panose="02020603050405020304" pitchFamily="18" charset="0"/>
                <a:ea typeface="Spline Sans Bold" pitchFamily="34" charset="-122"/>
                <a:cs typeface="Times New Roman" panose="02020603050405020304" pitchFamily="18" charset="0"/>
              </a:rPr>
              <a:t>ine</a:t>
            </a:r>
            <a:endParaRPr lang="en-US" sz="3200" b="1" dirty="0">
              <a:latin typeface="Times New Roman" panose="02020603050405020304" pitchFamily="18" charset="0"/>
              <a:ea typeface="Charter Roman" charset="0"/>
              <a:cs typeface="Times New Roman" panose="02020603050405020304" pitchFamily="18" charset="0"/>
            </a:endParaRPr>
          </a:p>
        </p:txBody>
      </p:sp>
      <p:pic>
        <p:nvPicPr>
          <p:cNvPr id="10" name="Image 0" descr="preencoded.png">
            <a:extLst>
              <a:ext uri="{FF2B5EF4-FFF2-40B4-BE49-F238E27FC236}">
                <a16:creationId xmlns:a16="http://schemas.microsoft.com/office/drawing/2014/main" id="{948D2923-BE7A-68C6-FE57-2A6CD85124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1133" y="1579567"/>
            <a:ext cx="4275726" cy="4275726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06AB5013-9AC6-0BEF-3632-7D3FB9986836}"/>
              </a:ext>
            </a:extLst>
          </p:cNvPr>
          <p:cNvGrpSpPr/>
          <p:nvPr/>
        </p:nvGrpSpPr>
        <p:grpSpPr>
          <a:xfrm>
            <a:off x="1075141" y="2290862"/>
            <a:ext cx="6866964" cy="2853136"/>
            <a:chOff x="877996" y="2349567"/>
            <a:chExt cx="6986571" cy="2755617"/>
          </a:xfrm>
        </p:grpSpPr>
        <p:sp>
          <p:nvSpPr>
            <p:cNvPr id="5" name="Text 2">
              <a:extLst>
                <a:ext uri="{FF2B5EF4-FFF2-40B4-BE49-F238E27FC236}">
                  <a16:creationId xmlns:a16="http://schemas.microsoft.com/office/drawing/2014/main" id="{0EBD583F-5207-8A34-2B5C-71C319E0BE9C}"/>
                </a:ext>
              </a:extLst>
            </p:cNvPr>
            <p:cNvSpPr/>
            <p:nvPr/>
          </p:nvSpPr>
          <p:spPr>
            <a:xfrm>
              <a:off x="877997" y="2349567"/>
              <a:ext cx="6103374" cy="527114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marL="342900" indent="-342900" algn="l">
                <a:lnSpc>
                  <a:spcPts val="2000"/>
                </a:lnSpc>
                <a:buSzPct val="100000"/>
                <a:buChar char="•"/>
              </a:pPr>
              <a:r>
                <a:rPr lang="en-US" sz="2400" dirty="0">
                  <a:latin typeface="Times New Roman" panose="02020603050405020304" pitchFamily="18" charset="0"/>
                  <a:ea typeface="Barlow" pitchFamily="34" charset="-122"/>
                  <a:cs typeface="Times New Roman" panose="02020603050405020304" pitchFamily="18" charset="0"/>
                </a:rPr>
                <a:t>Mission-aligned STEM initiatives</a:t>
              </a:r>
              <a:endParaRPr 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Text 4">
              <a:extLst>
                <a:ext uri="{FF2B5EF4-FFF2-40B4-BE49-F238E27FC236}">
                  <a16:creationId xmlns:a16="http://schemas.microsoft.com/office/drawing/2014/main" id="{F3627315-8AD1-674A-E842-A170DF283F3E}"/>
                </a:ext>
              </a:extLst>
            </p:cNvPr>
            <p:cNvSpPr/>
            <p:nvPr/>
          </p:nvSpPr>
          <p:spPr>
            <a:xfrm>
              <a:off x="877997" y="3755036"/>
              <a:ext cx="6986570" cy="527115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marL="342900" indent="-342900" algn="l">
                <a:lnSpc>
                  <a:spcPts val="2000"/>
                </a:lnSpc>
                <a:buSzPct val="100000"/>
                <a:buChar char="•"/>
              </a:pPr>
              <a:r>
                <a:rPr lang="en-US" sz="2400" dirty="0">
                  <a:latin typeface="Times New Roman" panose="02020603050405020304" pitchFamily="18" charset="0"/>
                  <a:ea typeface="Barlow" pitchFamily="34" charset="-122"/>
                  <a:cs typeface="Times New Roman" panose="02020603050405020304" pitchFamily="18" charset="0"/>
                </a:rPr>
                <a:t>External partnerships</a:t>
              </a:r>
              <a:endParaRPr 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 5">
              <a:extLst>
                <a:ext uri="{FF2B5EF4-FFF2-40B4-BE49-F238E27FC236}">
                  <a16:creationId xmlns:a16="http://schemas.microsoft.com/office/drawing/2014/main" id="{47449B70-AA4F-3493-4A88-7A3F93CD1552}"/>
                </a:ext>
              </a:extLst>
            </p:cNvPr>
            <p:cNvSpPr/>
            <p:nvPr/>
          </p:nvSpPr>
          <p:spPr>
            <a:xfrm>
              <a:off x="877997" y="4449864"/>
              <a:ext cx="6725313" cy="655320"/>
            </a:xfrm>
            <a:prstGeom prst="rect">
              <a:avLst/>
            </a:prstGeom>
            <a:noFill/>
            <a:ln/>
          </p:spPr>
          <p:txBody>
            <a:bodyPr wrap="square" lIns="0" tIns="0" rIns="0" bIns="0" rtlCol="0" anchor="t"/>
            <a:lstStyle/>
            <a:p>
              <a:pPr marL="342900" indent="-342900" algn="l">
                <a:lnSpc>
                  <a:spcPts val="2000"/>
                </a:lnSpc>
                <a:buSzPct val="100000"/>
                <a:buChar char="•"/>
              </a:pPr>
              <a:r>
                <a:rPr lang="en-US" sz="2400" dirty="0">
                  <a:latin typeface="Times New Roman" panose="02020603050405020304" pitchFamily="18" charset="0"/>
                  <a:ea typeface="Barlow" pitchFamily="34" charset="-122"/>
                  <a:cs typeface="Times New Roman" panose="02020603050405020304" pitchFamily="18" charset="0"/>
                </a:rPr>
                <a:t>Honor HBCU cultural heritage</a:t>
              </a:r>
              <a:endParaRPr 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Text 3">
              <a:extLst>
                <a:ext uri="{FF2B5EF4-FFF2-40B4-BE49-F238E27FC236}">
                  <a16:creationId xmlns:a16="http://schemas.microsoft.com/office/drawing/2014/main" id="{C3EB8957-6E2F-A36D-2B3E-DBC7857F7587}"/>
                </a:ext>
              </a:extLst>
            </p:cNvPr>
            <p:cNvSpPr/>
            <p:nvPr/>
          </p:nvSpPr>
          <p:spPr>
            <a:xfrm>
              <a:off x="877996" y="3092834"/>
              <a:ext cx="6771031" cy="527114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 marL="342900" indent="-342900" algn="l">
                <a:lnSpc>
                  <a:spcPts val="2000"/>
                </a:lnSpc>
                <a:buSzPct val="100000"/>
                <a:buChar char="•"/>
              </a:pPr>
              <a:r>
                <a:rPr lang="en-US" sz="2400" dirty="0">
                  <a:latin typeface="Times New Roman" panose="02020603050405020304" pitchFamily="18" charset="0"/>
                  <a:ea typeface="Barlow" pitchFamily="34" charset="-122"/>
                  <a:cs typeface="Times New Roman" panose="02020603050405020304" pitchFamily="18" charset="0"/>
                </a:rPr>
                <a:t>Resource optimization strategies</a:t>
              </a:r>
              <a:endParaRPr 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55337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89F60B6B-292C-49D1-2E21-0B128F4CF6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10224" cy="6389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72520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1DE018-17AD-AAD1-A511-DFF5624F41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244B8C9-7792-4F3B-3662-A8C29C0A06F0}"/>
              </a:ext>
            </a:extLst>
          </p:cNvPr>
          <p:cNvSpPr txBox="1"/>
          <p:nvPr/>
        </p:nvSpPr>
        <p:spPr>
          <a:xfrm>
            <a:off x="621614" y="494040"/>
            <a:ext cx="11451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rgbClr val="0B253F"/>
                </a:solidFill>
                <a:latin typeface="Times" pitchFamily="2" charset="0"/>
                <a:ea typeface="Charter Roman" charset="0"/>
                <a:cs typeface="Charter Roman" charset="0"/>
              </a:rPr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67A125-12CC-2B87-8B9A-D8A27DCA58C8}"/>
              </a:ext>
            </a:extLst>
          </p:cNvPr>
          <p:cNvSpPr txBox="1">
            <a:spLocks/>
          </p:cNvSpPr>
          <p:nvPr/>
        </p:nvSpPr>
        <p:spPr>
          <a:xfrm>
            <a:off x="621614" y="1140371"/>
            <a:ext cx="11498582" cy="48949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71500" indent="-280988" algn="l" defTabSz="457200" rtl="0" eaLnBrk="1" latinLnBrk="0" hangingPunct="1">
              <a:spcBef>
                <a:spcPct val="20000"/>
              </a:spcBef>
              <a:buFont typeface="Wingdings 3" panose="05040102010807070707" pitchFamily="18" charset="2"/>
              <a:buChar char="&quot;"/>
              <a:defRPr sz="3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62013" indent="-176213" algn="l" defTabSz="4572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▪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4913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85900" indent="-166688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indent="-45720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Bass, B. M. (1985).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Leadership and performance beyond expectations.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Free Press.</a:t>
            </a:r>
          </a:p>
          <a:p>
            <a:pPr marL="457200" marR="0" indent="-45720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Bass, B. M. (1990). From transactional to transformational leadership: Learning to share the vision.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Organizational Dynamics, 18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(3), 19–31. https://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doi.org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/10.1016/0090-2616(90)90061-S</a:t>
            </a:r>
          </a:p>
          <a:p>
            <a:pPr marL="457200" indent="-457200">
              <a:lnSpc>
                <a:spcPct val="200000"/>
              </a:lnSpc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Boncana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M., Smith, R., &amp; Johnson, L. (2021c). The impact of leadership-driven faculty mentoring programs on STEM graduation rates at HBCUs.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Journal of Higher Education Leadership, 45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(3), 245-267.</a:t>
            </a:r>
          </a:p>
          <a:p>
            <a:pPr marL="457200" indent="-457200">
              <a:lnSpc>
                <a:spcPct val="200000"/>
              </a:lnSpc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Chang, Y.-C., &amp; Menzies, H. M. (2022c). Data-informed decision-making in higher education: Lessons from a teacher education program.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Research &amp; Practice in Assessment.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b="0" u="sng" dirty="0">
                <a:solidFill>
                  <a:srgbClr val="00437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https://www.rpajournal.com</a:t>
            </a:r>
            <a:endParaRPr lang="en-US" sz="1800" b="0" u="sng" dirty="0">
              <a:solidFill>
                <a:srgbClr val="00437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-457200">
              <a:lnSpc>
                <a:spcPct val="200000"/>
              </a:lnSpc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Clavier, P. R., Johnson, M. S., &amp; Lee, W. (2021). Transformational leadership and STEM retention: A study of HBCUs.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Journal of STEM Education Research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(1), 67-83.</a:t>
            </a:r>
          </a:p>
          <a:p>
            <a:pPr marL="457200" indent="-457200">
              <a:lnSpc>
                <a:spcPct val="200000"/>
              </a:lnSpc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7391750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F1FFA0-A517-0050-B395-5C122DBAA1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52EE32B-5FD6-ABEC-1677-2CC7C6CD5854}"/>
              </a:ext>
            </a:extLst>
          </p:cNvPr>
          <p:cNvSpPr txBox="1"/>
          <p:nvPr/>
        </p:nvSpPr>
        <p:spPr>
          <a:xfrm>
            <a:off x="621614" y="494040"/>
            <a:ext cx="11451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rgbClr val="0B253F"/>
                </a:solidFill>
                <a:latin typeface="Times" pitchFamily="2" charset="0"/>
                <a:ea typeface="Charter Roman" charset="0"/>
                <a:cs typeface="Charter Roman" charset="0"/>
              </a:rPr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1C9C2E-6EE2-5710-F29B-359A7AA3E370}"/>
              </a:ext>
            </a:extLst>
          </p:cNvPr>
          <p:cNvSpPr txBox="1">
            <a:spLocks/>
          </p:cNvSpPr>
          <p:nvPr/>
        </p:nvSpPr>
        <p:spPr>
          <a:xfrm>
            <a:off x="621614" y="1099642"/>
            <a:ext cx="11498582" cy="48949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71500" indent="-280988" algn="l" defTabSz="457200" rtl="0" eaLnBrk="1" latinLnBrk="0" hangingPunct="1">
              <a:spcBef>
                <a:spcPct val="20000"/>
              </a:spcBef>
              <a:buFont typeface="Wingdings 3" panose="05040102010807070707" pitchFamily="18" charset="2"/>
              <a:buChar char="&quot;"/>
              <a:defRPr sz="3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62013" indent="-176213" algn="l" defTabSz="4572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▪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4913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85900" indent="-166688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200000"/>
              </a:lnSpc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Clewell, B. C., de Cohen, C. C., &amp; Tsui, L. (2010b). Enhancing the success of underrepresented minorities in STEM: Strategies for institutional transformation.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American Institutes for Research.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-457200">
              <a:lnSpc>
                <a:spcPct val="200000"/>
              </a:lnSpc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Creswell, J. W., &amp; Poth, C. N. (2018).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Qualitative inquiry and research design: Choosing among five approaches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(4th ed.). SAGE.</a:t>
            </a:r>
          </a:p>
          <a:p>
            <a:pPr marL="457200" indent="-457200">
              <a:lnSpc>
                <a:spcPct val="200000"/>
              </a:lnSpc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Denzin, N., &amp; Lincoln, Y. S. (2018).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SAGE handbook of qualitative research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(5th ed.). SAGE.</a:t>
            </a:r>
          </a:p>
          <a:p>
            <a:pPr marL="457200" indent="-457200">
              <a:lnSpc>
                <a:spcPct val="200000"/>
              </a:lnSpc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Engerman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K., Williams, M., &amp; Saint-Preux, M. (2021). Corporate partnerships enhancing STEM education at HBCUs.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Journal of STEM Outreach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(2), 22-35.</a:t>
            </a:r>
          </a:p>
          <a:p>
            <a:pPr marL="457200" indent="-457200">
              <a:lnSpc>
                <a:spcPct val="200000"/>
              </a:lnSpc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Jaeger, A. J., Hill, L. H., &amp; Sutton, H. T. (2023). STEM outcomes and resource constraints at small HBCUs: Institutional resilience and innovation.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Research in Higher Education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64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(2), 223–246.</a:t>
            </a:r>
          </a:p>
          <a:p>
            <a:pPr marL="457200" indent="-457200">
              <a:lnSpc>
                <a:spcPct val="200000"/>
              </a:lnSpc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3481514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A66DDBC-5357-404F-9870-671BDD777A8A}"/>
              </a:ext>
            </a:extLst>
          </p:cNvPr>
          <p:cNvSpPr txBox="1"/>
          <p:nvPr/>
        </p:nvSpPr>
        <p:spPr>
          <a:xfrm>
            <a:off x="621614" y="494040"/>
            <a:ext cx="11451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rgbClr val="0B253F"/>
                </a:solidFill>
                <a:latin typeface="Times" pitchFamily="2" charset="0"/>
                <a:ea typeface="Charter Roman" charset="0"/>
                <a:cs typeface="Charter Roman" charset="0"/>
              </a:rPr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3E23B0-2B8A-920D-44C7-18872FD581D0}"/>
              </a:ext>
            </a:extLst>
          </p:cNvPr>
          <p:cNvSpPr txBox="1">
            <a:spLocks/>
          </p:cNvSpPr>
          <p:nvPr/>
        </p:nvSpPr>
        <p:spPr>
          <a:xfrm>
            <a:off x="621615" y="1251717"/>
            <a:ext cx="11498582" cy="489495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71500" indent="-280988" algn="l" defTabSz="457200" rtl="0" eaLnBrk="1" latinLnBrk="0" hangingPunct="1">
              <a:spcBef>
                <a:spcPct val="20000"/>
              </a:spcBef>
              <a:buFont typeface="Wingdings 3" panose="05040102010807070707" pitchFamily="18" charset="2"/>
              <a:buChar char="&quot;"/>
              <a:defRPr sz="3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62013" indent="-176213" algn="l" defTabSz="4572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▪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4913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85900" indent="-166688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200000"/>
              </a:lnSpc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Jaeger, E., McKayle, C. A.,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Engerman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K.,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Boncana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M., &amp; Askew, K. (2023). Leadership vision and resource allocation at small HBCUs: Impacts on STEM education outcomes.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STEM Equity Journal, 12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(2), 89-104. </a:t>
            </a:r>
            <a:r>
              <a:rPr lang="en-US" sz="1800" b="0" u="sng" dirty="0">
                <a:solidFill>
                  <a:srgbClr val="00437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https://par.nsf.gov/servlets/purl/10336505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-457200">
              <a:lnSpc>
                <a:spcPct val="200000"/>
              </a:lnSpc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Jaeger, A. J., Taylor, S. L., &amp; Williams, S. M. (2023). Leadership vision and resource allocation in small HBCUs: A qualitative study.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Journal of Higher Education Policy and Management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45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(2), 123-138.</a:t>
            </a:r>
          </a:p>
          <a:p>
            <a:pPr marL="457200" indent="-457200">
              <a:lnSpc>
                <a:spcPct val="200000"/>
              </a:lnSpc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James, S. (2025, February 25).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Vision and mission of school statements: A practical guide with examples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Education Walkthrough. </a:t>
            </a:r>
            <a:r>
              <a:rPr lang="en-US" sz="1800" b="0" u="sng" dirty="0">
                <a:solidFill>
                  <a:srgbClr val="00437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4"/>
              </a:rPr>
              <a:t>https://educationwalkthrough.com/vision-mission-of-school/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-457200">
              <a:lnSpc>
                <a:spcPct val="200000"/>
              </a:lnSpc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Kotler, P., &amp; Fox, K. F. A. (1995). </a:t>
            </a:r>
            <a:r>
              <a:rPr lang="en-US" sz="1800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Strategic marketing for educational institutions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(2nd ed.). Prentice Hall.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200000"/>
              </a:lnSpc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Kouzes, J. M., &amp; Posner, B. Z. (2017). </a:t>
            </a:r>
            <a:r>
              <a:rPr lang="en-US" sz="1800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leadership challenge: How to make extraordinary things happen in organizations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(6th ed.). Jossey-Bass.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200000"/>
              </a:lnSpc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316471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DFC8D8-5249-DD5C-BB8F-04632E9D23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E8144F5-4359-537E-1184-494F08D100A4}"/>
              </a:ext>
            </a:extLst>
          </p:cNvPr>
          <p:cNvSpPr txBox="1"/>
          <p:nvPr/>
        </p:nvSpPr>
        <p:spPr>
          <a:xfrm>
            <a:off x="621614" y="494040"/>
            <a:ext cx="11451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rgbClr val="0B253F"/>
                </a:solidFill>
                <a:latin typeface="Times" pitchFamily="2" charset="0"/>
                <a:ea typeface="Charter Roman" charset="0"/>
                <a:cs typeface="Charter Roman" charset="0"/>
              </a:rPr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8005F2-0A25-1004-4E08-424FBFB2B1BA}"/>
              </a:ext>
            </a:extLst>
          </p:cNvPr>
          <p:cNvSpPr txBox="1">
            <a:spLocks/>
          </p:cNvSpPr>
          <p:nvPr/>
        </p:nvSpPr>
        <p:spPr>
          <a:xfrm>
            <a:off x="621615" y="1251717"/>
            <a:ext cx="11498582" cy="48949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71500" indent="-280988" algn="l" defTabSz="457200" rtl="0" eaLnBrk="1" latinLnBrk="0" hangingPunct="1">
              <a:spcBef>
                <a:spcPct val="20000"/>
              </a:spcBef>
              <a:buFont typeface="Wingdings 3" panose="05040102010807070707" pitchFamily="18" charset="2"/>
              <a:buChar char="&quot;"/>
              <a:defRPr sz="3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62013" indent="-176213" algn="l" defTabSz="4572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▪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4913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85900" indent="-166688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Kuh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G. D. (2008). </a:t>
            </a:r>
            <a:r>
              <a:rPr lang="en-US" sz="1800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High-impact educational practices: What they are, who has them, why they matter, and how to deepen their campus engagement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Association of American Colleges and Universities.</a:t>
            </a:r>
          </a:p>
          <a:p>
            <a:pPr marL="0">
              <a:lnSpc>
                <a:spcPct val="200000"/>
              </a:lnSpc>
              <a:spcBef>
                <a:spcPts val="0"/>
              </a:spcBef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Lincoln, Y. S., &amp; Guba, E. G. (1985). </a:t>
            </a:r>
            <a:r>
              <a:rPr lang="en-US" sz="1800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Naturalistic inquiry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SAGE.</a:t>
            </a:r>
          </a:p>
          <a:p>
            <a:pPr marL="0">
              <a:lnSpc>
                <a:spcPct val="200000"/>
              </a:lnSpc>
              <a:spcBef>
                <a:spcPts val="0"/>
              </a:spcBef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Marshall, C., &amp; Rossman, G. B. (2016). </a:t>
            </a:r>
            <a:r>
              <a:rPr lang="en-US" sz="1800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Designing qualitative research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(6th ed.). SAGE. </a:t>
            </a:r>
          </a:p>
          <a:p>
            <a:pPr marL="0">
              <a:lnSpc>
                <a:spcPct val="200000"/>
              </a:lnSpc>
              <a:spcBef>
                <a:spcPts val="0"/>
              </a:spcBef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McGee, E. O., Bentley, L., &amp; Scott, J. A. (2023). Race-conscious leadership and STEM persistence at HBCUs. </a:t>
            </a:r>
            <a:r>
              <a:rPr lang="en-US" sz="1800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Journal of Race and Higher Education, 17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(1), 75-95.</a:t>
            </a:r>
          </a:p>
          <a:p>
            <a:pPr marL="0">
              <a:lnSpc>
                <a:spcPct val="200000"/>
              </a:lnSpc>
              <a:spcBef>
                <a:spcPts val="0"/>
              </a:spcBef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Miles, M. B., Huberman, A. M., &amp; </a:t>
            </a:r>
            <a:r>
              <a:rPr lang="en-US" sz="1800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Saldaña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J. (2020). </a:t>
            </a:r>
            <a:r>
              <a:rPr lang="en-US" sz="1800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Qualitative data analysis: A methods sourcebook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(4th ed.). SAGE.</a:t>
            </a:r>
          </a:p>
          <a:p>
            <a:pPr marL="0" indent="0">
              <a:lnSpc>
                <a:spcPct val="200000"/>
              </a:lnSpc>
              <a:spcBef>
                <a:spcPts val="0"/>
              </a:spcBef>
              <a:buNone/>
            </a:pP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>
              <a:lnSpc>
                <a:spcPct val="200000"/>
              </a:lnSpc>
              <a:spcBef>
                <a:spcPts val="0"/>
              </a:spcBef>
            </a:pP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>
              <a:lnSpc>
                <a:spcPct val="200000"/>
              </a:lnSpc>
              <a:spcBef>
                <a:spcPts val="0"/>
              </a:spcBef>
            </a:pP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>
              <a:lnSpc>
                <a:spcPct val="200000"/>
              </a:lnSpc>
              <a:spcBef>
                <a:spcPts val="0"/>
              </a:spcBef>
            </a:pPr>
            <a:endParaRPr lang="en-US" sz="1800" kern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lnSpc>
                <a:spcPct val="200000"/>
              </a:lnSpc>
              <a:spcBef>
                <a:spcPts val="0"/>
              </a:spcBef>
            </a:pP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>
              <a:lnSpc>
                <a:spcPct val="200000"/>
              </a:lnSpc>
              <a:spcBef>
                <a:spcPts val="0"/>
              </a:spcBef>
            </a:pP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04740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351C18-E3D5-AF74-2163-59AF89D6C3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629007C-5530-E11C-5FF6-966DCCB835D6}"/>
              </a:ext>
            </a:extLst>
          </p:cNvPr>
          <p:cNvSpPr txBox="1"/>
          <p:nvPr/>
        </p:nvSpPr>
        <p:spPr>
          <a:xfrm>
            <a:off x="621614" y="494040"/>
            <a:ext cx="11451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rgbClr val="0B253F"/>
                </a:solidFill>
                <a:latin typeface="Times" pitchFamily="2" charset="0"/>
                <a:ea typeface="Charter Roman" charset="0"/>
                <a:cs typeface="Charter Roman" charset="0"/>
              </a:rPr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71C403-9D46-5114-208B-D6113C6F68B5}"/>
              </a:ext>
            </a:extLst>
          </p:cNvPr>
          <p:cNvSpPr txBox="1">
            <a:spLocks/>
          </p:cNvSpPr>
          <p:nvPr/>
        </p:nvSpPr>
        <p:spPr>
          <a:xfrm>
            <a:off x="621615" y="1251717"/>
            <a:ext cx="11498582" cy="489495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71500" indent="-280988" algn="l" defTabSz="457200" rtl="0" eaLnBrk="1" latinLnBrk="0" hangingPunct="1">
              <a:spcBef>
                <a:spcPct val="20000"/>
              </a:spcBef>
              <a:buFont typeface="Wingdings 3" panose="05040102010807070707" pitchFamily="18" charset="2"/>
              <a:buChar char="&quot;"/>
              <a:defRPr sz="3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62013" indent="-176213" algn="l" defTabSz="4572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▪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4913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85900" indent="-166688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lnSpc>
                <a:spcPct val="200000"/>
              </a:lnSpc>
              <a:spcBef>
                <a:spcPts val="0"/>
              </a:spcBef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Mintzberg, H. (2007). Tracking strategy: Toward a general theory of strategy formation. </a:t>
            </a:r>
            <a:r>
              <a:rPr lang="en-US" sz="1800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Oxford Handbook of Strategy: Volume 1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44-59.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>
              <a:lnSpc>
                <a:spcPct val="200000"/>
              </a:lnSpc>
              <a:spcBef>
                <a:spcPts val="0"/>
              </a:spcBef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National Academies of Sciences, Engineering, and Medicine (NASEM). (2016). </a:t>
            </a:r>
            <a:r>
              <a:rPr lang="en-US" sz="1800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Barriers and opportunities for 2-year and 4-year STEM degrees: Systemic change to support students' diverse pathways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The National Academies Press.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>
              <a:lnSpc>
                <a:spcPct val="200000"/>
              </a:lnSpc>
              <a:spcBef>
                <a:spcPts val="0"/>
              </a:spcBef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National Center for Education Statistics (NCES). (2020). </a:t>
            </a:r>
            <a:r>
              <a:rPr lang="en-US" sz="1800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 on STEM education and funding disparities at minority-serving institutions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U.S. Department of Education.</a:t>
            </a:r>
          </a:p>
          <a:p>
            <a:pPr marL="0">
              <a:lnSpc>
                <a:spcPct val="200000"/>
              </a:lnSpc>
              <a:spcBef>
                <a:spcPts val="0"/>
              </a:spcBef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National Student Clearinghouse Research Center. (2025, June 26). </a:t>
            </a:r>
            <a:r>
              <a:rPr lang="en-US" sz="1800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Persistence &amp; retention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800" kern="0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https://nscresearchcenter.org/persistence-retention/</a:t>
            </a:r>
            <a:endParaRPr lang="en-US" sz="1800" kern="0" dirty="0">
              <a:solidFill>
                <a:srgbClr val="0000FF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Northouse, P. G. (2021). </a:t>
            </a:r>
            <a:r>
              <a:rPr lang="en-US" sz="1800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Leadership: Theory and Practice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(9th ed.). SAGE.</a:t>
            </a:r>
          </a:p>
          <a:p>
            <a:pPr marL="0">
              <a:lnSpc>
                <a:spcPct val="200000"/>
              </a:lnSpc>
              <a:spcBef>
                <a:spcPts val="0"/>
              </a:spcBef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Nowell, L. S., Norris, J. M., White, D. E., &amp; Moules, N. J. (2017). Thematic analysis: Striving to meet the trustworthiness criteria. </a:t>
            </a:r>
            <a:r>
              <a:rPr lang="en-US" sz="1800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International Journal of Qualitative Methods, 16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(1), 1-13.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>
              <a:lnSpc>
                <a:spcPct val="200000"/>
              </a:lnSpc>
              <a:spcBef>
                <a:spcPts val="0"/>
              </a:spcBef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National Science Foundation (NSF). (2020). </a:t>
            </a:r>
            <a:r>
              <a:rPr lang="en-US" sz="1800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Science and Engineering Indicators 2020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National Science Board.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70769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2E7873-DDCC-A2FA-23EB-761DB3DD74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1F27FEA-2420-01AA-F718-951E8BA2623F}"/>
              </a:ext>
            </a:extLst>
          </p:cNvPr>
          <p:cNvSpPr txBox="1"/>
          <p:nvPr/>
        </p:nvSpPr>
        <p:spPr>
          <a:xfrm>
            <a:off x="621614" y="494040"/>
            <a:ext cx="11451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rgbClr val="0B253F"/>
                </a:solidFill>
                <a:latin typeface="Times" pitchFamily="2" charset="0"/>
                <a:ea typeface="Charter Roman" charset="0"/>
                <a:cs typeface="Charter Roman" charset="0"/>
              </a:rPr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9FE311-8789-DDE3-178F-A465577535D3}"/>
              </a:ext>
            </a:extLst>
          </p:cNvPr>
          <p:cNvSpPr txBox="1">
            <a:spLocks/>
          </p:cNvSpPr>
          <p:nvPr/>
        </p:nvSpPr>
        <p:spPr>
          <a:xfrm>
            <a:off x="621615" y="1251717"/>
            <a:ext cx="11498582" cy="4894954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71500" indent="-280988" algn="l" defTabSz="457200" rtl="0" eaLnBrk="1" latinLnBrk="0" hangingPunct="1">
              <a:spcBef>
                <a:spcPct val="20000"/>
              </a:spcBef>
              <a:buFont typeface="Wingdings 3" panose="05040102010807070707" pitchFamily="18" charset="2"/>
              <a:buChar char="&quot;"/>
              <a:defRPr sz="3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62013" indent="-176213" algn="l" defTabSz="4572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▪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4913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85900" indent="-166688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lnSpc>
                <a:spcPct val="200000"/>
              </a:lnSpc>
              <a:spcBef>
                <a:spcPts val="0"/>
              </a:spcBef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National Science Foundation (NSF). (2021a). </a:t>
            </a:r>
            <a:r>
              <a:rPr lang="en-US" sz="1800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Higher education in science and engineering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In </a:t>
            </a:r>
            <a:r>
              <a:rPr lang="en-US" sz="1800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Science and engineering indicators 2021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(NSB-2021-2). </a:t>
            </a:r>
            <a:r>
              <a:rPr lang="en-US" sz="1800" kern="0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https://ncses.nsf.gov/pubs/nsb20212/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Patton, M. Q. (2015). </a:t>
            </a:r>
            <a:r>
              <a:rPr lang="en-US" sz="1800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Qualitative research &amp; evaluation methods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(4th ed.). SAGE.</a:t>
            </a:r>
          </a:p>
          <a:p>
            <a:pPr marL="0">
              <a:lnSpc>
                <a:spcPct val="200000"/>
              </a:lnSpc>
              <a:spcBef>
                <a:spcPts val="0"/>
              </a:spcBef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Spillane, J. P. (2012). </a:t>
            </a:r>
            <a:r>
              <a:rPr lang="en-US" sz="1800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Distributed leadership in practice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Jossey-Bass.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>
              <a:lnSpc>
                <a:spcPct val="200000"/>
              </a:lnSpc>
              <a:spcBef>
                <a:spcPts val="0"/>
              </a:spcBef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Tinto, V. (2017). Through the eyes of students. </a:t>
            </a:r>
            <a:r>
              <a:rPr lang="en-US" sz="1800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Journal of College Student Retention: Research, Theory &amp; Practice, 19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(3), 254-269.</a:t>
            </a:r>
          </a:p>
          <a:p>
            <a:pPr marL="0">
              <a:lnSpc>
                <a:spcPct val="200000"/>
              </a:lnSpc>
              <a:spcBef>
                <a:spcPts val="0"/>
              </a:spcBef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Upton, R., &amp; Tanenbaum, C. (2014a). </a:t>
            </a:r>
            <a:r>
              <a:rPr lang="en-US" sz="1800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role of Historically Black Colleges and Universities as pathway providers: Institutional pathways to the STEM PhD among Black students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American Institutes for Research.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>
              <a:lnSpc>
                <a:spcPct val="200000"/>
              </a:lnSpc>
              <a:spcBef>
                <a:spcPts val="0"/>
              </a:spcBef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Yin, R. K. (2018). </a:t>
            </a:r>
            <a:r>
              <a:rPr lang="en-US" sz="1800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Case study research and applications: Design and methods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(6th ed.). SAGE.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>
              <a:lnSpc>
                <a:spcPct val="200000"/>
              </a:lnSpc>
              <a:spcBef>
                <a:spcPts val="0"/>
              </a:spcBef>
            </a:pP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171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478FB27-128C-41F1-B314-C8CB5665C7ED}"/>
              </a:ext>
            </a:extLst>
          </p:cNvPr>
          <p:cNvSpPr txBox="1">
            <a:spLocks/>
          </p:cNvSpPr>
          <p:nvPr/>
        </p:nvSpPr>
        <p:spPr>
          <a:xfrm>
            <a:off x="621615" y="1190573"/>
            <a:ext cx="10941708" cy="4894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71500" indent="-280988" algn="l" defTabSz="457200" rtl="0" eaLnBrk="1" latinLnBrk="0" hangingPunct="1">
              <a:spcBef>
                <a:spcPct val="20000"/>
              </a:spcBef>
              <a:buFont typeface="Wingdings 3" panose="05040102010807070707" pitchFamily="18" charset="2"/>
              <a:buChar char="&quot;"/>
              <a:defRPr sz="3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62013" indent="-176213" algn="l" defTabSz="4572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▪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4913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85900" indent="-166688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400" dirty="0"/>
              <a:t>The </a:t>
            </a:r>
            <a:r>
              <a:rPr lang="en-US" sz="2400" b="1" dirty="0"/>
              <a:t>problem addressed </a:t>
            </a:r>
            <a:r>
              <a:rPr lang="en-US" sz="2400" dirty="0"/>
              <a:t>in this study was that small HBCUs possess a significant untapped talent pool in STEM fields but face systemic challenges in optimizing institutional and leadership strategies to fully support this potential. </a:t>
            </a:r>
          </a:p>
          <a:p>
            <a:pPr marL="0" indent="0">
              <a:buNone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indent="0">
              <a:buNone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+mn-ea"/>
                <a:cs typeface="+mn-cs"/>
              </a:rPr>
              <a:t>The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+mn-ea"/>
                <a:cs typeface="+mn-cs"/>
              </a:rPr>
              <a:t>purpose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+mn-ea"/>
                <a:cs typeface="+mn-cs"/>
              </a:rPr>
              <a:t>of this qualitative case study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+mn-ea"/>
                <a:cs typeface="+mn-cs"/>
              </a:rPr>
              <a:t>was to explore and identify institutional and leadership characteristics that contribute to STEM success at small HBCUs. </a:t>
            </a:r>
          </a:p>
          <a:p>
            <a:pPr marL="0" indent="0">
              <a:buNone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14475B-D95D-AB4D-A636-F05DDC6ED9E9}"/>
              </a:ext>
            </a:extLst>
          </p:cNvPr>
          <p:cNvSpPr txBox="1"/>
          <p:nvPr/>
        </p:nvSpPr>
        <p:spPr>
          <a:xfrm>
            <a:off x="621615" y="438774"/>
            <a:ext cx="921665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rgbClr val="0B253F"/>
                </a:solidFill>
                <a:latin typeface="Times" pitchFamily="2" charset="0"/>
                <a:ea typeface="Charter Roman" charset="0"/>
                <a:cs typeface="Charter Roman" charset="0"/>
              </a:rPr>
              <a:t>PROBLEM and PURPOSE STATEMENTS</a:t>
            </a:r>
          </a:p>
        </p:txBody>
      </p:sp>
      <p:grpSp>
        <p:nvGrpSpPr>
          <p:cNvPr id="8" name="Group 12">
            <a:extLst>
              <a:ext uri="{FF2B5EF4-FFF2-40B4-BE49-F238E27FC236}">
                <a16:creationId xmlns:a16="http://schemas.microsoft.com/office/drawing/2014/main" id="{62C8DBF5-3945-7E15-4202-83ABF85504D5}"/>
              </a:ext>
            </a:extLst>
          </p:cNvPr>
          <p:cNvGrpSpPr/>
          <p:nvPr/>
        </p:nvGrpSpPr>
        <p:grpSpPr>
          <a:xfrm>
            <a:off x="0" y="3731455"/>
            <a:ext cx="6260123" cy="2687771"/>
            <a:chOff x="0" y="0"/>
            <a:chExt cx="16273928" cy="6517620"/>
          </a:xfrm>
        </p:grpSpPr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6817A4CE-CC93-E9A7-D8F0-4F3907DB2471}"/>
                </a:ext>
              </a:extLst>
            </p:cNvPr>
            <p:cNvSpPr/>
            <p:nvPr/>
          </p:nvSpPr>
          <p:spPr>
            <a:xfrm>
              <a:off x="0" y="0"/>
              <a:ext cx="16273907" cy="6517640"/>
            </a:xfrm>
            <a:custGeom>
              <a:avLst/>
              <a:gdLst/>
              <a:ahLst/>
              <a:cxnLst/>
              <a:rect l="l" t="t" r="r" b="b"/>
              <a:pathLst>
                <a:path w="16273907" h="6517640">
                  <a:moveTo>
                    <a:pt x="0" y="0"/>
                  </a:moveTo>
                  <a:lnTo>
                    <a:pt x="16273907" y="0"/>
                  </a:lnTo>
                  <a:lnTo>
                    <a:pt x="16273907" y="6517640"/>
                  </a:lnTo>
                  <a:lnTo>
                    <a:pt x="0" y="651764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t="-19289" b="-19289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" name="Group 14">
            <a:extLst>
              <a:ext uri="{FF2B5EF4-FFF2-40B4-BE49-F238E27FC236}">
                <a16:creationId xmlns:a16="http://schemas.microsoft.com/office/drawing/2014/main" id="{F63F8DDE-2F92-8A17-8CF0-5691C13360A1}"/>
              </a:ext>
            </a:extLst>
          </p:cNvPr>
          <p:cNvGrpSpPr/>
          <p:nvPr/>
        </p:nvGrpSpPr>
        <p:grpSpPr>
          <a:xfrm>
            <a:off x="6414868" y="3638050"/>
            <a:ext cx="5303520" cy="2687779"/>
            <a:chOff x="0" y="0"/>
            <a:chExt cx="8110072" cy="6517620"/>
          </a:xfrm>
        </p:grpSpPr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8EA7E359-5AA3-3238-A6AB-B85A5B50742E}"/>
                </a:ext>
              </a:extLst>
            </p:cNvPr>
            <p:cNvSpPr/>
            <p:nvPr/>
          </p:nvSpPr>
          <p:spPr>
            <a:xfrm>
              <a:off x="0" y="0"/>
              <a:ext cx="8110093" cy="6517640"/>
            </a:xfrm>
            <a:custGeom>
              <a:avLst/>
              <a:gdLst/>
              <a:ahLst/>
              <a:cxnLst/>
              <a:rect l="l" t="t" r="r" b="b"/>
              <a:pathLst>
                <a:path w="8110093" h="6517640">
                  <a:moveTo>
                    <a:pt x="0" y="0"/>
                  </a:moveTo>
                  <a:lnTo>
                    <a:pt x="8110093" y="0"/>
                  </a:lnTo>
                  <a:lnTo>
                    <a:pt x="8110093" y="6517640"/>
                  </a:lnTo>
                  <a:lnTo>
                    <a:pt x="0" y="651764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r="-4000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48186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7B45E25-F7AE-4E8E-A288-C7CE9574E59C}"/>
              </a:ext>
            </a:extLst>
          </p:cNvPr>
          <p:cNvSpPr txBox="1"/>
          <p:nvPr/>
        </p:nvSpPr>
        <p:spPr>
          <a:xfrm>
            <a:off x="554708" y="494040"/>
            <a:ext cx="11166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rgbClr val="0B253F"/>
                </a:solidFill>
                <a:latin typeface="Times" pitchFamily="2" charset="0"/>
                <a:ea typeface="Charter Roman" charset="0"/>
                <a:cs typeface="Charter Roman" charset="0"/>
              </a:rPr>
              <a:t>RESEARCH QUESTIONS</a:t>
            </a:r>
          </a:p>
        </p:txBody>
      </p:sp>
      <p:grpSp>
        <p:nvGrpSpPr>
          <p:cNvPr id="9" name="Group 11">
            <a:extLst>
              <a:ext uri="{FF2B5EF4-FFF2-40B4-BE49-F238E27FC236}">
                <a16:creationId xmlns:a16="http://schemas.microsoft.com/office/drawing/2014/main" id="{E4527F50-F8A0-BD2D-6CDF-D189FAD57B1F}"/>
              </a:ext>
            </a:extLst>
          </p:cNvPr>
          <p:cNvGrpSpPr/>
          <p:nvPr/>
        </p:nvGrpSpPr>
        <p:grpSpPr>
          <a:xfrm>
            <a:off x="0" y="3769112"/>
            <a:ext cx="12192000" cy="2594848"/>
            <a:chOff x="0" y="0"/>
            <a:chExt cx="24384000" cy="5110304"/>
          </a:xfrm>
        </p:grpSpPr>
        <p:sp>
          <p:nvSpPr>
            <p:cNvPr id="10" name="Freeform 12" descr="preencoded.png">
              <a:extLst>
                <a:ext uri="{FF2B5EF4-FFF2-40B4-BE49-F238E27FC236}">
                  <a16:creationId xmlns:a16="http://schemas.microsoft.com/office/drawing/2014/main" id="{DE10B5C8-0DBE-6664-D5DC-0BC996FC37D1}"/>
                </a:ext>
              </a:extLst>
            </p:cNvPr>
            <p:cNvSpPr/>
            <p:nvPr/>
          </p:nvSpPr>
          <p:spPr>
            <a:xfrm>
              <a:off x="0" y="0"/>
              <a:ext cx="24384008" cy="5110353"/>
            </a:xfrm>
            <a:custGeom>
              <a:avLst/>
              <a:gdLst/>
              <a:ahLst/>
              <a:cxnLst/>
              <a:rect l="l" t="t" r="r" b="b"/>
              <a:pathLst>
                <a:path w="24384008" h="5110353">
                  <a:moveTo>
                    <a:pt x="0" y="0"/>
                  </a:moveTo>
                  <a:lnTo>
                    <a:pt x="24384008" y="0"/>
                  </a:lnTo>
                  <a:lnTo>
                    <a:pt x="24384008" y="5110353"/>
                  </a:lnTo>
                  <a:lnTo>
                    <a:pt x="0" y="511035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alphaModFix amt="21999"/>
              </a:blip>
              <a:stretch>
                <a:fillRect t="-113221" b="-113218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" name="TextBox 13">
            <a:extLst>
              <a:ext uri="{FF2B5EF4-FFF2-40B4-BE49-F238E27FC236}">
                <a16:creationId xmlns:a16="http://schemas.microsoft.com/office/drawing/2014/main" id="{352741F4-F384-A9B3-A787-124282FCE568}"/>
              </a:ext>
            </a:extLst>
          </p:cNvPr>
          <p:cNvSpPr txBox="1"/>
          <p:nvPr/>
        </p:nvSpPr>
        <p:spPr>
          <a:xfrm>
            <a:off x="702958" y="1124982"/>
            <a:ext cx="10786084" cy="274472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3599"/>
              </a:lnSpc>
            </a:pPr>
            <a:r>
              <a:rPr lang="en-US" sz="2000" dirty="0">
                <a:solidFill>
                  <a:srgbClr val="5B9BD5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RQ1</a:t>
            </a:r>
            <a:r>
              <a:rPr lang="en-US" sz="2000" dirty="0">
                <a:solidFill>
                  <a:srgbClr val="262626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 - What institutional characteristics were perceived to support higher STEM degree attainment at small HBCUs? </a:t>
            </a:r>
            <a:br>
              <a:rPr lang="en-US" sz="2000" dirty="0">
                <a:solidFill>
                  <a:srgbClr val="00B05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</a:br>
            <a:r>
              <a:rPr lang="en-US" sz="2000" dirty="0">
                <a:solidFill>
                  <a:srgbClr val="00B05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RQ2</a:t>
            </a:r>
            <a:r>
              <a:rPr lang="en-US" sz="2000" dirty="0">
                <a:solidFill>
                  <a:srgbClr val="262626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 - How do leadership characteristics influence STEM student success at small HBCUs? </a:t>
            </a:r>
          </a:p>
          <a:p>
            <a:pPr algn="l">
              <a:lnSpc>
                <a:spcPts val="3599"/>
              </a:lnSpc>
            </a:pPr>
            <a:r>
              <a:rPr lang="en-US" sz="2000" dirty="0">
                <a:solidFill>
                  <a:srgbClr val="C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RQ3</a:t>
            </a:r>
            <a:r>
              <a:rPr lang="en-US" sz="2000" dirty="0">
                <a:solidFill>
                  <a:srgbClr val="262626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 - In what ways do institutional and leadership characteristics interact to shape outcomes in STEM degree production at small HBCUs? </a:t>
            </a:r>
          </a:p>
          <a:p>
            <a:pPr algn="l">
              <a:lnSpc>
                <a:spcPts val="3599"/>
              </a:lnSpc>
            </a:pPr>
            <a:endParaRPr lang="en-US" sz="2999" b="1" dirty="0">
              <a:solidFill>
                <a:srgbClr val="262626"/>
              </a:solidFill>
              <a:latin typeface="Times New Roman Bold"/>
              <a:ea typeface="Times New Roman Bold"/>
              <a:cs typeface="Times New Roman Bold"/>
              <a:sym typeface="Times New Roman Bold"/>
            </a:endParaRPr>
          </a:p>
        </p:txBody>
      </p:sp>
      <p:sp>
        <p:nvSpPr>
          <p:cNvPr id="12" name="TextBox 14">
            <a:extLst>
              <a:ext uri="{FF2B5EF4-FFF2-40B4-BE49-F238E27FC236}">
                <a16:creationId xmlns:a16="http://schemas.microsoft.com/office/drawing/2014/main" id="{DF3F0BD9-F539-C6C1-C43B-FBB27F6E3C13}"/>
              </a:ext>
            </a:extLst>
          </p:cNvPr>
          <p:cNvSpPr txBox="1"/>
          <p:nvPr/>
        </p:nvSpPr>
        <p:spPr>
          <a:xfrm>
            <a:off x="546405" y="4070195"/>
            <a:ext cx="10786085" cy="158248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651510" lvl="1" indent="-325755" algn="l">
              <a:lnSpc>
                <a:spcPts val="4320"/>
              </a:lnSpc>
              <a:buFont typeface="Arial"/>
              <a:buChar char="•"/>
            </a:pPr>
            <a:r>
              <a:rPr lang="en-US" sz="2000" b="1" dirty="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Framework: 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Transformational Leadership</a:t>
            </a:r>
          </a:p>
          <a:p>
            <a:pPr marL="651510" lvl="1" indent="-325755" algn="l">
              <a:lnSpc>
                <a:spcPts val="4320"/>
              </a:lnSpc>
              <a:buFont typeface="Arial"/>
              <a:buChar char="•"/>
            </a:pPr>
            <a:r>
              <a:rPr lang="en-US" sz="2000" b="1" dirty="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Goals: 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Explore institutional strategies and leadership influence in resource-constrained HBCUs.</a:t>
            </a:r>
          </a:p>
          <a:p>
            <a:pPr marL="651510" lvl="1" indent="-325755" algn="l">
              <a:lnSpc>
                <a:spcPts val="4320"/>
              </a:lnSpc>
              <a:buFont typeface="Arial"/>
              <a:buChar char="•"/>
            </a:pPr>
            <a:r>
              <a:rPr lang="en-US" sz="2000" b="1" dirty="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The Study: 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Addressed three interrelated questions</a:t>
            </a:r>
          </a:p>
        </p:txBody>
      </p:sp>
    </p:spTree>
    <p:extLst>
      <p:ext uri="{BB962C8B-B14F-4D97-AF65-F5344CB8AC3E}">
        <p14:creationId xmlns:p14="http://schemas.microsoft.com/office/powerpoint/2010/main" val="1178614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1455E48-AC35-4512-9853-517C76454931}"/>
              </a:ext>
            </a:extLst>
          </p:cNvPr>
          <p:cNvSpPr txBox="1"/>
          <p:nvPr/>
        </p:nvSpPr>
        <p:spPr>
          <a:xfrm>
            <a:off x="621614" y="494040"/>
            <a:ext cx="11166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rgbClr val="0B253F"/>
                </a:solidFill>
                <a:latin typeface="Times" pitchFamily="2" charset="0"/>
                <a:ea typeface="Charter Roman" charset="0"/>
                <a:cs typeface="Charter Roman" charset="0"/>
              </a:rPr>
              <a:t>FRAMEWORK: Transformational Leadership (TL)</a:t>
            </a:r>
          </a:p>
        </p:txBody>
      </p:sp>
      <p:sp>
        <p:nvSpPr>
          <p:cNvPr id="17" name="Shape 3">
            <a:extLst>
              <a:ext uri="{FF2B5EF4-FFF2-40B4-BE49-F238E27FC236}">
                <a16:creationId xmlns:a16="http://schemas.microsoft.com/office/drawing/2014/main" id="{96BAB58E-5ACA-2B97-BE79-C10CECB57F87}"/>
              </a:ext>
            </a:extLst>
          </p:cNvPr>
          <p:cNvSpPr/>
          <p:nvPr/>
        </p:nvSpPr>
        <p:spPr>
          <a:xfrm flipV="1">
            <a:off x="4232376" y="2448232"/>
            <a:ext cx="7555672" cy="45719"/>
          </a:xfrm>
          <a:prstGeom prst="roundRect">
            <a:avLst>
              <a:gd name="adj" fmla="val 740878"/>
            </a:avLst>
          </a:prstGeom>
          <a:solidFill>
            <a:srgbClr val="B8BFDF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8" name="Shape 3">
            <a:extLst>
              <a:ext uri="{FF2B5EF4-FFF2-40B4-BE49-F238E27FC236}">
                <a16:creationId xmlns:a16="http://schemas.microsoft.com/office/drawing/2014/main" id="{C3F27786-053E-0103-83B5-5BE5897EBDC9}"/>
              </a:ext>
            </a:extLst>
          </p:cNvPr>
          <p:cNvSpPr/>
          <p:nvPr/>
        </p:nvSpPr>
        <p:spPr>
          <a:xfrm flipV="1">
            <a:off x="4535398" y="3673855"/>
            <a:ext cx="6764436" cy="45719"/>
          </a:xfrm>
          <a:prstGeom prst="roundRect">
            <a:avLst>
              <a:gd name="adj" fmla="val 740878"/>
            </a:avLst>
          </a:prstGeom>
          <a:solidFill>
            <a:srgbClr val="B8BFDF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20" name="Shape 3">
            <a:extLst>
              <a:ext uri="{FF2B5EF4-FFF2-40B4-BE49-F238E27FC236}">
                <a16:creationId xmlns:a16="http://schemas.microsoft.com/office/drawing/2014/main" id="{F5AA751A-51E9-E8A9-E45B-DC2F6B55597A}"/>
              </a:ext>
            </a:extLst>
          </p:cNvPr>
          <p:cNvSpPr/>
          <p:nvPr/>
        </p:nvSpPr>
        <p:spPr>
          <a:xfrm flipV="1">
            <a:off x="4564582" y="4901122"/>
            <a:ext cx="5967805" cy="50363"/>
          </a:xfrm>
          <a:prstGeom prst="roundRect">
            <a:avLst>
              <a:gd name="adj" fmla="val 740878"/>
            </a:avLst>
          </a:prstGeom>
          <a:solidFill>
            <a:srgbClr val="B8BFDF"/>
          </a:solidFill>
          <a:ln/>
        </p:spPr>
        <p:txBody>
          <a:bodyPr/>
          <a:lstStyle/>
          <a:p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F947B6F-CECE-F8BA-AA0C-25201E0FCE1A}"/>
              </a:ext>
            </a:extLst>
          </p:cNvPr>
          <p:cNvGrpSpPr/>
          <p:nvPr/>
        </p:nvGrpSpPr>
        <p:grpSpPr>
          <a:xfrm>
            <a:off x="4927743" y="1524911"/>
            <a:ext cx="6511212" cy="4389326"/>
            <a:chOff x="4788623" y="1513590"/>
            <a:chExt cx="6511212" cy="4389326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73DB2462-24A3-77B5-6057-24C16DF28218}"/>
                </a:ext>
              </a:extLst>
            </p:cNvPr>
            <p:cNvGrpSpPr/>
            <p:nvPr/>
          </p:nvGrpSpPr>
          <p:grpSpPr>
            <a:xfrm>
              <a:off x="4788623" y="1513590"/>
              <a:ext cx="6511212" cy="661720"/>
              <a:chOff x="4841787" y="1513590"/>
              <a:chExt cx="7390781" cy="661720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9D7D3653-9B3B-4232-96CD-E174B2007D80}"/>
                  </a:ext>
                </a:extLst>
              </p:cNvPr>
              <p:cNvSpPr/>
              <p:nvPr/>
            </p:nvSpPr>
            <p:spPr>
              <a:xfrm>
                <a:off x="4841787" y="1513590"/>
                <a:ext cx="4141696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Vision &amp; Inspiration</a:t>
                </a:r>
              </a:p>
              <a:p>
                <a:endPara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DF97D2A-7FCF-A9CA-00AD-5EA74CA56662}"/>
                  </a:ext>
                </a:extLst>
              </p:cNvPr>
              <p:cNvSpPr txBox="1"/>
              <p:nvPr/>
            </p:nvSpPr>
            <p:spPr>
              <a:xfrm>
                <a:off x="4856903" y="1836756"/>
                <a:ext cx="737566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Mobilizing stakeholders toward shared goals in STEM education.</a:t>
                </a:r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329FF6FB-7E7A-65F2-267A-233D9FB1B618}"/>
                </a:ext>
              </a:extLst>
            </p:cNvPr>
            <p:cNvGrpSpPr/>
            <p:nvPr/>
          </p:nvGrpSpPr>
          <p:grpSpPr>
            <a:xfrm>
              <a:off x="4788623" y="5111423"/>
              <a:ext cx="6482256" cy="791493"/>
              <a:chOff x="5208511" y="2610327"/>
              <a:chExt cx="6482256" cy="791493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E82D870-F378-41AE-1BDB-5BACB4270B37}"/>
                  </a:ext>
                </a:extLst>
              </p:cNvPr>
              <p:cNvSpPr txBox="1"/>
              <p:nvPr/>
            </p:nvSpPr>
            <p:spPr>
              <a:xfrm>
                <a:off x="5208511" y="2610327"/>
                <a:ext cx="362841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Driving Transformation &amp; Equity</a:t>
                </a:r>
                <a:endPara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9307EF8-8C92-9465-CFB4-EBB60662F616}"/>
                  </a:ext>
                </a:extLst>
              </p:cNvPr>
              <p:cNvSpPr txBox="1"/>
              <p:nvPr/>
            </p:nvSpPr>
            <p:spPr>
              <a:xfrm>
                <a:off x="5251057" y="3063266"/>
                <a:ext cx="643971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Leveraging leadership to achieve institutional change and fairness. </a:t>
                </a: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63A6F037-A41D-897C-2245-FA507ED9A905}"/>
                </a:ext>
              </a:extLst>
            </p:cNvPr>
            <p:cNvGrpSpPr/>
            <p:nvPr/>
          </p:nvGrpSpPr>
          <p:grpSpPr>
            <a:xfrm>
              <a:off x="4788623" y="2653026"/>
              <a:ext cx="5713375" cy="758249"/>
              <a:chOff x="6096000" y="3817201"/>
              <a:chExt cx="5713375" cy="758249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E249846-7A36-FDE0-4200-1CB60D6E6F14}"/>
                  </a:ext>
                </a:extLst>
              </p:cNvPr>
              <p:cNvSpPr txBox="1"/>
              <p:nvPr/>
            </p:nvSpPr>
            <p:spPr>
              <a:xfrm>
                <a:off x="6096000" y="3817201"/>
                <a:ext cx="330740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Institutional Capacity Building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46767F8-E9B8-675A-046A-C104A365C50C}"/>
                  </a:ext>
                </a:extLst>
              </p:cNvPr>
              <p:cNvSpPr txBox="1"/>
              <p:nvPr/>
            </p:nvSpPr>
            <p:spPr>
              <a:xfrm>
                <a:off x="6107550" y="4236896"/>
                <a:ext cx="570182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Creating cultures of accountability, innovation, and collaboration.</a:t>
                </a: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6FD665D-1ADE-E44B-604D-F5556ABD5116}"/>
                </a:ext>
              </a:extLst>
            </p:cNvPr>
            <p:cNvGrpSpPr/>
            <p:nvPr/>
          </p:nvGrpSpPr>
          <p:grpSpPr>
            <a:xfrm>
              <a:off x="4788623" y="3803181"/>
              <a:ext cx="5928497" cy="773528"/>
              <a:chOff x="6659411" y="5124368"/>
              <a:chExt cx="5928497" cy="773528"/>
            </a:xfrm>
          </p:grpSpPr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0790951-151C-D671-D2C8-8477F5DD00CE}"/>
                  </a:ext>
                </a:extLst>
              </p:cNvPr>
              <p:cNvSpPr txBox="1"/>
              <p:nvPr/>
            </p:nvSpPr>
            <p:spPr>
              <a:xfrm>
                <a:off x="6659411" y="5124368"/>
                <a:ext cx="4948630" cy="3936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 algn="l">
                  <a:lnSpc>
                    <a:spcPts val="2450"/>
                  </a:lnSpc>
                  <a:buNone/>
                </a:pPr>
                <a:r>
                  <a:rPr lang="en-US" sz="1800" b="1" dirty="0">
                    <a:solidFill>
                      <a:srgbClr val="404155"/>
                    </a:solidFill>
                    <a:latin typeface="Times New Roman" panose="02020603050405020304" pitchFamily="18" charset="0"/>
                    <a:ea typeface="Corben" pitchFamily="34" charset="-122"/>
                    <a:cs typeface="Times New Roman" panose="02020603050405020304" pitchFamily="18" charset="0"/>
                  </a:rPr>
                  <a:t>Data-Informed Decision Making</a:t>
                </a:r>
                <a:endParaRPr lang="en-US" sz="1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" name="Text 11">
                <a:extLst>
                  <a:ext uri="{FF2B5EF4-FFF2-40B4-BE49-F238E27FC236}">
                    <a16:creationId xmlns:a16="http://schemas.microsoft.com/office/drawing/2014/main" id="{E506D6CA-9A81-5BA1-7D25-5041FBA2BEE6}"/>
                  </a:ext>
                </a:extLst>
              </p:cNvPr>
              <p:cNvSpPr/>
              <p:nvPr/>
            </p:nvSpPr>
            <p:spPr>
              <a:xfrm>
                <a:off x="6748369" y="5575475"/>
                <a:ext cx="5839539" cy="32242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marL="0" indent="0" algn="l">
                  <a:lnSpc>
                    <a:spcPts val="2500"/>
                  </a:lnSpc>
                  <a:buNone/>
                </a:pPr>
                <a:r>
                  <a:rPr lang="en-US" sz="1600" dirty="0">
                    <a:latin typeface="Times New Roman" panose="02020603050405020304" pitchFamily="18" charset="0"/>
                    <a:ea typeface="Nobile" pitchFamily="34" charset="-122"/>
                    <a:cs typeface="Times New Roman" panose="02020603050405020304" pitchFamily="18" charset="0"/>
                  </a:rPr>
                  <a:t>Aligning structures and policies with desired STEM outcomes.</a:t>
                </a: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pic>
        <p:nvPicPr>
          <p:cNvPr id="8" name="Picture 15">
            <a:hlinkClick r:id="" action="ppaction://media"/>
            <a:extLst>
              <a:ext uri="{FF2B5EF4-FFF2-40B4-BE49-F238E27FC236}">
                <a16:creationId xmlns:a16="http://schemas.microsoft.com/office/drawing/2014/main" id="{2E341CFF-1C20-E442-40AC-7774F5318C5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rcRect t="18820" b="16032"/>
          <a:stretch>
            <a:fillRect/>
          </a:stretch>
        </p:blipFill>
        <p:spPr>
          <a:xfrm>
            <a:off x="14068" y="1576002"/>
            <a:ext cx="4564582" cy="4787958"/>
          </a:xfrm>
          <a:prstGeom prst="rect">
            <a:avLst/>
          </a:prstGeom>
        </p:spPr>
      </p:pic>
      <p:sp>
        <p:nvSpPr>
          <p:cNvPr id="10" name="Freeform 16">
            <a:extLst>
              <a:ext uri="{FF2B5EF4-FFF2-40B4-BE49-F238E27FC236}">
                <a16:creationId xmlns:a16="http://schemas.microsoft.com/office/drawing/2014/main" id="{48DB818D-3843-0BFE-DB48-0343D6F5DDF7}"/>
              </a:ext>
            </a:extLst>
          </p:cNvPr>
          <p:cNvSpPr/>
          <p:nvPr/>
        </p:nvSpPr>
        <p:spPr>
          <a:xfrm>
            <a:off x="4810300" y="1609968"/>
            <a:ext cx="162446" cy="226793"/>
          </a:xfrm>
          <a:custGeom>
            <a:avLst/>
            <a:gdLst/>
            <a:ahLst/>
            <a:cxnLst/>
            <a:rect l="l" t="t" r="r" b="b"/>
            <a:pathLst>
              <a:path w="285992" h="292950">
                <a:moveTo>
                  <a:pt x="0" y="0"/>
                </a:moveTo>
                <a:lnTo>
                  <a:pt x="285992" y="0"/>
                </a:lnTo>
                <a:lnTo>
                  <a:pt x="285992" y="292950"/>
                </a:lnTo>
                <a:lnTo>
                  <a:pt x="0" y="29295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1" name="Freeform 27">
            <a:extLst>
              <a:ext uri="{FF2B5EF4-FFF2-40B4-BE49-F238E27FC236}">
                <a16:creationId xmlns:a16="http://schemas.microsoft.com/office/drawing/2014/main" id="{64472E1E-C6BD-7A46-3695-71C4E805233D}"/>
              </a:ext>
            </a:extLst>
          </p:cNvPr>
          <p:cNvSpPr/>
          <p:nvPr/>
        </p:nvSpPr>
        <p:spPr>
          <a:xfrm>
            <a:off x="4799149" y="2739685"/>
            <a:ext cx="162446" cy="238714"/>
          </a:xfrm>
          <a:custGeom>
            <a:avLst/>
            <a:gdLst/>
            <a:ahLst/>
            <a:cxnLst/>
            <a:rect l="l" t="t" r="r" b="b"/>
            <a:pathLst>
              <a:path w="285992" h="292950">
                <a:moveTo>
                  <a:pt x="0" y="0"/>
                </a:moveTo>
                <a:lnTo>
                  <a:pt x="285992" y="0"/>
                </a:lnTo>
                <a:lnTo>
                  <a:pt x="285992" y="292950"/>
                </a:lnTo>
                <a:lnTo>
                  <a:pt x="0" y="29295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2" name="Freeform 28">
            <a:extLst>
              <a:ext uri="{FF2B5EF4-FFF2-40B4-BE49-F238E27FC236}">
                <a16:creationId xmlns:a16="http://schemas.microsoft.com/office/drawing/2014/main" id="{39BFD1B6-24BD-0C2A-9771-A0CCE25AFBB3}"/>
              </a:ext>
            </a:extLst>
          </p:cNvPr>
          <p:cNvSpPr/>
          <p:nvPr/>
        </p:nvSpPr>
        <p:spPr>
          <a:xfrm>
            <a:off x="4793274" y="3916338"/>
            <a:ext cx="190224" cy="231126"/>
          </a:xfrm>
          <a:custGeom>
            <a:avLst/>
            <a:gdLst/>
            <a:ahLst/>
            <a:cxnLst/>
            <a:rect l="l" t="t" r="r" b="b"/>
            <a:pathLst>
              <a:path w="285992" h="292950">
                <a:moveTo>
                  <a:pt x="0" y="0"/>
                </a:moveTo>
                <a:lnTo>
                  <a:pt x="285992" y="0"/>
                </a:lnTo>
                <a:lnTo>
                  <a:pt x="285992" y="292950"/>
                </a:lnTo>
                <a:lnTo>
                  <a:pt x="0" y="29295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1" name="Freeform 29">
            <a:extLst>
              <a:ext uri="{FF2B5EF4-FFF2-40B4-BE49-F238E27FC236}">
                <a16:creationId xmlns:a16="http://schemas.microsoft.com/office/drawing/2014/main" id="{4E3E4CF3-9450-0B7E-2A4D-A0BB892F08E0}"/>
              </a:ext>
            </a:extLst>
          </p:cNvPr>
          <p:cNvSpPr/>
          <p:nvPr/>
        </p:nvSpPr>
        <p:spPr>
          <a:xfrm>
            <a:off x="4810300" y="5200647"/>
            <a:ext cx="193442" cy="260647"/>
          </a:xfrm>
          <a:custGeom>
            <a:avLst/>
            <a:gdLst/>
            <a:ahLst/>
            <a:cxnLst/>
            <a:rect l="l" t="t" r="r" b="b"/>
            <a:pathLst>
              <a:path w="285992" h="292950">
                <a:moveTo>
                  <a:pt x="0" y="0"/>
                </a:moveTo>
                <a:lnTo>
                  <a:pt x="285992" y="0"/>
                </a:lnTo>
                <a:lnTo>
                  <a:pt x="285992" y="292950"/>
                </a:lnTo>
                <a:lnTo>
                  <a:pt x="0" y="29295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812844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100000">
                <p:cTn id="2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9F21C05-5651-4DE4-8EA8-5767B0EA3A4E}"/>
              </a:ext>
            </a:extLst>
          </p:cNvPr>
          <p:cNvSpPr txBox="1"/>
          <p:nvPr/>
        </p:nvSpPr>
        <p:spPr>
          <a:xfrm>
            <a:off x="621614" y="494040"/>
            <a:ext cx="11166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rgbClr val="0B253F"/>
                </a:solidFill>
                <a:latin typeface="Times" pitchFamily="2" charset="0"/>
                <a:ea typeface="Charter Roman" charset="0"/>
                <a:cs typeface="Charter Roman" charset="0"/>
              </a:rPr>
              <a:t>REVIEW OF THE LITERATURE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92119-8CB3-4E76-B7EF-0D3151B3D623}"/>
              </a:ext>
            </a:extLst>
          </p:cNvPr>
          <p:cNvSpPr txBox="1">
            <a:spLocks/>
          </p:cNvSpPr>
          <p:nvPr/>
        </p:nvSpPr>
        <p:spPr>
          <a:xfrm>
            <a:off x="621615" y="1385332"/>
            <a:ext cx="11035229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3600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9363D748-6604-472B-8974-CF152F9C547A}"/>
              </a:ext>
            </a:extLst>
          </p:cNvPr>
          <p:cNvSpPr txBox="1">
            <a:spLocks/>
          </p:cNvSpPr>
          <p:nvPr/>
        </p:nvSpPr>
        <p:spPr>
          <a:xfrm>
            <a:off x="5441802" y="2850360"/>
            <a:ext cx="5880512" cy="312669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71500" indent="-280988" algn="l" defTabSz="457200" rtl="0" eaLnBrk="1" latinLnBrk="0" hangingPunct="1">
              <a:spcBef>
                <a:spcPct val="20000"/>
              </a:spcBef>
              <a:buFont typeface="Wingdings 3" panose="05040102010807070707" pitchFamily="18" charset="2"/>
              <a:buChar char="&quot;"/>
              <a:defRPr sz="3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62013" indent="-176213" algn="l" defTabSz="4572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▪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4913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85900" indent="-166688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HBCUs as Vital STEM Contributors</a:t>
            </a:r>
            <a:b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Transformational Leadership Framework</a:t>
            </a:r>
          </a:p>
          <a:p>
            <a:pPr>
              <a:buFont typeface="Arial" panose="020B0604020202020204" pitchFamily="34" charset="0"/>
              <a:buChar char="•"/>
            </a:pP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TL's Four Dimensions</a:t>
            </a:r>
          </a:p>
          <a:p>
            <a:pPr>
              <a:buFont typeface="Arial" panose="020B0604020202020204" pitchFamily="34" charset="0"/>
              <a:buChar char="•"/>
            </a:pP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Critical Literature Gaps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BE0776-0CE3-F13B-2077-F77C187B61D3}"/>
              </a:ext>
            </a:extLst>
          </p:cNvPr>
          <p:cNvSpPr txBox="1"/>
          <p:nvPr/>
        </p:nvSpPr>
        <p:spPr>
          <a:xfrm>
            <a:off x="6204830" y="1754662"/>
            <a:ext cx="4072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B253F"/>
                </a:solidFill>
                <a:latin typeface="Times New Roman" panose="02020603050405020304" pitchFamily="18" charset="0"/>
                <a:ea typeface="Charter Roman" charset="0"/>
                <a:cs typeface="Times New Roman" panose="02020603050405020304" pitchFamily="18" charset="0"/>
              </a:rPr>
              <a:t>Context &amp; Framework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1E11A5-1C0C-6CE5-9AEA-557CBEDE3D90}"/>
              </a:ext>
            </a:extLst>
          </p:cNvPr>
          <p:cNvSpPr txBox="1"/>
          <p:nvPr/>
        </p:nvSpPr>
        <p:spPr>
          <a:xfrm>
            <a:off x="3049172" y="3254885"/>
            <a:ext cx="60983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077C7B-D07C-13D3-5068-FD328AB0E937}"/>
              </a:ext>
            </a:extLst>
          </p:cNvPr>
          <p:cNvSpPr txBox="1"/>
          <p:nvPr/>
        </p:nvSpPr>
        <p:spPr>
          <a:xfrm>
            <a:off x="3049172" y="3254885"/>
            <a:ext cx="60983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292E83C-4497-94EF-C927-ED774E160E79}"/>
              </a:ext>
            </a:extLst>
          </p:cNvPr>
          <p:cNvSpPr txBox="1"/>
          <p:nvPr/>
        </p:nvSpPr>
        <p:spPr>
          <a:xfrm>
            <a:off x="3049172" y="3254885"/>
            <a:ext cx="60983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</p:txBody>
      </p:sp>
      <p:grpSp>
        <p:nvGrpSpPr>
          <p:cNvPr id="16" name="Group 9">
            <a:extLst>
              <a:ext uri="{FF2B5EF4-FFF2-40B4-BE49-F238E27FC236}">
                <a16:creationId xmlns:a16="http://schemas.microsoft.com/office/drawing/2014/main" id="{6FA2A977-F9A1-4248-8210-0464B8555F02}"/>
              </a:ext>
            </a:extLst>
          </p:cNvPr>
          <p:cNvGrpSpPr/>
          <p:nvPr/>
        </p:nvGrpSpPr>
        <p:grpSpPr>
          <a:xfrm>
            <a:off x="168813" y="2164094"/>
            <a:ext cx="4592046" cy="4194760"/>
            <a:chOff x="0" y="0"/>
            <a:chExt cx="7295996" cy="5805436"/>
          </a:xfrm>
        </p:grpSpPr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AFDA6AFE-938F-15BB-14AE-44F3AA6CB65B}"/>
                </a:ext>
              </a:extLst>
            </p:cNvPr>
            <p:cNvSpPr/>
            <p:nvPr/>
          </p:nvSpPr>
          <p:spPr>
            <a:xfrm>
              <a:off x="0" y="0"/>
              <a:ext cx="7296023" cy="5805424"/>
            </a:xfrm>
            <a:custGeom>
              <a:avLst/>
              <a:gdLst/>
              <a:ahLst/>
              <a:cxnLst/>
              <a:rect l="l" t="t" r="r" b="b"/>
              <a:pathLst>
                <a:path w="7296023" h="5805424">
                  <a:moveTo>
                    <a:pt x="0" y="0"/>
                  </a:moveTo>
                  <a:lnTo>
                    <a:pt x="7296023" y="0"/>
                  </a:lnTo>
                  <a:lnTo>
                    <a:pt x="7296023" y="5805424"/>
                  </a:lnTo>
                  <a:lnTo>
                    <a:pt x="0" y="58054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9602" r="-9602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8539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066"/>
    </mc:Choice>
    <mc:Fallback xmlns="">
      <p:transition spd="slow" advTm="85066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FFB657A-3C0B-4922-8CD2-76BD3F421BA9}"/>
              </a:ext>
            </a:extLst>
          </p:cNvPr>
          <p:cNvSpPr txBox="1"/>
          <p:nvPr/>
        </p:nvSpPr>
        <p:spPr>
          <a:xfrm>
            <a:off x="621613" y="494040"/>
            <a:ext cx="11166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rgbClr val="0B253F"/>
                </a:solidFill>
                <a:latin typeface="Times" pitchFamily="2" charset="0"/>
                <a:ea typeface="Charter Roman" charset="0"/>
                <a:cs typeface="Charter Roman" charset="0"/>
              </a:rPr>
              <a:t>RESEARCH METHODOLOGY &amp; DESIGN</a:t>
            </a:r>
          </a:p>
        </p:txBody>
      </p:sp>
      <p:sp>
        <p:nvSpPr>
          <p:cNvPr id="18" name="Text 1">
            <a:extLst>
              <a:ext uri="{FF2B5EF4-FFF2-40B4-BE49-F238E27FC236}">
                <a16:creationId xmlns:a16="http://schemas.microsoft.com/office/drawing/2014/main" id="{109A6C51-F65B-D0FF-F045-A2258FA5F0E3}"/>
              </a:ext>
            </a:extLst>
          </p:cNvPr>
          <p:cNvSpPr/>
          <p:nvPr/>
        </p:nvSpPr>
        <p:spPr>
          <a:xfrm>
            <a:off x="949295" y="1941799"/>
            <a:ext cx="4528219" cy="63094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800" b="1" dirty="0">
                <a:latin typeface="Times New Roman" panose="02020603050405020304" pitchFamily="18" charset="0"/>
                <a:ea typeface="Corben" pitchFamily="34" charset="-122"/>
                <a:cs typeface="Times New Roman" panose="02020603050405020304" pitchFamily="18" charset="0"/>
              </a:rPr>
              <a:t>Case</a:t>
            </a:r>
            <a:r>
              <a:rPr lang="en-US" sz="2800" dirty="0">
                <a:latin typeface="Times New Roman" panose="02020603050405020304" pitchFamily="18" charset="0"/>
                <a:ea typeface="Corben" pitchFamily="34" charset="-122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latin typeface="Times New Roman" panose="02020603050405020304" pitchFamily="18" charset="0"/>
                <a:ea typeface="Corben" pitchFamily="34" charset="-122"/>
                <a:cs typeface="Times New Roman" panose="02020603050405020304" pitchFamily="18" charset="0"/>
              </a:rPr>
              <a:t>Constructions</a:t>
            </a:r>
            <a:r>
              <a:rPr lang="en-US" sz="2800" dirty="0">
                <a:latin typeface="Times New Roman" panose="02020603050405020304" pitchFamily="18" charset="0"/>
                <a:ea typeface="Corben" pitchFamily="34" charset="-122"/>
                <a:cs typeface="Times New Roman" panose="02020603050405020304" pitchFamily="18" charset="0"/>
              </a:rPr>
              <a:t>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 7">
            <a:extLst>
              <a:ext uri="{FF2B5EF4-FFF2-40B4-BE49-F238E27FC236}">
                <a16:creationId xmlns:a16="http://schemas.microsoft.com/office/drawing/2014/main" id="{8CFB00C2-AE0C-DB4C-4636-1884CB069DEF}"/>
              </a:ext>
            </a:extLst>
          </p:cNvPr>
          <p:cNvSpPr/>
          <p:nvPr/>
        </p:nvSpPr>
        <p:spPr>
          <a:xfrm>
            <a:off x="2198140" y="5419413"/>
            <a:ext cx="4609776" cy="29259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800" b="1" dirty="0">
                <a:latin typeface="Times New Roman" panose="02020603050405020304" pitchFamily="18" charset="0"/>
                <a:ea typeface="Corben" pitchFamily="34" charset="-122"/>
                <a:cs typeface="Times New Roman" panose="02020603050405020304" pitchFamily="18" charset="0"/>
              </a:rPr>
              <a:t>Analysis &amp; Validation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 5">
            <a:extLst>
              <a:ext uri="{FF2B5EF4-FFF2-40B4-BE49-F238E27FC236}">
                <a16:creationId xmlns:a16="http://schemas.microsoft.com/office/drawing/2014/main" id="{2A793775-76D2-A13B-06E3-73EB67387D72}"/>
              </a:ext>
            </a:extLst>
          </p:cNvPr>
          <p:cNvSpPr/>
          <p:nvPr/>
        </p:nvSpPr>
        <p:spPr>
          <a:xfrm>
            <a:off x="1978600" y="3679060"/>
            <a:ext cx="5302074" cy="58518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Collection</a:t>
            </a:r>
          </a:p>
        </p:txBody>
      </p:sp>
      <p:grpSp>
        <p:nvGrpSpPr>
          <p:cNvPr id="6" name="Group 9">
            <a:extLst>
              <a:ext uri="{FF2B5EF4-FFF2-40B4-BE49-F238E27FC236}">
                <a16:creationId xmlns:a16="http://schemas.microsoft.com/office/drawing/2014/main" id="{9F940699-C67E-819C-ED9D-2F26B236AC28}"/>
              </a:ext>
            </a:extLst>
          </p:cNvPr>
          <p:cNvGrpSpPr/>
          <p:nvPr/>
        </p:nvGrpSpPr>
        <p:grpSpPr>
          <a:xfrm>
            <a:off x="5805195" y="1124982"/>
            <a:ext cx="5765192" cy="5238978"/>
            <a:chOff x="-231824" y="316515"/>
            <a:chExt cx="12734633" cy="11551382"/>
          </a:xfrm>
        </p:grpSpPr>
        <p:sp>
          <p:nvSpPr>
            <p:cNvPr id="7" name="Freeform 10">
              <a:extLst>
                <a:ext uri="{FF2B5EF4-FFF2-40B4-BE49-F238E27FC236}">
                  <a16:creationId xmlns:a16="http://schemas.microsoft.com/office/drawing/2014/main" id="{FACB25CC-F651-AE4F-B047-0AE58C774DCD}"/>
                </a:ext>
              </a:extLst>
            </p:cNvPr>
            <p:cNvSpPr/>
            <p:nvPr/>
          </p:nvSpPr>
          <p:spPr>
            <a:xfrm>
              <a:off x="-231824" y="316515"/>
              <a:ext cx="12734633" cy="11551382"/>
            </a:xfrm>
            <a:custGeom>
              <a:avLst/>
              <a:gdLst/>
              <a:ahLst/>
              <a:cxnLst/>
              <a:rect l="l" t="t" r="r" b="b"/>
              <a:pathLst>
                <a:path w="12734634" h="12096672">
                  <a:moveTo>
                    <a:pt x="0" y="0"/>
                  </a:moveTo>
                  <a:lnTo>
                    <a:pt x="12734634" y="0"/>
                  </a:lnTo>
                  <a:lnTo>
                    <a:pt x="12734634" y="12096672"/>
                  </a:lnTo>
                  <a:lnTo>
                    <a:pt x="0" y="12096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9184" r="-9184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1095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9266"/>
    </mc:Choice>
    <mc:Fallback xmlns="">
      <p:transition spd="slow" advTm="139266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9">
            <a:extLst>
              <a:ext uri="{FF2B5EF4-FFF2-40B4-BE49-F238E27FC236}">
                <a16:creationId xmlns:a16="http://schemas.microsoft.com/office/drawing/2014/main" id="{BB278CEA-059B-A626-D48E-5EE0E9619A54}"/>
              </a:ext>
            </a:extLst>
          </p:cNvPr>
          <p:cNvSpPr/>
          <p:nvPr/>
        </p:nvSpPr>
        <p:spPr>
          <a:xfrm>
            <a:off x="0" y="1"/>
            <a:ext cx="12192000" cy="6363960"/>
          </a:xfrm>
          <a:custGeom>
            <a:avLst/>
            <a:gdLst/>
            <a:ahLst/>
            <a:cxnLst/>
            <a:rect l="l" t="t" r="r" b="b"/>
            <a:pathLst>
              <a:path w="18288000" h="9572055">
                <a:moveTo>
                  <a:pt x="0" y="0"/>
                </a:moveTo>
                <a:lnTo>
                  <a:pt x="18288000" y="0"/>
                </a:lnTo>
                <a:lnTo>
                  <a:pt x="18288000" y="9572055"/>
                </a:lnTo>
                <a:lnTo>
                  <a:pt x="0" y="957205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20000"/>
            </a:blip>
            <a:stretch>
              <a:fillRect t="-25911" b="-22634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711678-2EF6-4623-82A0-B1BFC0890895}"/>
              </a:ext>
            </a:extLst>
          </p:cNvPr>
          <p:cNvSpPr txBox="1"/>
          <p:nvPr/>
        </p:nvSpPr>
        <p:spPr>
          <a:xfrm>
            <a:off x="621614" y="494040"/>
            <a:ext cx="11166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rgbClr val="0B253F"/>
                </a:solidFill>
                <a:latin typeface="Times" pitchFamily="2" charset="0"/>
                <a:ea typeface="Charter Roman" charset="0"/>
                <a:cs typeface="Charter Roman" charset="0"/>
              </a:rPr>
              <a:t>POPULATION &amp; SAMPLE</a:t>
            </a:r>
          </a:p>
        </p:txBody>
      </p:sp>
      <p:sp>
        <p:nvSpPr>
          <p:cNvPr id="6" name="Text 2">
            <a:extLst>
              <a:ext uri="{FF2B5EF4-FFF2-40B4-BE49-F238E27FC236}">
                <a16:creationId xmlns:a16="http://schemas.microsoft.com/office/drawing/2014/main" id="{BBA09C45-CC6D-653F-8E52-E632AE1A1BE7}"/>
              </a:ext>
            </a:extLst>
          </p:cNvPr>
          <p:cNvSpPr/>
          <p:nvPr/>
        </p:nvSpPr>
        <p:spPr>
          <a:xfrm>
            <a:off x="4589634" y="1351548"/>
            <a:ext cx="2705100" cy="33813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</a:pPr>
            <a:r>
              <a:rPr lang="en-US" sz="2400" b="1" u="sng" dirty="0">
                <a:solidFill>
                  <a:srgbClr val="404155"/>
                </a:solidFill>
                <a:latin typeface="Times New Roman" panose="02020603050405020304" pitchFamily="18" charset="0"/>
                <a:ea typeface="Corben" pitchFamily="34" charset="-122"/>
                <a:cs typeface="Times New Roman" panose="02020603050405020304" pitchFamily="18" charset="0"/>
              </a:rPr>
              <a:t>Target Population</a:t>
            </a:r>
            <a:endParaRPr lang="en-US" sz="2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 3">
            <a:extLst>
              <a:ext uri="{FF2B5EF4-FFF2-40B4-BE49-F238E27FC236}">
                <a16:creationId xmlns:a16="http://schemas.microsoft.com/office/drawing/2014/main" id="{56CA957F-BDA4-C4F3-294F-A9362A40A06B}"/>
              </a:ext>
            </a:extLst>
          </p:cNvPr>
          <p:cNvSpPr/>
          <p:nvPr/>
        </p:nvSpPr>
        <p:spPr>
          <a:xfrm>
            <a:off x="1625572" y="1852898"/>
            <a:ext cx="8633222" cy="34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700"/>
              </a:lnSpc>
              <a:buNone/>
            </a:pPr>
            <a:r>
              <a:rPr lang="en-US" sz="2400" b="1" dirty="0">
                <a:solidFill>
                  <a:srgbClr val="404155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Small HBCUs with student enrollment between 800-2,500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 6">
            <a:extLst>
              <a:ext uri="{FF2B5EF4-FFF2-40B4-BE49-F238E27FC236}">
                <a16:creationId xmlns:a16="http://schemas.microsoft.com/office/drawing/2014/main" id="{6F1C7D23-3304-591B-E39F-39AB095C30B6}"/>
              </a:ext>
            </a:extLst>
          </p:cNvPr>
          <p:cNvSpPr/>
          <p:nvPr/>
        </p:nvSpPr>
        <p:spPr>
          <a:xfrm>
            <a:off x="4589633" y="2811501"/>
            <a:ext cx="2705100" cy="33813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</a:pPr>
            <a:r>
              <a:rPr lang="en-US" sz="2400" b="1" u="sng" dirty="0">
                <a:solidFill>
                  <a:srgbClr val="404155"/>
                </a:solidFill>
                <a:latin typeface="Times New Roman" panose="02020603050405020304" pitchFamily="18" charset="0"/>
                <a:ea typeface="Corben" pitchFamily="34" charset="-122"/>
                <a:cs typeface="Times New Roman" panose="02020603050405020304" pitchFamily="18" charset="0"/>
              </a:rPr>
              <a:t>Purposive Sampling</a:t>
            </a:r>
            <a:endParaRPr lang="en-US" sz="2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 7">
            <a:extLst>
              <a:ext uri="{FF2B5EF4-FFF2-40B4-BE49-F238E27FC236}">
                <a16:creationId xmlns:a16="http://schemas.microsoft.com/office/drawing/2014/main" id="{28189D77-774B-B51B-33B2-6FAAC37F8BDB}"/>
              </a:ext>
            </a:extLst>
          </p:cNvPr>
          <p:cNvSpPr/>
          <p:nvPr/>
        </p:nvSpPr>
        <p:spPr>
          <a:xfrm>
            <a:off x="1808273" y="3362672"/>
            <a:ext cx="8267819" cy="34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700"/>
              </a:lnSpc>
              <a:buNone/>
            </a:pPr>
            <a:r>
              <a:rPr lang="en-US" sz="2400" b="1" dirty="0">
                <a:solidFill>
                  <a:srgbClr val="404155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15 institutions selected for diversity in geographic location and institutional type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 10">
            <a:extLst>
              <a:ext uri="{FF2B5EF4-FFF2-40B4-BE49-F238E27FC236}">
                <a16:creationId xmlns:a16="http://schemas.microsoft.com/office/drawing/2014/main" id="{659DE97E-CE10-A019-9066-AD7782120331}"/>
              </a:ext>
            </a:extLst>
          </p:cNvPr>
          <p:cNvSpPr/>
          <p:nvPr/>
        </p:nvSpPr>
        <p:spPr>
          <a:xfrm>
            <a:off x="4589633" y="4321276"/>
            <a:ext cx="2705100" cy="33813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</a:pPr>
            <a:r>
              <a:rPr lang="en-US" sz="2400" b="1" u="sng" dirty="0">
                <a:solidFill>
                  <a:srgbClr val="404155"/>
                </a:solidFill>
                <a:latin typeface="Times New Roman" panose="02020603050405020304" pitchFamily="18" charset="0"/>
                <a:ea typeface="Corben" pitchFamily="34" charset="-122"/>
                <a:cs typeface="Times New Roman" panose="02020603050405020304" pitchFamily="18" charset="0"/>
              </a:rPr>
              <a:t>Selection Criteria</a:t>
            </a:r>
            <a:endParaRPr lang="en-US" sz="2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 11">
            <a:extLst>
              <a:ext uri="{FF2B5EF4-FFF2-40B4-BE49-F238E27FC236}">
                <a16:creationId xmlns:a16="http://schemas.microsoft.com/office/drawing/2014/main" id="{59D334D1-2F85-CDBC-FD49-55C9D7F3096D}"/>
              </a:ext>
            </a:extLst>
          </p:cNvPr>
          <p:cNvSpPr/>
          <p:nvPr/>
        </p:nvSpPr>
        <p:spPr>
          <a:xfrm>
            <a:off x="856037" y="4872446"/>
            <a:ext cx="10172290" cy="69246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700"/>
              </a:lnSpc>
              <a:buNone/>
            </a:pPr>
            <a:r>
              <a:rPr lang="en-US" sz="2400" b="1" dirty="0">
                <a:solidFill>
                  <a:srgbClr val="404155"/>
                </a:solidFill>
                <a:latin typeface="Times New Roman" panose="02020603050405020304" pitchFamily="18" charset="0"/>
                <a:ea typeface="Nobile" pitchFamily="34" charset="-122"/>
                <a:cs typeface="Times New Roman" panose="02020603050405020304" pitchFamily="18" charset="0"/>
              </a:rPr>
              <a:t>Established STEM programs, publicly available reports, and accessible leadership documents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35635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6DD3157-830E-496A-AADA-009628BB5BB0}"/>
              </a:ext>
            </a:extLst>
          </p:cNvPr>
          <p:cNvSpPr txBox="1"/>
          <p:nvPr/>
        </p:nvSpPr>
        <p:spPr>
          <a:xfrm>
            <a:off x="512783" y="494040"/>
            <a:ext cx="1116643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rgbClr val="0B253F"/>
                </a:solidFill>
                <a:latin typeface="Times New Roman" panose="02020603050405020304" pitchFamily="18" charset="0"/>
                <a:ea typeface="Charter Roman" charset="0"/>
                <a:cs typeface="Times New Roman" panose="02020603050405020304" pitchFamily="18" charset="0"/>
              </a:rPr>
              <a:t>MATERIALS</a:t>
            </a:r>
            <a:r>
              <a:rPr lang="en-US" sz="3500" b="1" dirty="0">
                <a:solidFill>
                  <a:srgbClr val="0B253F"/>
                </a:solidFill>
                <a:latin typeface="Times" pitchFamily="2" charset="0"/>
                <a:ea typeface="Charter Roman" charset="0"/>
                <a:cs typeface="Charter Roman" charset="0"/>
              </a:rPr>
              <a:t> &amp; INSTRUMENTATION</a:t>
            </a:r>
          </a:p>
        </p:txBody>
      </p:sp>
      <p:pic>
        <p:nvPicPr>
          <p:cNvPr id="4" name="Image 0" descr="preencoded.png">
            <a:extLst>
              <a:ext uri="{FF2B5EF4-FFF2-40B4-BE49-F238E27FC236}">
                <a16:creationId xmlns:a16="http://schemas.microsoft.com/office/drawing/2014/main" id="{A93185FC-CA5C-05F2-94C3-723C5A23A4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75" y="1145623"/>
            <a:ext cx="4007165" cy="5159086"/>
          </a:xfrm>
          <a:prstGeom prst="rect">
            <a:avLst/>
          </a:prstGeom>
        </p:spPr>
      </p:pic>
      <p:pic>
        <p:nvPicPr>
          <p:cNvPr id="3" name="Picture 4">
            <a:extLst>
              <a:ext uri="{FF2B5EF4-FFF2-40B4-BE49-F238E27FC236}">
                <a16:creationId xmlns:a16="http://schemas.microsoft.com/office/drawing/2014/main" id="{C70F788B-E9D0-65EB-284F-D1978C17B4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7879">
            <a:off x="1775720" y="1860200"/>
            <a:ext cx="1789652" cy="960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C0B61FB9-BF4E-B0BA-4BF2-F20CE3BAF67E}"/>
              </a:ext>
            </a:extLst>
          </p:cNvPr>
          <p:cNvGrpSpPr/>
          <p:nvPr/>
        </p:nvGrpSpPr>
        <p:grpSpPr>
          <a:xfrm>
            <a:off x="4144884" y="1222018"/>
            <a:ext cx="4262534" cy="5064452"/>
            <a:chOff x="4103128" y="1076980"/>
            <a:chExt cx="4262534" cy="5064452"/>
          </a:xfrm>
        </p:grpSpPr>
        <p:sp>
          <p:nvSpPr>
            <p:cNvPr id="5" name="Shape 1">
              <a:extLst>
                <a:ext uri="{FF2B5EF4-FFF2-40B4-BE49-F238E27FC236}">
                  <a16:creationId xmlns:a16="http://schemas.microsoft.com/office/drawing/2014/main" id="{B2C70A3C-44D5-2EDD-F677-CE1C76376F0E}"/>
                </a:ext>
              </a:extLst>
            </p:cNvPr>
            <p:cNvSpPr/>
            <p:nvPr/>
          </p:nvSpPr>
          <p:spPr>
            <a:xfrm>
              <a:off x="4335127" y="1124982"/>
              <a:ext cx="45719" cy="5016450"/>
            </a:xfrm>
            <a:prstGeom prst="roundRect">
              <a:avLst>
                <a:gd name="adj" fmla="val 378576"/>
              </a:avLst>
            </a:prstGeom>
            <a:solidFill>
              <a:srgbClr val="B8BFDF"/>
            </a:solidFill>
            <a:ln/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Shape 2">
              <a:extLst>
                <a:ext uri="{FF2B5EF4-FFF2-40B4-BE49-F238E27FC236}">
                  <a16:creationId xmlns:a16="http://schemas.microsoft.com/office/drawing/2014/main" id="{62161591-8CA7-1CF4-4A9D-93C2266005AB}"/>
                </a:ext>
              </a:extLst>
            </p:cNvPr>
            <p:cNvSpPr/>
            <p:nvPr/>
          </p:nvSpPr>
          <p:spPr>
            <a:xfrm>
              <a:off x="4544023" y="1345247"/>
              <a:ext cx="618053" cy="22860"/>
            </a:xfrm>
            <a:prstGeom prst="roundRect">
              <a:avLst>
                <a:gd name="adj" fmla="val 378576"/>
              </a:avLst>
            </a:prstGeom>
            <a:solidFill>
              <a:srgbClr val="B8BFDF"/>
            </a:solidFill>
            <a:ln/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Text 4">
              <a:extLst>
                <a:ext uri="{FF2B5EF4-FFF2-40B4-BE49-F238E27FC236}">
                  <a16:creationId xmlns:a16="http://schemas.microsoft.com/office/drawing/2014/main" id="{739F8F74-1085-7D7A-3BF4-E6604AF7DC3F}"/>
                </a:ext>
              </a:extLst>
            </p:cNvPr>
            <p:cNvSpPr/>
            <p:nvPr/>
          </p:nvSpPr>
          <p:spPr>
            <a:xfrm>
              <a:off x="5365495" y="1195705"/>
              <a:ext cx="2688193" cy="321826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 marL="0" indent="0" algn="l">
                <a:lnSpc>
                  <a:spcPts val="2500"/>
                </a:lnSpc>
                <a:buNone/>
              </a:pPr>
              <a:r>
                <a:rPr lang="en-US" sz="2000" b="1" dirty="0">
                  <a:solidFill>
                    <a:srgbClr val="404155"/>
                  </a:solidFill>
                  <a:latin typeface="Times New Roman" panose="02020603050405020304" pitchFamily="18" charset="0"/>
                  <a:ea typeface="Corben" pitchFamily="34" charset="-122"/>
                  <a:cs typeface="Times New Roman" panose="02020603050405020304" pitchFamily="18" charset="0"/>
                </a:rPr>
                <a:t>Institutional Websites</a:t>
              </a:r>
              <a:endPara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Shape 6">
              <a:extLst>
                <a:ext uri="{FF2B5EF4-FFF2-40B4-BE49-F238E27FC236}">
                  <a16:creationId xmlns:a16="http://schemas.microsoft.com/office/drawing/2014/main" id="{38F95CD0-446E-1EAF-9DE0-A7A73537D700}"/>
                </a:ext>
              </a:extLst>
            </p:cNvPr>
            <p:cNvSpPr/>
            <p:nvPr/>
          </p:nvSpPr>
          <p:spPr>
            <a:xfrm>
              <a:off x="4544023" y="2605761"/>
              <a:ext cx="618053" cy="22860"/>
            </a:xfrm>
            <a:prstGeom prst="roundRect">
              <a:avLst>
                <a:gd name="adj" fmla="val 378576"/>
              </a:avLst>
            </a:prstGeom>
            <a:solidFill>
              <a:srgbClr val="B8BFDF"/>
            </a:solidFill>
            <a:ln/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 8">
              <a:extLst>
                <a:ext uri="{FF2B5EF4-FFF2-40B4-BE49-F238E27FC236}">
                  <a16:creationId xmlns:a16="http://schemas.microsoft.com/office/drawing/2014/main" id="{A760A1BA-D45C-8A95-EFF8-7AEB1A219D12}"/>
                </a:ext>
              </a:extLst>
            </p:cNvPr>
            <p:cNvSpPr/>
            <p:nvPr/>
          </p:nvSpPr>
          <p:spPr>
            <a:xfrm>
              <a:off x="5365495" y="2456218"/>
              <a:ext cx="2575560" cy="321826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 marL="0" indent="0" algn="l">
                <a:lnSpc>
                  <a:spcPts val="2500"/>
                </a:lnSpc>
                <a:buNone/>
              </a:pPr>
              <a:r>
                <a:rPr lang="en-US" sz="2000" b="1" dirty="0">
                  <a:solidFill>
                    <a:srgbClr val="404155"/>
                  </a:solidFill>
                  <a:latin typeface="Times New Roman" panose="02020603050405020304" pitchFamily="18" charset="0"/>
                  <a:ea typeface="Corben" pitchFamily="34" charset="-122"/>
                  <a:cs typeface="Times New Roman" panose="02020603050405020304" pitchFamily="18" charset="0"/>
                </a:rPr>
                <a:t>IPEDS Datasets</a:t>
              </a:r>
              <a:endPara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Shape 10">
              <a:extLst>
                <a:ext uri="{FF2B5EF4-FFF2-40B4-BE49-F238E27FC236}">
                  <a16:creationId xmlns:a16="http://schemas.microsoft.com/office/drawing/2014/main" id="{567804E6-DA27-ACD7-8C4D-EAB814C13E2E}"/>
                </a:ext>
              </a:extLst>
            </p:cNvPr>
            <p:cNvSpPr/>
            <p:nvPr/>
          </p:nvSpPr>
          <p:spPr>
            <a:xfrm>
              <a:off x="4544023" y="3852311"/>
              <a:ext cx="618053" cy="22860"/>
            </a:xfrm>
            <a:prstGeom prst="roundRect">
              <a:avLst>
                <a:gd name="adj" fmla="val 378576"/>
              </a:avLst>
            </a:prstGeom>
            <a:solidFill>
              <a:srgbClr val="B8BFDF"/>
            </a:solidFill>
            <a:ln/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 12">
              <a:extLst>
                <a:ext uri="{FF2B5EF4-FFF2-40B4-BE49-F238E27FC236}">
                  <a16:creationId xmlns:a16="http://schemas.microsoft.com/office/drawing/2014/main" id="{CB742C11-722A-BC0E-265A-31AC0E674275}"/>
                </a:ext>
              </a:extLst>
            </p:cNvPr>
            <p:cNvSpPr/>
            <p:nvPr/>
          </p:nvSpPr>
          <p:spPr>
            <a:xfrm>
              <a:off x="5365495" y="3702768"/>
              <a:ext cx="2575560" cy="321826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 marL="0" indent="0" algn="l">
                <a:lnSpc>
                  <a:spcPts val="2500"/>
                </a:lnSpc>
                <a:buNone/>
              </a:pPr>
              <a:r>
                <a:rPr lang="en-US" sz="2000" b="1" dirty="0">
                  <a:solidFill>
                    <a:srgbClr val="404155"/>
                  </a:solidFill>
                  <a:latin typeface="Times New Roman" panose="02020603050405020304" pitchFamily="18" charset="0"/>
                  <a:ea typeface="Corben" pitchFamily="34" charset="-122"/>
                  <a:cs typeface="Times New Roman" panose="02020603050405020304" pitchFamily="18" charset="0"/>
                </a:rPr>
                <a:t>Public Documents</a:t>
              </a:r>
              <a:endPara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Shape 14">
              <a:extLst>
                <a:ext uri="{FF2B5EF4-FFF2-40B4-BE49-F238E27FC236}">
                  <a16:creationId xmlns:a16="http://schemas.microsoft.com/office/drawing/2014/main" id="{785AF7A2-3DC1-5CC6-8772-903717F4EF01}"/>
                </a:ext>
              </a:extLst>
            </p:cNvPr>
            <p:cNvSpPr/>
            <p:nvPr/>
          </p:nvSpPr>
          <p:spPr>
            <a:xfrm>
              <a:off x="4530837" y="5186192"/>
              <a:ext cx="618053" cy="22860"/>
            </a:xfrm>
            <a:prstGeom prst="roundRect">
              <a:avLst>
                <a:gd name="adj" fmla="val 378576"/>
              </a:avLst>
            </a:prstGeom>
            <a:solidFill>
              <a:srgbClr val="B8BFDF"/>
            </a:solidFill>
            <a:ln/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Text 16">
              <a:extLst>
                <a:ext uri="{FF2B5EF4-FFF2-40B4-BE49-F238E27FC236}">
                  <a16:creationId xmlns:a16="http://schemas.microsoft.com/office/drawing/2014/main" id="{BC6DD293-784E-92AD-3266-EEABC8C162FA}"/>
                </a:ext>
              </a:extLst>
            </p:cNvPr>
            <p:cNvSpPr/>
            <p:nvPr/>
          </p:nvSpPr>
          <p:spPr>
            <a:xfrm>
              <a:off x="5352309" y="5036650"/>
              <a:ext cx="3013353" cy="321826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 marL="0" indent="0" algn="l">
                <a:lnSpc>
                  <a:spcPts val="2500"/>
                </a:lnSpc>
                <a:buNone/>
              </a:pPr>
              <a:r>
                <a:rPr lang="en-US" sz="2000" b="1" dirty="0">
                  <a:solidFill>
                    <a:srgbClr val="404155"/>
                  </a:solidFill>
                  <a:latin typeface="Times New Roman" panose="02020603050405020304" pitchFamily="18" charset="0"/>
                  <a:ea typeface="Corben" pitchFamily="34" charset="-122"/>
                  <a:cs typeface="Times New Roman" panose="02020603050405020304" pitchFamily="18" charset="0"/>
                </a:rPr>
                <a:t>Supplementary Research</a:t>
              </a:r>
              <a:endPara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Freeform 31">
              <a:extLst>
                <a:ext uri="{FF2B5EF4-FFF2-40B4-BE49-F238E27FC236}">
                  <a16:creationId xmlns:a16="http://schemas.microsoft.com/office/drawing/2014/main" id="{8A43D715-6BE2-3DB1-12AB-2C038B3E1D6C}"/>
                </a:ext>
              </a:extLst>
            </p:cNvPr>
            <p:cNvSpPr/>
            <p:nvPr/>
          </p:nvSpPr>
          <p:spPr>
            <a:xfrm>
              <a:off x="4116625" y="1076980"/>
              <a:ext cx="501428" cy="542163"/>
            </a:xfrm>
            <a:custGeom>
              <a:avLst/>
              <a:gdLst/>
              <a:ahLst/>
              <a:cxnLst/>
              <a:rect l="l" t="t" r="r" b="b"/>
              <a:pathLst>
                <a:path w="927100" h="927100">
                  <a:moveTo>
                    <a:pt x="0" y="173101"/>
                  </a:moveTo>
                  <a:cubicBezTo>
                    <a:pt x="0" y="77470"/>
                    <a:pt x="77470" y="0"/>
                    <a:pt x="173101" y="0"/>
                  </a:cubicBezTo>
                  <a:lnTo>
                    <a:pt x="753999" y="0"/>
                  </a:lnTo>
                  <a:cubicBezTo>
                    <a:pt x="849630" y="0"/>
                    <a:pt x="927100" y="77470"/>
                    <a:pt x="927100" y="173101"/>
                  </a:cubicBezTo>
                  <a:lnTo>
                    <a:pt x="927100" y="753999"/>
                  </a:lnTo>
                  <a:cubicBezTo>
                    <a:pt x="927100" y="849630"/>
                    <a:pt x="849630" y="927100"/>
                    <a:pt x="753999" y="927100"/>
                  </a:cubicBezTo>
                  <a:lnTo>
                    <a:pt x="173101" y="927100"/>
                  </a:lnTo>
                  <a:cubicBezTo>
                    <a:pt x="77470" y="926973"/>
                    <a:pt x="0" y="849503"/>
                    <a:pt x="0" y="753999"/>
                  </a:cubicBezTo>
                  <a:close/>
                </a:path>
              </a:pathLst>
            </a:custGeom>
            <a:solidFill>
              <a:srgbClr val="16FFBB"/>
            </a:solidFill>
          </p:spPr>
          <p:txBody>
            <a:bodyPr/>
            <a:lstStyle/>
            <a:p>
              <a:endParaRPr lang="en-US"/>
            </a:p>
          </p:txBody>
        </p:sp>
        <p:grpSp>
          <p:nvGrpSpPr>
            <p:cNvPr id="24" name="Group 33">
              <a:extLst>
                <a:ext uri="{FF2B5EF4-FFF2-40B4-BE49-F238E27FC236}">
                  <a16:creationId xmlns:a16="http://schemas.microsoft.com/office/drawing/2014/main" id="{6C483805-BAA9-67FC-287F-F9402F9AC2EA}"/>
                </a:ext>
              </a:extLst>
            </p:cNvPr>
            <p:cNvGrpSpPr/>
            <p:nvPr/>
          </p:nvGrpSpPr>
          <p:grpSpPr>
            <a:xfrm>
              <a:off x="4103314" y="2310019"/>
              <a:ext cx="501428" cy="591612"/>
              <a:chOff x="0" y="0"/>
              <a:chExt cx="942260" cy="942260"/>
            </a:xfrm>
          </p:grpSpPr>
          <p:sp>
            <p:nvSpPr>
              <p:cNvPr id="25" name="Freeform 34">
                <a:extLst>
                  <a:ext uri="{FF2B5EF4-FFF2-40B4-BE49-F238E27FC236}">
                    <a16:creationId xmlns:a16="http://schemas.microsoft.com/office/drawing/2014/main" id="{72CB47AA-8849-5628-0C6A-F74F520557FC}"/>
                  </a:ext>
                </a:extLst>
              </p:cNvPr>
              <p:cNvSpPr/>
              <p:nvPr/>
            </p:nvSpPr>
            <p:spPr>
              <a:xfrm>
                <a:off x="7620" y="7620"/>
                <a:ext cx="927100" cy="927100"/>
              </a:xfrm>
              <a:custGeom>
                <a:avLst/>
                <a:gdLst/>
                <a:ahLst/>
                <a:cxnLst/>
                <a:rect l="l" t="t" r="r" b="b"/>
                <a:pathLst>
                  <a:path w="927100" h="927100">
                    <a:moveTo>
                      <a:pt x="0" y="173101"/>
                    </a:moveTo>
                    <a:cubicBezTo>
                      <a:pt x="0" y="77470"/>
                      <a:pt x="77470" y="0"/>
                      <a:pt x="173101" y="0"/>
                    </a:cubicBezTo>
                    <a:lnTo>
                      <a:pt x="753999" y="0"/>
                    </a:lnTo>
                    <a:cubicBezTo>
                      <a:pt x="849630" y="0"/>
                      <a:pt x="927100" y="77470"/>
                      <a:pt x="927100" y="173101"/>
                    </a:cubicBezTo>
                    <a:lnTo>
                      <a:pt x="927100" y="753999"/>
                    </a:lnTo>
                    <a:cubicBezTo>
                      <a:pt x="927100" y="849630"/>
                      <a:pt x="849630" y="927100"/>
                      <a:pt x="753999" y="927100"/>
                    </a:cubicBezTo>
                    <a:lnTo>
                      <a:pt x="173101" y="927100"/>
                    </a:lnTo>
                    <a:cubicBezTo>
                      <a:pt x="77470" y="926973"/>
                      <a:pt x="0" y="849503"/>
                      <a:pt x="0" y="753999"/>
                    </a:cubicBezTo>
                    <a:close/>
                  </a:path>
                </a:pathLst>
              </a:custGeom>
              <a:solidFill>
                <a:srgbClr val="4967E9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Freeform 35">
                <a:extLst>
                  <a:ext uri="{FF2B5EF4-FFF2-40B4-BE49-F238E27FC236}">
                    <a16:creationId xmlns:a16="http://schemas.microsoft.com/office/drawing/2014/main" id="{BEE761AA-9359-D494-8745-69D4B449AF06}"/>
                  </a:ext>
                </a:extLst>
              </p:cNvPr>
              <p:cNvSpPr/>
              <p:nvPr/>
            </p:nvSpPr>
            <p:spPr>
              <a:xfrm>
                <a:off x="0" y="0"/>
                <a:ext cx="942340" cy="942340"/>
              </a:xfrm>
              <a:custGeom>
                <a:avLst/>
                <a:gdLst/>
                <a:ahLst/>
                <a:cxnLst/>
                <a:rect l="l" t="t" r="r" b="b"/>
                <a:pathLst>
                  <a:path w="942340" h="942340">
                    <a:moveTo>
                      <a:pt x="0" y="180721"/>
                    </a:moveTo>
                    <a:cubicBezTo>
                      <a:pt x="0" y="80899"/>
                      <a:pt x="80899" y="0"/>
                      <a:pt x="180721" y="0"/>
                    </a:cubicBezTo>
                    <a:lnTo>
                      <a:pt x="761619" y="0"/>
                    </a:lnTo>
                    <a:lnTo>
                      <a:pt x="761619" y="7620"/>
                    </a:lnTo>
                    <a:lnTo>
                      <a:pt x="761619" y="0"/>
                    </a:lnTo>
                    <a:lnTo>
                      <a:pt x="761619" y="7620"/>
                    </a:lnTo>
                    <a:lnTo>
                      <a:pt x="761619" y="0"/>
                    </a:lnTo>
                    <a:cubicBezTo>
                      <a:pt x="861441" y="0"/>
                      <a:pt x="942340" y="80899"/>
                      <a:pt x="942340" y="180721"/>
                    </a:cubicBezTo>
                    <a:lnTo>
                      <a:pt x="942340" y="761619"/>
                    </a:lnTo>
                    <a:lnTo>
                      <a:pt x="934720" y="761619"/>
                    </a:lnTo>
                    <a:lnTo>
                      <a:pt x="942340" y="761619"/>
                    </a:lnTo>
                    <a:cubicBezTo>
                      <a:pt x="942340" y="861441"/>
                      <a:pt x="861441" y="942340"/>
                      <a:pt x="761619" y="942340"/>
                    </a:cubicBezTo>
                    <a:lnTo>
                      <a:pt x="761619" y="934720"/>
                    </a:lnTo>
                    <a:lnTo>
                      <a:pt x="761619" y="942340"/>
                    </a:lnTo>
                    <a:lnTo>
                      <a:pt x="180721" y="942340"/>
                    </a:lnTo>
                    <a:lnTo>
                      <a:pt x="180721" y="934720"/>
                    </a:lnTo>
                    <a:lnTo>
                      <a:pt x="180721" y="942340"/>
                    </a:lnTo>
                    <a:cubicBezTo>
                      <a:pt x="80899" y="942213"/>
                      <a:pt x="0" y="861314"/>
                      <a:pt x="0" y="761619"/>
                    </a:cubicBezTo>
                    <a:lnTo>
                      <a:pt x="0" y="180721"/>
                    </a:lnTo>
                    <a:lnTo>
                      <a:pt x="7620" y="180721"/>
                    </a:lnTo>
                    <a:lnTo>
                      <a:pt x="0" y="180721"/>
                    </a:lnTo>
                    <a:moveTo>
                      <a:pt x="15240" y="180721"/>
                    </a:moveTo>
                    <a:lnTo>
                      <a:pt x="15240" y="761619"/>
                    </a:lnTo>
                    <a:lnTo>
                      <a:pt x="7620" y="761619"/>
                    </a:lnTo>
                    <a:lnTo>
                      <a:pt x="15240" y="761619"/>
                    </a:lnTo>
                    <a:cubicBezTo>
                      <a:pt x="15240" y="853059"/>
                      <a:pt x="89281" y="927100"/>
                      <a:pt x="180721" y="927100"/>
                    </a:cubicBezTo>
                    <a:lnTo>
                      <a:pt x="761619" y="927100"/>
                    </a:lnTo>
                    <a:cubicBezTo>
                      <a:pt x="853059" y="927100"/>
                      <a:pt x="927100" y="853059"/>
                      <a:pt x="927100" y="761619"/>
                    </a:cubicBezTo>
                    <a:lnTo>
                      <a:pt x="927100" y="180721"/>
                    </a:lnTo>
                    <a:lnTo>
                      <a:pt x="934720" y="180721"/>
                    </a:lnTo>
                    <a:lnTo>
                      <a:pt x="927100" y="180721"/>
                    </a:lnTo>
                    <a:cubicBezTo>
                      <a:pt x="927100" y="89281"/>
                      <a:pt x="853059" y="15240"/>
                      <a:pt x="761619" y="15240"/>
                    </a:cubicBezTo>
                    <a:lnTo>
                      <a:pt x="180721" y="15240"/>
                    </a:lnTo>
                    <a:lnTo>
                      <a:pt x="180721" y="7620"/>
                    </a:lnTo>
                    <a:lnTo>
                      <a:pt x="180721" y="15240"/>
                    </a:lnTo>
                    <a:cubicBezTo>
                      <a:pt x="89281" y="15240"/>
                      <a:pt x="15240" y="89281"/>
                      <a:pt x="15240" y="180721"/>
                    </a:cubicBezTo>
                    <a:close/>
                  </a:path>
                </a:pathLst>
              </a:custGeom>
              <a:solidFill>
                <a:srgbClr val="B8BFDF"/>
              </a:solidFill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7" name="Freeform 37">
              <a:extLst>
                <a:ext uri="{FF2B5EF4-FFF2-40B4-BE49-F238E27FC236}">
                  <a16:creationId xmlns:a16="http://schemas.microsoft.com/office/drawing/2014/main" id="{391B1943-EA8D-BDF2-3FFB-7C1A7BD28D87}"/>
                </a:ext>
              </a:extLst>
            </p:cNvPr>
            <p:cNvSpPr/>
            <p:nvPr/>
          </p:nvSpPr>
          <p:spPr>
            <a:xfrm>
              <a:off x="4109710" y="3569274"/>
              <a:ext cx="491019" cy="519349"/>
            </a:xfrm>
            <a:custGeom>
              <a:avLst/>
              <a:gdLst/>
              <a:ahLst/>
              <a:cxnLst/>
              <a:rect l="l" t="t" r="r" b="b"/>
              <a:pathLst>
                <a:path w="927100" h="927100">
                  <a:moveTo>
                    <a:pt x="0" y="173101"/>
                  </a:moveTo>
                  <a:cubicBezTo>
                    <a:pt x="0" y="77470"/>
                    <a:pt x="77470" y="0"/>
                    <a:pt x="173101" y="0"/>
                  </a:cubicBezTo>
                  <a:lnTo>
                    <a:pt x="753999" y="0"/>
                  </a:lnTo>
                  <a:cubicBezTo>
                    <a:pt x="849630" y="0"/>
                    <a:pt x="927100" y="77470"/>
                    <a:pt x="927100" y="173101"/>
                  </a:cubicBezTo>
                  <a:lnTo>
                    <a:pt x="927100" y="753999"/>
                  </a:lnTo>
                  <a:cubicBezTo>
                    <a:pt x="927100" y="849630"/>
                    <a:pt x="849630" y="927100"/>
                    <a:pt x="753999" y="927100"/>
                  </a:cubicBezTo>
                  <a:lnTo>
                    <a:pt x="173101" y="927100"/>
                  </a:lnTo>
                  <a:cubicBezTo>
                    <a:pt x="77470" y="926973"/>
                    <a:pt x="0" y="849503"/>
                    <a:pt x="0" y="753999"/>
                  </a:cubicBezTo>
                  <a:close/>
                </a:path>
              </a:pathLst>
            </a:custGeom>
            <a:solidFill>
              <a:srgbClr val="FFDE59"/>
            </a:solidFill>
          </p:spPr>
          <p:txBody>
            <a:bodyPr/>
            <a:lstStyle/>
            <a:p>
              <a:endParaRPr lang="en-US"/>
            </a:p>
          </p:txBody>
        </p:sp>
        <p:grpSp>
          <p:nvGrpSpPr>
            <p:cNvPr id="39" name="Group 39">
              <a:extLst>
                <a:ext uri="{FF2B5EF4-FFF2-40B4-BE49-F238E27FC236}">
                  <a16:creationId xmlns:a16="http://schemas.microsoft.com/office/drawing/2014/main" id="{B17E4CEA-B2F1-66F6-08CE-270D499E8F2C}"/>
                </a:ext>
              </a:extLst>
            </p:cNvPr>
            <p:cNvGrpSpPr/>
            <p:nvPr/>
          </p:nvGrpSpPr>
          <p:grpSpPr>
            <a:xfrm>
              <a:off x="4103128" y="4916729"/>
              <a:ext cx="509670" cy="542163"/>
              <a:chOff x="0" y="0"/>
              <a:chExt cx="942260" cy="942260"/>
            </a:xfrm>
          </p:grpSpPr>
          <p:sp>
            <p:nvSpPr>
              <p:cNvPr id="40" name="Freeform 40">
                <a:extLst>
                  <a:ext uri="{FF2B5EF4-FFF2-40B4-BE49-F238E27FC236}">
                    <a16:creationId xmlns:a16="http://schemas.microsoft.com/office/drawing/2014/main" id="{179177B9-0122-A531-8654-627021BC710A}"/>
                  </a:ext>
                </a:extLst>
              </p:cNvPr>
              <p:cNvSpPr/>
              <p:nvPr/>
            </p:nvSpPr>
            <p:spPr>
              <a:xfrm>
                <a:off x="7620" y="7620"/>
                <a:ext cx="927100" cy="927100"/>
              </a:xfrm>
              <a:custGeom>
                <a:avLst/>
                <a:gdLst/>
                <a:ahLst/>
                <a:cxnLst/>
                <a:rect l="l" t="t" r="r" b="b"/>
                <a:pathLst>
                  <a:path w="927100" h="927100">
                    <a:moveTo>
                      <a:pt x="0" y="173101"/>
                    </a:moveTo>
                    <a:cubicBezTo>
                      <a:pt x="0" y="77470"/>
                      <a:pt x="77470" y="0"/>
                      <a:pt x="173101" y="0"/>
                    </a:cubicBezTo>
                    <a:lnTo>
                      <a:pt x="753999" y="0"/>
                    </a:lnTo>
                    <a:cubicBezTo>
                      <a:pt x="849630" y="0"/>
                      <a:pt x="927100" y="77470"/>
                      <a:pt x="927100" y="173101"/>
                    </a:cubicBezTo>
                    <a:lnTo>
                      <a:pt x="927100" y="753999"/>
                    </a:lnTo>
                    <a:cubicBezTo>
                      <a:pt x="927100" y="849630"/>
                      <a:pt x="849630" y="927100"/>
                      <a:pt x="753999" y="927100"/>
                    </a:cubicBezTo>
                    <a:lnTo>
                      <a:pt x="173101" y="927100"/>
                    </a:lnTo>
                    <a:cubicBezTo>
                      <a:pt x="77470" y="926973"/>
                      <a:pt x="0" y="849503"/>
                      <a:pt x="0" y="753999"/>
                    </a:cubicBezTo>
                    <a:close/>
                  </a:path>
                </a:pathLst>
              </a:custGeom>
              <a:solidFill>
                <a:srgbClr val="222518"/>
              </a:solidFill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1" name="Freeform 41">
                <a:extLst>
                  <a:ext uri="{FF2B5EF4-FFF2-40B4-BE49-F238E27FC236}">
                    <a16:creationId xmlns:a16="http://schemas.microsoft.com/office/drawing/2014/main" id="{C8A04E18-9B9D-F6E1-1568-F6E8AE650923}"/>
                  </a:ext>
                </a:extLst>
              </p:cNvPr>
              <p:cNvSpPr/>
              <p:nvPr/>
            </p:nvSpPr>
            <p:spPr>
              <a:xfrm>
                <a:off x="0" y="0"/>
                <a:ext cx="942340" cy="942340"/>
              </a:xfrm>
              <a:custGeom>
                <a:avLst/>
                <a:gdLst/>
                <a:ahLst/>
                <a:cxnLst/>
                <a:rect l="l" t="t" r="r" b="b"/>
                <a:pathLst>
                  <a:path w="942340" h="942340">
                    <a:moveTo>
                      <a:pt x="0" y="180721"/>
                    </a:moveTo>
                    <a:cubicBezTo>
                      <a:pt x="0" y="80899"/>
                      <a:pt x="80899" y="0"/>
                      <a:pt x="180721" y="0"/>
                    </a:cubicBezTo>
                    <a:lnTo>
                      <a:pt x="761619" y="0"/>
                    </a:lnTo>
                    <a:lnTo>
                      <a:pt x="761619" y="7620"/>
                    </a:lnTo>
                    <a:lnTo>
                      <a:pt x="761619" y="0"/>
                    </a:lnTo>
                    <a:lnTo>
                      <a:pt x="761619" y="7620"/>
                    </a:lnTo>
                    <a:lnTo>
                      <a:pt x="761619" y="0"/>
                    </a:lnTo>
                    <a:cubicBezTo>
                      <a:pt x="861441" y="0"/>
                      <a:pt x="942340" y="80899"/>
                      <a:pt x="942340" y="180721"/>
                    </a:cubicBezTo>
                    <a:lnTo>
                      <a:pt x="942340" y="761619"/>
                    </a:lnTo>
                    <a:lnTo>
                      <a:pt x="934720" y="761619"/>
                    </a:lnTo>
                    <a:lnTo>
                      <a:pt x="942340" y="761619"/>
                    </a:lnTo>
                    <a:cubicBezTo>
                      <a:pt x="942340" y="861441"/>
                      <a:pt x="861441" y="942340"/>
                      <a:pt x="761619" y="942340"/>
                    </a:cubicBezTo>
                    <a:lnTo>
                      <a:pt x="761619" y="934720"/>
                    </a:lnTo>
                    <a:lnTo>
                      <a:pt x="761619" y="942340"/>
                    </a:lnTo>
                    <a:lnTo>
                      <a:pt x="180721" y="942340"/>
                    </a:lnTo>
                    <a:lnTo>
                      <a:pt x="180721" y="934720"/>
                    </a:lnTo>
                    <a:lnTo>
                      <a:pt x="180721" y="942340"/>
                    </a:lnTo>
                    <a:cubicBezTo>
                      <a:pt x="80899" y="942213"/>
                      <a:pt x="0" y="861314"/>
                      <a:pt x="0" y="761619"/>
                    </a:cubicBezTo>
                    <a:lnTo>
                      <a:pt x="0" y="180721"/>
                    </a:lnTo>
                    <a:lnTo>
                      <a:pt x="7620" y="180721"/>
                    </a:lnTo>
                    <a:lnTo>
                      <a:pt x="0" y="180721"/>
                    </a:lnTo>
                    <a:moveTo>
                      <a:pt x="15240" y="180721"/>
                    </a:moveTo>
                    <a:lnTo>
                      <a:pt x="15240" y="761619"/>
                    </a:lnTo>
                    <a:lnTo>
                      <a:pt x="7620" y="761619"/>
                    </a:lnTo>
                    <a:lnTo>
                      <a:pt x="15240" y="761619"/>
                    </a:lnTo>
                    <a:cubicBezTo>
                      <a:pt x="15240" y="853059"/>
                      <a:pt x="89281" y="927100"/>
                      <a:pt x="180721" y="927100"/>
                    </a:cubicBezTo>
                    <a:lnTo>
                      <a:pt x="761619" y="927100"/>
                    </a:lnTo>
                    <a:cubicBezTo>
                      <a:pt x="853059" y="927100"/>
                      <a:pt x="927100" y="853059"/>
                      <a:pt x="927100" y="761619"/>
                    </a:cubicBezTo>
                    <a:lnTo>
                      <a:pt x="927100" y="180721"/>
                    </a:lnTo>
                    <a:lnTo>
                      <a:pt x="934720" y="180721"/>
                    </a:lnTo>
                    <a:lnTo>
                      <a:pt x="927100" y="180721"/>
                    </a:lnTo>
                    <a:cubicBezTo>
                      <a:pt x="927100" y="89281"/>
                      <a:pt x="853059" y="15240"/>
                      <a:pt x="761619" y="15240"/>
                    </a:cubicBezTo>
                    <a:lnTo>
                      <a:pt x="180721" y="15240"/>
                    </a:lnTo>
                    <a:lnTo>
                      <a:pt x="180721" y="7620"/>
                    </a:lnTo>
                    <a:lnTo>
                      <a:pt x="180721" y="15240"/>
                    </a:lnTo>
                    <a:cubicBezTo>
                      <a:pt x="89281" y="15240"/>
                      <a:pt x="15240" y="89281"/>
                      <a:pt x="15240" y="180721"/>
                    </a:cubicBezTo>
                    <a:close/>
                  </a:path>
                </a:pathLst>
              </a:custGeom>
              <a:solidFill>
                <a:srgbClr val="B8BFDF"/>
              </a:solidFill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7659859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NU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NU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A55164F702D52469DBC5D2E39B3942F" ma:contentTypeVersion="12" ma:contentTypeDescription="Create a new document." ma:contentTypeScope="" ma:versionID="cbc41a9e8d58082553f6ae8bc0badde3">
  <xsd:schema xmlns:xsd="http://www.w3.org/2001/XMLSchema" xmlns:xs="http://www.w3.org/2001/XMLSchema" xmlns:p="http://schemas.microsoft.com/office/2006/metadata/properties" xmlns:ns3="ca4b4328-7d9c-4568-98d7-da25ace00c25" xmlns:ns4="9b305561-bda2-4ae2-ab55-fc0380c3c446" targetNamespace="http://schemas.microsoft.com/office/2006/metadata/properties" ma:root="true" ma:fieldsID="e0d11431dbcd266f4e9819e704223c7d" ns3:_="" ns4:_="">
    <xsd:import namespace="ca4b4328-7d9c-4568-98d7-da25ace00c25"/>
    <xsd:import namespace="9b305561-bda2-4ae2-ab55-fc0380c3c446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4b4328-7d9c-4568-98d7-da25ace00c2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305561-bda2-4ae2-ab55-fc0380c3c4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2119C87-5605-4120-AF75-E58AD669E6C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a4b4328-7d9c-4568-98d7-da25ace00c25"/>
    <ds:schemaRef ds:uri="9b305561-bda2-4ae2-ab55-fc0380c3c44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7FB6A8C-EA41-4260-8AD5-C1AF705DE01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8179E5A-85BA-4F81-8420-B825176D1041}">
  <ds:schemaRefs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elements/1.1/"/>
    <ds:schemaRef ds:uri="9b305561-bda2-4ae2-ab55-fc0380c3c446"/>
    <ds:schemaRef ds:uri="http://purl.org/dc/dcmitype/"/>
    <ds:schemaRef ds:uri="http://schemas.microsoft.com/office/2006/metadata/properties"/>
    <ds:schemaRef ds:uri="http://schemas.openxmlformats.org/package/2006/metadata/core-properties"/>
    <ds:schemaRef ds:uri="ca4b4328-7d9c-4568-98d7-da25ace00c25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43254</TotalTime>
  <Words>4970</Words>
  <Application>Microsoft Macintosh PowerPoint</Application>
  <PresentationFormat>Widescreen</PresentationFormat>
  <Paragraphs>269</Paragraphs>
  <Slides>29</Slides>
  <Notes>29</Notes>
  <HiddenSlides>0</HiddenSlides>
  <MMClips>2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40" baseType="lpstr">
      <vt:lpstr>Aptos</vt:lpstr>
      <vt:lpstr>Arial</vt:lpstr>
      <vt:lpstr>Calibri</vt:lpstr>
      <vt:lpstr>Google Sans</vt:lpstr>
      <vt:lpstr>Open Sans</vt:lpstr>
      <vt:lpstr>Times</vt:lpstr>
      <vt:lpstr>Times New Roman</vt:lpstr>
      <vt:lpstr>Times New Roman Bold</vt:lpstr>
      <vt:lpstr>Wingdings</vt:lpstr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CityU</dc:title>
  <dc:creator>Nicole Kitchen</dc:creator>
  <cp:lastModifiedBy>Young, Tracy</cp:lastModifiedBy>
  <cp:revision>431</cp:revision>
  <cp:lastPrinted>2019-09-23T21:40:40Z</cp:lastPrinted>
  <dcterms:created xsi:type="dcterms:W3CDTF">2018-10-02T19:30:51Z</dcterms:created>
  <dcterms:modified xsi:type="dcterms:W3CDTF">2025-12-22T22:38:46Z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0x010100EA55164F702D52469DBC5D2E39B3942F</vt:lpwstr>
  </property>
  <property fmtid="{D5CDD505-2E9C-101B-9397-08002B2CF9AE}" pid="3" name="_dlc_DocIdItemGuid">
    <vt:lpwstr>d3c5a25f-dffc-4ea6-a6f0-04cb3c0228f4</vt:lpwstr>
  </property>
  <property fmtid="{D5CDD505-2E9C-101B-9397-08002B2CF9AE}" pid="4" name="_dlc_DocId">
    <vt:lpwstr>JMU6HW5CN4KV-1644203685-20</vt:lpwstr>
  </property>
  <property fmtid="{D5CDD505-2E9C-101B-9397-08002B2CF9AE}" pid="5" name="_dlc_DocIdUrl">
    <vt:lpwstr>https://home.cityu.edu/Marketing/_layouts/15/DocIdRedir.aspx?ID=JMU6HW5CN4KV-1644203685-20, JMU6HW5CN4KV-1644203685-20</vt:lpwstr>
  </property>
  <property fmtid="{D5CDD505-2E9C-101B-9397-08002B2CF9AE}" pid="6" name="eea04e22b91843438d12fac5e9c4afc3">
    <vt:lpwstr/>
  </property>
  <property fmtid="{D5CDD505-2E9C-101B-9397-08002B2CF9AE}" pid="7" name="TermStoreOwningGroup">
    <vt:lpwstr/>
  </property>
  <property fmtid="{D5CDD505-2E9C-101B-9397-08002B2CF9AE}" pid="8" name="TermStoreBusinessCategory">
    <vt:lpwstr/>
  </property>
  <property fmtid="{D5CDD505-2E9C-101B-9397-08002B2CF9AE}" pid="9" name="Owning Dept">
    <vt:lpwstr/>
  </property>
</Properties>
</file>