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notesMasterIdLst>
    <p:notesMasterId r:id="rId24"/>
  </p:notesMasterIdLst>
  <p:handoutMasterIdLst>
    <p:handoutMasterId r:id="rId25"/>
  </p:handoutMasterIdLst>
  <p:sldIdLst>
    <p:sldId id="256" r:id="rId5"/>
    <p:sldId id="257" r:id="rId6"/>
    <p:sldId id="273" r:id="rId7"/>
    <p:sldId id="258" r:id="rId8"/>
    <p:sldId id="259" r:id="rId9"/>
    <p:sldId id="260" r:id="rId10"/>
    <p:sldId id="268" r:id="rId11"/>
    <p:sldId id="269" r:id="rId12"/>
    <p:sldId id="265" r:id="rId13"/>
    <p:sldId id="262" r:id="rId14"/>
    <p:sldId id="270" r:id="rId15"/>
    <p:sldId id="271" r:id="rId16"/>
    <p:sldId id="274" r:id="rId17"/>
    <p:sldId id="275" r:id="rId18"/>
    <p:sldId id="276" r:id="rId19"/>
    <p:sldId id="277" r:id="rId20"/>
    <p:sldId id="278" r:id="rId21"/>
    <p:sldId id="267" r:id="rId22"/>
    <p:sldId id="263" r:id="rId23"/>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51322" autoAdjust="0"/>
  </p:normalViewPr>
  <p:slideViewPr>
    <p:cSldViewPr>
      <p:cViewPr varScale="1">
        <p:scale>
          <a:sx n="56" d="100"/>
          <a:sy n="56" d="100"/>
        </p:scale>
        <p:origin x="2676" y="7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1" d="100"/>
          <a:sy n="91" d="100"/>
        </p:scale>
        <p:origin x="3504"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749A76-DA0B-4177-ACFB-7604362DEDBA}" type="doc">
      <dgm:prSet loTypeId="urn:microsoft.com/office/officeart/2005/8/layout/pyramid3" loCatId="pyramid" qsTypeId="urn:microsoft.com/office/officeart/2005/8/quickstyle/simple1" qsCatId="simple" csTypeId="urn:microsoft.com/office/officeart/2005/8/colors/accent1_2" csCatId="accent1" phldr="1"/>
      <dgm:spPr/>
    </dgm:pt>
    <dgm:pt modelId="{2722D4B1-D9D3-459B-8F8E-46155195CE8D}">
      <dgm:prSet phldrT="[Text]"/>
      <dgm:spPr>
        <a:solidFill>
          <a:srgbClr val="1E7290"/>
        </a:solidFill>
      </dgm:spPr>
      <dgm:t>
        <a:bodyPr/>
        <a:lstStyle/>
        <a:p>
          <a:r>
            <a:rPr lang="en-US" dirty="0" smtClean="0"/>
            <a:t>Broad topic</a:t>
          </a:r>
          <a:endParaRPr lang="en-US" dirty="0"/>
        </a:p>
      </dgm:t>
    </dgm:pt>
    <dgm:pt modelId="{DDB719FA-F6A2-465F-AD67-F796E60C3A18}" type="parTrans" cxnId="{AD9E7553-4B1C-4F18-A54E-0A3768618CB2}">
      <dgm:prSet/>
      <dgm:spPr/>
      <dgm:t>
        <a:bodyPr/>
        <a:lstStyle/>
        <a:p>
          <a:endParaRPr lang="en-US"/>
        </a:p>
      </dgm:t>
    </dgm:pt>
    <dgm:pt modelId="{0D4F5342-3B1A-4ECE-A44D-685274EFD82D}" type="sibTrans" cxnId="{AD9E7553-4B1C-4F18-A54E-0A3768618CB2}">
      <dgm:prSet/>
      <dgm:spPr/>
      <dgm:t>
        <a:bodyPr/>
        <a:lstStyle/>
        <a:p>
          <a:endParaRPr lang="en-US"/>
        </a:p>
      </dgm:t>
    </dgm:pt>
    <dgm:pt modelId="{369374EA-B1E8-4865-8CE3-890C221A9D5F}">
      <dgm:prSet phldrT="[Text]" custT="1"/>
      <dgm:spPr>
        <a:solidFill>
          <a:srgbClr val="1E7290"/>
        </a:solidFill>
      </dgm:spPr>
      <dgm:t>
        <a:bodyPr/>
        <a:lstStyle/>
        <a:p>
          <a:r>
            <a:rPr lang="en-US" sz="3600" dirty="0" smtClean="0"/>
            <a:t>Narrower</a:t>
          </a:r>
          <a:endParaRPr lang="en-US" sz="3600" dirty="0"/>
        </a:p>
      </dgm:t>
    </dgm:pt>
    <dgm:pt modelId="{DE4F62CB-F6B8-4645-85BA-49CADF6ECB11}" type="parTrans" cxnId="{DD1DA265-C942-4C6E-90B5-372930F375AD}">
      <dgm:prSet/>
      <dgm:spPr/>
      <dgm:t>
        <a:bodyPr/>
        <a:lstStyle/>
        <a:p>
          <a:endParaRPr lang="en-US"/>
        </a:p>
      </dgm:t>
    </dgm:pt>
    <dgm:pt modelId="{E91E8472-6984-4AC7-B137-AA86C7AE4630}" type="sibTrans" cxnId="{DD1DA265-C942-4C6E-90B5-372930F375AD}">
      <dgm:prSet/>
      <dgm:spPr/>
      <dgm:t>
        <a:bodyPr/>
        <a:lstStyle/>
        <a:p>
          <a:endParaRPr lang="en-US"/>
        </a:p>
      </dgm:t>
    </dgm:pt>
    <dgm:pt modelId="{882EB93D-7928-4BCC-A89E-2B867038D892}">
      <dgm:prSet phldrT="[Text]" custT="1"/>
      <dgm:spPr>
        <a:solidFill>
          <a:srgbClr val="1E7290"/>
        </a:solidFill>
      </dgm:spPr>
      <dgm:t>
        <a:bodyPr/>
        <a:lstStyle/>
        <a:p>
          <a:r>
            <a:rPr lang="en-US" sz="2000" dirty="0" smtClean="0"/>
            <a:t>Narrower</a:t>
          </a:r>
          <a:endParaRPr lang="en-US" sz="2000" dirty="0"/>
        </a:p>
      </dgm:t>
    </dgm:pt>
    <dgm:pt modelId="{70C32D00-3066-4F1B-8F66-657D537CBC46}" type="parTrans" cxnId="{723D4823-982C-4936-B284-524D2D2BD9D6}">
      <dgm:prSet/>
      <dgm:spPr/>
      <dgm:t>
        <a:bodyPr/>
        <a:lstStyle/>
        <a:p>
          <a:endParaRPr lang="en-US"/>
        </a:p>
      </dgm:t>
    </dgm:pt>
    <dgm:pt modelId="{48F784C6-4A27-44E7-8185-F592D23BDCB0}" type="sibTrans" cxnId="{723D4823-982C-4936-B284-524D2D2BD9D6}">
      <dgm:prSet/>
      <dgm:spPr/>
      <dgm:t>
        <a:bodyPr/>
        <a:lstStyle/>
        <a:p>
          <a:endParaRPr lang="en-US"/>
        </a:p>
      </dgm:t>
    </dgm:pt>
    <dgm:pt modelId="{CEA98557-E870-44D7-A047-3576D6DFC4F6}" type="pres">
      <dgm:prSet presAssocID="{13749A76-DA0B-4177-ACFB-7604362DEDBA}" presName="Name0" presStyleCnt="0">
        <dgm:presLayoutVars>
          <dgm:dir/>
          <dgm:animLvl val="lvl"/>
          <dgm:resizeHandles val="exact"/>
        </dgm:presLayoutVars>
      </dgm:prSet>
      <dgm:spPr/>
    </dgm:pt>
    <dgm:pt modelId="{3838A0EA-8B50-478F-A7F9-60944DF3F0FB}" type="pres">
      <dgm:prSet presAssocID="{2722D4B1-D9D3-459B-8F8E-46155195CE8D}" presName="Name8" presStyleCnt="0"/>
      <dgm:spPr/>
    </dgm:pt>
    <dgm:pt modelId="{043283DC-4424-4FF8-839E-799ED6AA5C41}" type="pres">
      <dgm:prSet presAssocID="{2722D4B1-D9D3-459B-8F8E-46155195CE8D}" presName="level" presStyleLbl="node1" presStyleIdx="0" presStyleCnt="3">
        <dgm:presLayoutVars>
          <dgm:chMax val="1"/>
          <dgm:bulletEnabled val="1"/>
        </dgm:presLayoutVars>
      </dgm:prSet>
      <dgm:spPr/>
      <dgm:t>
        <a:bodyPr/>
        <a:lstStyle/>
        <a:p>
          <a:endParaRPr lang="en-US"/>
        </a:p>
      </dgm:t>
    </dgm:pt>
    <dgm:pt modelId="{9F91C042-7239-4A67-9440-DD2E39DC38B9}" type="pres">
      <dgm:prSet presAssocID="{2722D4B1-D9D3-459B-8F8E-46155195CE8D}" presName="levelTx" presStyleLbl="revTx" presStyleIdx="0" presStyleCnt="0">
        <dgm:presLayoutVars>
          <dgm:chMax val="1"/>
          <dgm:bulletEnabled val="1"/>
        </dgm:presLayoutVars>
      </dgm:prSet>
      <dgm:spPr/>
      <dgm:t>
        <a:bodyPr/>
        <a:lstStyle/>
        <a:p>
          <a:endParaRPr lang="en-US"/>
        </a:p>
      </dgm:t>
    </dgm:pt>
    <dgm:pt modelId="{FFB67922-D9EA-42E8-8E1E-259085D8EBEF}" type="pres">
      <dgm:prSet presAssocID="{369374EA-B1E8-4865-8CE3-890C221A9D5F}" presName="Name8" presStyleCnt="0"/>
      <dgm:spPr/>
    </dgm:pt>
    <dgm:pt modelId="{3E06F9BE-64B8-4109-879C-0815DAC83D5E}" type="pres">
      <dgm:prSet presAssocID="{369374EA-B1E8-4865-8CE3-890C221A9D5F}" presName="level" presStyleLbl="node1" presStyleIdx="1" presStyleCnt="3">
        <dgm:presLayoutVars>
          <dgm:chMax val="1"/>
          <dgm:bulletEnabled val="1"/>
        </dgm:presLayoutVars>
      </dgm:prSet>
      <dgm:spPr/>
      <dgm:t>
        <a:bodyPr/>
        <a:lstStyle/>
        <a:p>
          <a:endParaRPr lang="en-US"/>
        </a:p>
      </dgm:t>
    </dgm:pt>
    <dgm:pt modelId="{E30547BB-BA3E-4B02-9235-7A589914FB94}" type="pres">
      <dgm:prSet presAssocID="{369374EA-B1E8-4865-8CE3-890C221A9D5F}" presName="levelTx" presStyleLbl="revTx" presStyleIdx="0" presStyleCnt="0">
        <dgm:presLayoutVars>
          <dgm:chMax val="1"/>
          <dgm:bulletEnabled val="1"/>
        </dgm:presLayoutVars>
      </dgm:prSet>
      <dgm:spPr/>
      <dgm:t>
        <a:bodyPr/>
        <a:lstStyle/>
        <a:p>
          <a:endParaRPr lang="en-US"/>
        </a:p>
      </dgm:t>
    </dgm:pt>
    <dgm:pt modelId="{0713E8CD-1404-44B7-9844-76D78CD484FC}" type="pres">
      <dgm:prSet presAssocID="{882EB93D-7928-4BCC-A89E-2B867038D892}" presName="Name8" presStyleCnt="0"/>
      <dgm:spPr/>
    </dgm:pt>
    <dgm:pt modelId="{972EE20A-0539-4EE2-9CB6-EE489A93F436}" type="pres">
      <dgm:prSet presAssocID="{882EB93D-7928-4BCC-A89E-2B867038D892}" presName="level" presStyleLbl="node1" presStyleIdx="2" presStyleCnt="3">
        <dgm:presLayoutVars>
          <dgm:chMax val="1"/>
          <dgm:bulletEnabled val="1"/>
        </dgm:presLayoutVars>
      </dgm:prSet>
      <dgm:spPr/>
      <dgm:t>
        <a:bodyPr/>
        <a:lstStyle/>
        <a:p>
          <a:endParaRPr lang="en-US"/>
        </a:p>
      </dgm:t>
    </dgm:pt>
    <dgm:pt modelId="{1BCC25A3-2934-4477-B3C0-A4E0DD532444}" type="pres">
      <dgm:prSet presAssocID="{882EB93D-7928-4BCC-A89E-2B867038D892}" presName="levelTx" presStyleLbl="revTx" presStyleIdx="0" presStyleCnt="0">
        <dgm:presLayoutVars>
          <dgm:chMax val="1"/>
          <dgm:bulletEnabled val="1"/>
        </dgm:presLayoutVars>
      </dgm:prSet>
      <dgm:spPr/>
      <dgm:t>
        <a:bodyPr/>
        <a:lstStyle/>
        <a:p>
          <a:endParaRPr lang="en-US"/>
        </a:p>
      </dgm:t>
    </dgm:pt>
  </dgm:ptLst>
  <dgm:cxnLst>
    <dgm:cxn modelId="{4B04F96D-3AA0-4A95-897F-9C14EBFD6C6B}" type="presOf" srcId="{2722D4B1-D9D3-459B-8F8E-46155195CE8D}" destId="{043283DC-4424-4FF8-839E-799ED6AA5C41}" srcOrd="0" destOrd="0" presId="urn:microsoft.com/office/officeart/2005/8/layout/pyramid3"/>
    <dgm:cxn modelId="{723D4823-982C-4936-B284-524D2D2BD9D6}" srcId="{13749A76-DA0B-4177-ACFB-7604362DEDBA}" destId="{882EB93D-7928-4BCC-A89E-2B867038D892}" srcOrd="2" destOrd="0" parTransId="{70C32D00-3066-4F1B-8F66-657D537CBC46}" sibTransId="{48F784C6-4A27-44E7-8185-F592D23BDCB0}"/>
    <dgm:cxn modelId="{F93FB4EC-5E00-4FB3-AED2-817D4F41F7DB}" type="presOf" srcId="{882EB93D-7928-4BCC-A89E-2B867038D892}" destId="{972EE20A-0539-4EE2-9CB6-EE489A93F436}" srcOrd="0" destOrd="0" presId="urn:microsoft.com/office/officeart/2005/8/layout/pyramid3"/>
    <dgm:cxn modelId="{AD9E7553-4B1C-4F18-A54E-0A3768618CB2}" srcId="{13749A76-DA0B-4177-ACFB-7604362DEDBA}" destId="{2722D4B1-D9D3-459B-8F8E-46155195CE8D}" srcOrd="0" destOrd="0" parTransId="{DDB719FA-F6A2-465F-AD67-F796E60C3A18}" sibTransId="{0D4F5342-3B1A-4ECE-A44D-685274EFD82D}"/>
    <dgm:cxn modelId="{B1182730-93D7-42E3-AAE5-B9F865DDF175}" type="presOf" srcId="{882EB93D-7928-4BCC-A89E-2B867038D892}" destId="{1BCC25A3-2934-4477-B3C0-A4E0DD532444}" srcOrd="1" destOrd="0" presId="urn:microsoft.com/office/officeart/2005/8/layout/pyramid3"/>
    <dgm:cxn modelId="{EBBC56BB-1A3C-431F-B161-F894E5234555}" type="presOf" srcId="{13749A76-DA0B-4177-ACFB-7604362DEDBA}" destId="{CEA98557-E870-44D7-A047-3576D6DFC4F6}" srcOrd="0" destOrd="0" presId="urn:microsoft.com/office/officeart/2005/8/layout/pyramid3"/>
    <dgm:cxn modelId="{0202B65D-41B2-4DD6-8DC8-AD893D929363}" type="presOf" srcId="{2722D4B1-D9D3-459B-8F8E-46155195CE8D}" destId="{9F91C042-7239-4A67-9440-DD2E39DC38B9}" srcOrd="1" destOrd="0" presId="urn:microsoft.com/office/officeart/2005/8/layout/pyramid3"/>
    <dgm:cxn modelId="{B45F4D05-EAD8-4462-A225-0E35598A734A}" type="presOf" srcId="{369374EA-B1E8-4865-8CE3-890C221A9D5F}" destId="{E30547BB-BA3E-4B02-9235-7A589914FB94}" srcOrd="1" destOrd="0" presId="urn:microsoft.com/office/officeart/2005/8/layout/pyramid3"/>
    <dgm:cxn modelId="{DA7E13B6-4AC4-4501-837C-26ACA169D5E0}" type="presOf" srcId="{369374EA-B1E8-4865-8CE3-890C221A9D5F}" destId="{3E06F9BE-64B8-4109-879C-0815DAC83D5E}" srcOrd="0" destOrd="0" presId="urn:microsoft.com/office/officeart/2005/8/layout/pyramid3"/>
    <dgm:cxn modelId="{DD1DA265-C942-4C6E-90B5-372930F375AD}" srcId="{13749A76-DA0B-4177-ACFB-7604362DEDBA}" destId="{369374EA-B1E8-4865-8CE3-890C221A9D5F}" srcOrd="1" destOrd="0" parTransId="{DE4F62CB-F6B8-4645-85BA-49CADF6ECB11}" sibTransId="{E91E8472-6984-4AC7-B137-AA86C7AE4630}"/>
    <dgm:cxn modelId="{024C885C-E84A-411F-9DA5-BCE5F1B26A82}" type="presParOf" srcId="{CEA98557-E870-44D7-A047-3576D6DFC4F6}" destId="{3838A0EA-8B50-478F-A7F9-60944DF3F0FB}" srcOrd="0" destOrd="0" presId="urn:microsoft.com/office/officeart/2005/8/layout/pyramid3"/>
    <dgm:cxn modelId="{C30CCD8D-C228-4B84-B504-0BD124C1F299}" type="presParOf" srcId="{3838A0EA-8B50-478F-A7F9-60944DF3F0FB}" destId="{043283DC-4424-4FF8-839E-799ED6AA5C41}" srcOrd="0" destOrd="0" presId="urn:microsoft.com/office/officeart/2005/8/layout/pyramid3"/>
    <dgm:cxn modelId="{D76C059A-EA0E-4465-90A5-D5CE808EC0A5}" type="presParOf" srcId="{3838A0EA-8B50-478F-A7F9-60944DF3F0FB}" destId="{9F91C042-7239-4A67-9440-DD2E39DC38B9}" srcOrd="1" destOrd="0" presId="urn:microsoft.com/office/officeart/2005/8/layout/pyramid3"/>
    <dgm:cxn modelId="{3A5C023F-E3B0-40EE-942E-EF5F9F1BD2AF}" type="presParOf" srcId="{CEA98557-E870-44D7-A047-3576D6DFC4F6}" destId="{FFB67922-D9EA-42E8-8E1E-259085D8EBEF}" srcOrd="1" destOrd="0" presId="urn:microsoft.com/office/officeart/2005/8/layout/pyramid3"/>
    <dgm:cxn modelId="{93C3E9BB-B113-43AC-88F2-B12AF91C7C2D}" type="presParOf" srcId="{FFB67922-D9EA-42E8-8E1E-259085D8EBEF}" destId="{3E06F9BE-64B8-4109-879C-0815DAC83D5E}" srcOrd="0" destOrd="0" presId="urn:microsoft.com/office/officeart/2005/8/layout/pyramid3"/>
    <dgm:cxn modelId="{91E588E8-73BA-4C0D-A254-4D9C07D39836}" type="presParOf" srcId="{FFB67922-D9EA-42E8-8E1E-259085D8EBEF}" destId="{E30547BB-BA3E-4B02-9235-7A589914FB94}" srcOrd="1" destOrd="0" presId="urn:microsoft.com/office/officeart/2005/8/layout/pyramid3"/>
    <dgm:cxn modelId="{B31F62EA-25A2-49BA-8490-959AE69E528A}" type="presParOf" srcId="{CEA98557-E870-44D7-A047-3576D6DFC4F6}" destId="{0713E8CD-1404-44B7-9844-76D78CD484FC}" srcOrd="2" destOrd="0" presId="urn:microsoft.com/office/officeart/2005/8/layout/pyramid3"/>
    <dgm:cxn modelId="{BD30F0E3-F5E2-44FD-9A8A-B34DE0087BAE}" type="presParOf" srcId="{0713E8CD-1404-44B7-9844-76D78CD484FC}" destId="{972EE20A-0539-4EE2-9CB6-EE489A93F436}" srcOrd="0" destOrd="0" presId="urn:microsoft.com/office/officeart/2005/8/layout/pyramid3"/>
    <dgm:cxn modelId="{D4236D97-2D14-4B51-8C7B-2C037C903C35}" type="presParOf" srcId="{0713E8CD-1404-44B7-9844-76D78CD484FC}" destId="{1BCC25A3-2934-4477-B3C0-A4E0DD532444}"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3283DC-4424-4FF8-839E-799ED6AA5C41}">
      <dsp:nvSpPr>
        <dsp:cNvPr id="0" name=""/>
        <dsp:cNvSpPr/>
      </dsp:nvSpPr>
      <dsp:spPr>
        <a:xfrm rot="10800000">
          <a:off x="0" y="0"/>
          <a:ext cx="10109199" cy="1422399"/>
        </a:xfrm>
        <a:prstGeom prst="trapezoid">
          <a:avLst>
            <a:gd name="adj" fmla="val 118452"/>
          </a:avLst>
        </a:prstGeom>
        <a:solidFill>
          <a:srgbClr val="1E7290"/>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smtClean="0"/>
            <a:t>Broad topic</a:t>
          </a:r>
          <a:endParaRPr lang="en-US" sz="6500" kern="1200" dirty="0"/>
        </a:p>
      </dsp:txBody>
      <dsp:txXfrm rot="-10800000">
        <a:off x="1769110" y="0"/>
        <a:ext cx="6570980" cy="1422399"/>
      </dsp:txXfrm>
    </dsp:sp>
    <dsp:sp modelId="{3E06F9BE-64B8-4109-879C-0815DAC83D5E}">
      <dsp:nvSpPr>
        <dsp:cNvPr id="0" name=""/>
        <dsp:cNvSpPr/>
      </dsp:nvSpPr>
      <dsp:spPr>
        <a:xfrm rot="10800000">
          <a:off x="1684866" y="1422400"/>
          <a:ext cx="6739466" cy="1422399"/>
        </a:xfrm>
        <a:prstGeom prst="trapezoid">
          <a:avLst>
            <a:gd name="adj" fmla="val 118452"/>
          </a:avLst>
        </a:prstGeom>
        <a:solidFill>
          <a:srgbClr val="1E7290"/>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en-US" sz="3600" kern="1200" dirty="0" smtClean="0"/>
            <a:t>Narrower</a:t>
          </a:r>
          <a:endParaRPr lang="en-US" sz="3600" kern="1200" dirty="0"/>
        </a:p>
      </dsp:txBody>
      <dsp:txXfrm rot="-10800000">
        <a:off x="2864273" y="1422400"/>
        <a:ext cx="4380653" cy="1422399"/>
      </dsp:txXfrm>
    </dsp:sp>
    <dsp:sp modelId="{972EE20A-0539-4EE2-9CB6-EE489A93F436}">
      <dsp:nvSpPr>
        <dsp:cNvPr id="0" name=""/>
        <dsp:cNvSpPr/>
      </dsp:nvSpPr>
      <dsp:spPr>
        <a:xfrm rot="10800000">
          <a:off x="3369733" y="2844799"/>
          <a:ext cx="3369733" cy="1422399"/>
        </a:xfrm>
        <a:prstGeom prst="trapezoid">
          <a:avLst>
            <a:gd name="adj" fmla="val 118452"/>
          </a:avLst>
        </a:prstGeom>
        <a:solidFill>
          <a:srgbClr val="1E7290"/>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Narrower</a:t>
          </a:r>
          <a:endParaRPr lang="en-US" sz="2000" kern="1200" dirty="0"/>
        </a:p>
      </dsp:txBody>
      <dsp:txXfrm rot="-10800000">
        <a:off x="3369733" y="2844799"/>
        <a:ext cx="3369733" cy="1422399"/>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8C25F6C2-FBAA-494D-83C3-2BEE4611185E}" type="datetimeFigureOut">
              <a:rPr lang="en-US" smtClean="0"/>
              <a:t>6/10/2016</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06A204DA-9A1C-45E3-8ED2-1E49EC360A99}" type="slidenum">
              <a:rPr lang="en-US" smtClean="0"/>
              <a:t>‹#›</a:t>
            </a:fld>
            <a:endParaRPr lang="en-US"/>
          </a:p>
        </p:txBody>
      </p:sp>
    </p:spTree>
    <p:extLst>
      <p:ext uri="{BB962C8B-B14F-4D97-AF65-F5344CB8AC3E}">
        <p14:creationId xmlns:p14="http://schemas.microsoft.com/office/powerpoint/2010/main" val="38607018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C211A19B-18B8-43DB-A068-9FB38F4423BC}" type="datetimeFigureOut">
              <a:rPr lang="en-US" smtClean="0"/>
              <a:t>6/10/2016</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E54338E-30F8-49FB-8BC2-973231777E18}" type="slidenum">
              <a:rPr lang="en-US" smtClean="0"/>
              <a:t>‹#›</a:t>
            </a:fld>
            <a:endParaRPr lang="en-US"/>
          </a:p>
        </p:txBody>
      </p:sp>
    </p:spTree>
    <p:extLst>
      <p:ext uri="{BB962C8B-B14F-4D97-AF65-F5344CB8AC3E}">
        <p14:creationId xmlns:p14="http://schemas.microsoft.com/office/powerpoint/2010/main" val="1698997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Our</a:t>
            </a:r>
            <a:r>
              <a:rPr lang="en-US" baseline="0" dirty="0" smtClean="0"/>
              <a:t> session </a:t>
            </a:r>
            <a:r>
              <a:rPr lang="en-US" baseline="0" dirty="0" smtClean="0"/>
              <a:t>focuses </a:t>
            </a:r>
            <a:r>
              <a:rPr lang="en-US" baseline="0" dirty="0" smtClean="0"/>
              <a:t>on the information services and resources provided by the library, and how they support students and student success.</a:t>
            </a:r>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1</a:t>
            </a:fld>
            <a:endParaRPr lang="en-US"/>
          </a:p>
        </p:txBody>
      </p:sp>
    </p:spTree>
    <p:extLst>
      <p:ext uri="{BB962C8B-B14F-4D97-AF65-F5344CB8AC3E}">
        <p14:creationId xmlns:p14="http://schemas.microsoft.com/office/powerpoint/2010/main" val="32136750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t>The framework CityU is adopting to gain an overview of how </a:t>
            </a:r>
            <a:r>
              <a:rPr lang="en-US" sz="1400" b="0" dirty="0" smtClean="0"/>
              <a:t>all</a:t>
            </a:r>
            <a:r>
              <a:rPr lang="en-US" sz="1400" b="1" dirty="0" smtClean="0"/>
              <a:t> </a:t>
            </a:r>
            <a:r>
              <a:rPr lang="en-US" sz="1400" dirty="0" smtClean="0"/>
              <a:t>of its information services and resources support student retention includes these elements: Library Facilities, Library Collection, Library Instruction, and Library People. </a:t>
            </a:r>
          </a:p>
          <a:p>
            <a:endParaRPr lang="en-US" sz="1400" dirty="0" smtClean="0"/>
          </a:p>
          <a:p>
            <a:r>
              <a:rPr lang="en-US" sz="1400" dirty="0" smtClean="0"/>
              <a:t>For each element in this framework, there are qualitative and quantitative data sources that can be gathered to document engagement with students. </a:t>
            </a:r>
          </a:p>
          <a:p>
            <a:endParaRPr lang="en-US" sz="1400" dirty="0" smtClean="0"/>
          </a:p>
          <a:p>
            <a:r>
              <a:rPr lang="en-US" sz="1400" dirty="0" smtClean="0"/>
              <a:t>Based on recent research, data that shows increasing engagement with students</a:t>
            </a:r>
            <a:r>
              <a:rPr lang="en-US" sz="1400" baseline="0" dirty="0" smtClean="0"/>
              <a:t> may be used to infer positive correlations between information services and resources and student retention.</a:t>
            </a:r>
          </a:p>
          <a:p>
            <a:endParaRPr lang="en-US" sz="1100" baseline="0" dirty="0" smtClean="0"/>
          </a:p>
          <a:p>
            <a:endParaRPr lang="en-US" sz="1100" dirty="0"/>
          </a:p>
        </p:txBody>
      </p:sp>
      <p:sp>
        <p:nvSpPr>
          <p:cNvPr id="4" name="Slide Number Placeholder 3"/>
          <p:cNvSpPr>
            <a:spLocks noGrp="1"/>
          </p:cNvSpPr>
          <p:nvPr>
            <p:ph type="sldNum" sz="quarter" idx="10"/>
          </p:nvPr>
        </p:nvSpPr>
        <p:spPr/>
        <p:txBody>
          <a:bodyPr/>
          <a:lstStyle/>
          <a:p>
            <a:fld id="{AE54338E-30F8-49FB-8BC2-973231777E18}" type="slidenum">
              <a:rPr lang="en-US" smtClean="0"/>
              <a:t>10</a:t>
            </a:fld>
            <a:endParaRPr lang="en-US"/>
          </a:p>
        </p:txBody>
      </p:sp>
    </p:spTree>
    <p:extLst>
      <p:ext uri="{BB962C8B-B14F-4D97-AF65-F5344CB8AC3E}">
        <p14:creationId xmlns:p14="http://schemas.microsoft.com/office/powerpoint/2010/main" val="4285100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Examples of </a:t>
            </a:r>
            <a:r>
              <a:rPr lang="en-US" sz="1400" dirty="0" smtClean="0"/>
              <a:t>the </a:t>
            </a:r>
            <a:r>
              <a:rPr lang="en-US" sz="1400" dirty="0" smtClean="0"/>
              <a:t>increased</a:t>
            </a:r>
            <a:r>
              <a:rPr lang="en-US" sz="1400" baseline="0" dirty="0" smtClean="0"/>
              <a:t> interactions and engagement</a:t>
            </a:r>
            <a:r>
              <a:rPr lang="en-US" sz="1400" dirty="0" smtClean="0"/>
              <a:t> for library facilities include in-person questions asked at our front desk, and usage of our website.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With the move to the Seattle campus, in-person questions have increased from 5 per week to an average of 247. The library is literally in the center of CityU’s classrooms, and serves as the primary gathering spot for students, providing many opportunities for library staff to interact with them.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We also completely redesigned the library’s online presence, the facility through which students outside of Seattle engage with us. We moved from a student portal that required multiple clicks to access basic information, to a website where most content can be accessed in 1 to 3 clicks. Visits have increased from around 97,000 in 2012 to over 159,000 in 2015 and we no longer receive complaints about the site on the student satisfaction survey.</a:t>
            </a:r>
          </a:p>
          <a:p>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11</a:t>
            </a:fld>
            <a:endParaRPr lang="en-US"/>
          </a:p>
        </p:txBody>
      </p:sp>
    </p:spTree>
    <p:extLst>
      <p:ext uri="{BB962C8B-B14F-4D97-AF65-F5344CB8AC3E}">
        <p14:creationId xmlns:p14="http://schemas.microsoft.com/office/powerpoint/2010/main" val="38574692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Data related to Library People is really focused on the caring relationships library staff build with students and faculty to support the work of learning and teaching.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Feedback from students includes comments such as “I would never have  finished my capstone research without your help and encouragement.”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Evidence of increased engagement in this category also comes through student responses to welcome emails sent by program librarians, responses asking for research assistance or help locating required textbooks.</a:t>
            </a:r>
          </a:p>
        </p:txBody>
      </p:sp>
      <p:sp>
        <p:nvSpPr>
          <p:cNvPr id="4" name="Slide Number Placeholder 3"/>
          <p:cNvSpPr>
            <a:spLocks noGrp="1"/>
          </p:cNvSpPr>
          <p:nvPr>
            <p:ph type="sldNum" sz="quarter" idx="10"/>
          </p:nvPr>
        </p:nvSpPr>
        <p:spPr/>
        <p:txBody>
          <a:bodyPr/>
          <a:lstStyle/>
          <a:p>
            <a:fld id="{AE54338E-30F8-49FB-8BC2-973231777E18}" type="slidenum">
              <a:rPr lang="en-US" smtClean="0"/>
              <a:t>12</a:t>
            </a:fld>
            <a:endParaRPr lang="en-US"/>
          </a:p>
        </p:txBody>
      </p:sp>
    </p:spTree>
    <p:extLst>
      <p:ext uri="{BB962C8B-B14F-4D97-AF65-F5344CB8AC3E}">
        <p14:creationId xmlns:p14="http://schemas.microsoft.com/office/powerpoint/2010/main" val="7642480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CityU has an integrated information</a:t>
            </a:r>
            <a:r>
              <a:rPr lang="en-US" baseline="0" dirty="0" smtClean="0"/>
              <a:t> literacy instruction program through which librarians participate in key courses across the program to engage with students and provide instruction.</a:t>
            </a:r>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13</a:t>
            </a:fld>
            <a:endParaRPr lang="en-US"/>
          </a:p>
        </p:txBody>
      </p:sp>
    </p:spTree>
    <p:extLst>
      <p:ext uri="{BB962C8B-B14F-4D97-AF65-F5344CB8AC3E}">
        <p14:creationId xmlns:p14="http://schemas.microsoft.com/office/powerpoint/2010/main" val="9841408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Librarians</a:t>
            </a:r>
            <a:r>
              <a:rPr lang="en-US" baseline="0" dirty="0" smtClean="0"/>
              <a:t> serve on course development teams through which they gain in-depth knowledge of the courses in the programs they support.</a:t>
            </a:r>
          </a:p>
          <a:p>
            <a:endParaRPr lang="en-US" baseline="0" dirty="0" smtClean="0"/>
          </a:p>
          <a:p>
            <a:r>
              <a:rPr lang="en-US" baseline="0" dirty="0" smtClean="0"/>
              <a:t>Librarians reach out each quarter to faculty teaching courses in which required information literacy instruction has been planned. They collaborate with the faculty to schedule, tailor, and deliver instruction.</a:t>
            </a:r>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14</a:t>
            </a:fld>
            <a:endParaRPr lang="en-US"/>
          </a:p>
        </p:txBody>
      </p:sp>
    </p:spTree>
    <p:extLst>
      <p:ext uri="{BB962C8B-B14F-4D97-AF65-F5344CB8AC3E}">
        <p14:creationId xmlns:p14="http://schemas.microsoft.com/office/powerpoint/2010/main" val="31070573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CityU’s instruction program includes three levels.</a:t>
            </a:r>
            <a:r>
              <a:rPr lang="en-US" baseline="0" dirty="0" smtClean="0"/>
              <a:t> Level 2 embeds resources in a course without direct instruction. Level 3 includes direct and required instruction and engagement with students.</a:t>
            </a:r>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15</a:t>
            </a:fld>
            <a:endParaRPr lang="en-US"/>
          </a:p>
        </p:txBody>
      </p:sp>
    </p:spTree>
    <p:extLst>
      <p:ext uri="{BB962C8B-B14F-4D97-AF65-F5344CB8AC3E}">
        <p14:creationId xmlns:p14="http://schemas.microsoft.com/office/powerpoint/2010/main" val="12601653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Librarians utilize a topic triangle</a:t>
            </a:r>
            <a:r>
              <a:rPr lang="en-US" baseline="0" dirty="0" smtClean="0"/>
              <a:t> activity to help students focus their research topic.</a:t>
            </a:r>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17</a:t>
            </a:fld>
            <a:endParaRPr lang="en-US"/>
          </a:p>
        </p:txBody>
      </p:sp>
    </p:spTree>
    <p:extLst>
      <p:ext uri="{BB962C8B-B14F-4D97-AF65-F5344CB8AC3E}">
        <p14:creationId xmlns:p14="http://schemas.microsoft.com/office/powerpoint/2010/main" val="14879261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2676" y="4414825"/>
            <a:ext cx="5608320" cy="4183380"/>
          </a:xfrm>
        </p:spPr>
        <p:txBody>
          <a:bodyPr/>
          <a:lstStyle/>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18</a:t>
            </a:fld>
            <a:endParaRPr lang="en-US"/>
          </a:p>
        </p:txBody>
      </p:sp>
    </p:spTree>
    <p:extLst>
      <p:ext uri="{BB962C8B-B14F-4D97-AF65-F5344CB8AC3E}">
        <p14:creationId xmlns:p14="http://schemas.microsoft.com/office/powerpoint/2010/main" val="945465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762000"/>
            <a:ext cx="6197600" cy="3486150"/>
          </a:xfrm>
        </p:spPr>
      </p:sp>
      <p:sp>
        <p:nvSpPr>
          <p:cNvPr id="3" name="Notes Placeholder 2"/>
          <p:cNvSpPr>
            <a:spLocks noGrp="1"/>
          </p:cNvSpPr>
          <p:nvPr>
            <p:ph type="body" idx="1"/>
          </p:nvPr>
        </p:nvSpPr>
        <p:spPr/>
        <p:txBody>
          <a:bodyPr/>
          <a:lstStyle/>
          <a:p>
            <a:r>
              <a:rPr lang="en-US" dirty="0" smtClean="0"/>
              <a:t>Continue to pilot the framework and gather data</a:t>
            </a:r>
          </a:p>
          <a:p>
            <a:endParaRPr lang="en-US" dirty="0" smtClean="0"/>
          </a:p>
          <a:p>
            <a:r>
              <a:rPr lang="en-US" dirty="0" smtClean="0"/>
              <a:t>Collaborate with the student success advisors, through which at-risk students might be referred to their program librarian</a:t>
            </a:r>
            <a:r>
              <a:rPr lang="en-US" baseline="0" dirty="0" smtClean="0"/>
              <a:t> for research support.</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Collaborate</a:t>
            </a:r>
            <a:r>
              <a:rPr lang="en-US" baseline="0" dirty="0" smtClean="0"/>
              <a:t> with IT to improve our access to data. We may align data from the framework with specific</a:t>
            </a:r>
            <a:r>
              <a:rPr lang="en-US" dirty="0" smtClean="0"/>
              <a:t> program retention data in the future.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Utilize the data to</a:t>
            </a:r>
            <a:r>
              <a:rPr lang="en-US" baseline="0" dirty="0" smtClean="0"/>
              <a:t> learn more about who is and who is not using CityU’s information services and resources in order to be more effective in our outreach to non-users, and to learn more specifically whether use of our overall services and resources impacts student achievement and retention.</a:t>
            </a:r>
            <a:endParaRPr lang="en-US" dirty="0" smtClean="0"/>
          </a:p>
          <a:p>
            <a:endParaRPr lang="en-US" dirty="0"/>
          </a:p>
        </p:txBody>
      </p:sp>
      <p:sp>
        <p:nvSpPr>
          <p:cNvPr id="4" name="Slide Number Placeholder 3"/>
          <p:cNvSpPr>
            <a:spLocks noGrp="1"/>
          </p:cNvSpPr>
          <p:nvPr>
            <p:ph type="sldNum" sz="quarter" idx="10"/>
          </p:nvPr>
        </p:nvSpPr>
        <p:spPr>
          <a:xfrm>
            <a:off x="304800" y="4575321"/>
            <a:ext cx="6602378" cy="4036987"/>
          </a:xfrm>
        </p:spPr>
        <p:txBody>
          <a:bodyPr/>
          <a:lstStyle/>
          <a:p>
            <a:fld id="{AE54338E-30F8-49FB-8BC2-973231777E18}" type="slidenum">
              <a:rPr lang="en-US" smtClean="0"/>
              <a:t>19</a:t>
            </a:fld>
            <a:endParaRPr lang="en-US" dirty="0"/>
          </a:p>
        </p:txBody>
      </p:sp>
    </p:spTree>
    <p:extLst>
      <p:ext uri="{BB962C8B-B14F-4D97-AF65-F5344CB8AC3E}">
        <p14:creationId xmlns:p14="http://schemas.microsoft.com/office/powerpoint/2010/main" val="2416538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Introduction</a:t>
            </a:r>
            <a:endParaRPr lang="en-US" dirty="0" smtClean="0"/>
          </a:p>
        </p:txBody>
      </p:sp>
      <p:sp>
        <p:nvSpPr>
          <p:cNvPr id="4" name="Slide Number Placeholder 3"/>
          <p:cNvSpPr>
            <a:spLocks noGrp="1"/>
          </p:cNvSpPr>
          <p:nvPr>
            <p:ph type="sldNum" sz="quarter" idx="10"/>
          </p:nvPr>
        </p:nvSpPr>
        <p:spPr/>
        <p:txBody>
          <a:bodyPr/>
          <a:lstStyle/>
          <a:p>
            <a:fld id="{AE54338E-30F8-49FB-8BC2-973231777E18}" type="slidenum">
              <a:rPr lang="en-US" smtClean="0"/>
              <a:t>2</a:t>
            </a:fld>
            <a:endParaRPr lang="en-US"/>
          </a:p>
        </p:txBody>
      </p:sp>
    </p:spTree>
    <p:extLst>
      <p:ext uri="{BB962C8B-B14F-4D97-AF65-F5344CB8AC3E}">
        <p14:creationId xmlns:p14="http://schemas.microsoft.com/office/powerpoint/2010/main" val="3523499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Introduction</a:t>
            </a:r>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3</a:t>
            </a:fld>
            <a:endParaRPr lang="en-US"/>
          </a:p>
        </p:txBody>
      </p:sp>
    </p:spTree>
    <p:extLst>
      <p:ext uri="{BB962C8B-B14F-4D97-AF65-F5344CB8AC3E}">
        <p14:creationId xmlns:p14="http://schemas.microsoft.com/office/powerpoint/2010/main" val="736592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4271010"/>
          </a:xfrm>
        </p:spPr>
        <p:txBody>
          <a:bodyPr/>
          <a:lstStyle/>
          <a:p>
            <a:r>
              <a:rPr lang="en-US" sz="1400" dirty="0" smtClean="0"/>
              <a:t>I am going to start by sharing a true story with you:</a:t>
            </a:r>
          </a:p>
          <a:p>
            <a:endParaRPr lang="en-US" sz="1400" dirty="0" smtClean="0"/>
          </a:p>
          <a:p>
            <a:r>
              <a:rPr lang="en-US" sz="1400" dirty="0" smtClean="0"/>
              <a:t>A </a:t>
            </a:r>
            <a:r>
              <a:rPr lang="en-US" sz="1400" dirty="0" smtClean="0"/>
              <a:t>50-something-year-old employee at a local company that</a:t>
            </a:r>
            <a:r>
              <a:rPr lang="en-US" sz="1400" baseline="0" dirty="0" smtClean="0"/>
              <a:t> builds planes contacted the library as Winter quarter was starting. He was returning to school after more than 20 years to earn a masters degree, with the hope that a promotion, pay bump, or increased job security would follow. </a:t>
            </a:r>
          </a:p>
          <a:p>
            <a:endParaRPr lang="en-US" sz="1400" baseline="0" dirty="0" smtClean="0"/>
          </a:p>
          <a:p>
            <a:r>
              <a:rPr lang="en-US" sz="1400" baseline="0" dirty="0" smtClean="0"/>
              <a:t>Everything about the university experience has changed since he last attended school. There has been a shift from in-class and in-print to online. </a:t>
            </a:r>
          </a:p>
          <a:p>
            <a:endParaRPr lang="en-US" sz="1400" baseline="0" dirty="0" smtClean="0"/>
          </a:p>
          <a:p>
            <a:r>
              <a:rPr lang="en-US" sz="1400" baseline="0" dirty="0" smtClean="0"/>
              <a:t>Self-doubt was creeping into his thinking, as he wondered whether or not he could learn online, or could manage the combination of full-time work and part-time school along with family responsibilities. </a:t>
            </a:r>
          </a:p>
          <a:p>
            <a:endParaRPr lang="en-US" sz="1400" baseline="0" dirty="0" smtClean="0"/>
          </a:p>
          <a:p>
            <a:r>
              <a:rPr lang="en-US" sz="1400" baseline="0" dirty="0" smtClean="0"/>
              <a:t>One of the first steps needed, locating a required course resource, turned into a challenge. There was confusion over an online simulation and how to go about purchasing access – if it even needed to be purchased. </a:t>
            </a:r>
          </a:p>
          <a:p>
            <a:endParaRPr lang="en-US" sz="1400" baseline="0" dirty="0" smtClean="0"/>
          </a:p>
          <a:p>
            <a:r>
              <a:rPr lang="en-US" sz="1400" baseline="0" dirty="0" smtClean="0"/>
              <a:t>Four phone calls later, feeling overwhelmed, and without an answer that met his need, the student reached the program librarian. Five minutes of listening to the student’s needs and concerns solved the immediate issue and is the beginning of engagement with this particular student. </a:t>
            </a:r>
          </a:p>
          <a:p>
            <a:endParaRPr lang="en-US" sz="1400" baseline="0" dirty="0" smtClean="0"/>
          </a:p>
          <a:p>
            <a:r>
              <a:rPr lang="en-US" sz="1400" baseline="0" dirty="0" smtClean="0"/>
              <a:t>This call ended with the student sharing “I was getting ready to drop my class before I talked with you. Thank you so much for your help. I think I can do this!”</a:t>
            </a:r>
          </a:p>
          <a:p>
            <a:endParaRPr lang="en-US" sz="1400" baseline="0" dirty="0" smtClean="0"/>
          </a:p>
          <a:p>
            <a:r>
              <a:rPr lang="en-US" sz="1400" baseline="0" dirty="0" smtClean="0"/>
              <a:t>This is an example of student retention in action at City University of Seattle’s Library.</a:t>
            </a:r>
            <a:endParaRPr lang="en-US" sz="1400" dirty="0"/>
          </a:p>
        </p:txBody>
      </p:sp>
      <p:sp>
        <p:nvSpPr>
          <p:cNvPr id="4" name="Slide Number Placeholder 3"/>
          <p:cNvSpPr>
            <a:spLocks noGrp="1"/>
          </p:cNvSpPr>
          <p:nvPr>
            <p:ph type="sldNum" sz="quarter" idx="10"/>
          </p:nvPr>
        </p:nvSpPr>
        <p:spPr/>
        <p:txBody>
          <a:bodyPr/>
          <a:lstStyle/>
          <a:p>
            <a:fld id="{AE54338E-30F8-49FB-8BC2-973231777E18}" type="slidenum">
              <a:rPr lang="en-US" smtClean="0"/>
              <a:t>4</a:t>
            </a:fld>
            <a:endParaRPr lang="en-US" dirty="0"/>
          </a:p>
        </p:txBody>
      </p:sp>
    </p:spTree>
    <p:extLst>
      <p:ext uri="{BB962C8B-B14F-4D97-AF65-F5344CB8AC3E}">
        <p14:creationId xmlns:p14="http://schemas.microsoft.com/office/powerpoint/2010/main" val="2245688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Simply stated - Retention is typically calculated as the percentage of degree seeking students from the previous fall who re-enrolled or successfully completed their program by the current fall.</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My interest is</a:t>
            </a:r>
            <a:r>
              <a:rPr lang="en-US" sz="1400" baseline="0" dirty="0" smtClean="0"/>
              <a:t> in increasing understanding of how information services and resources support students and contribute to student retention.</a:t>
            </a:r>
            <a:endParaRPr lang="en-US" sz="1400" dirty="0" smtClean="0"/>
          </a:p>
          <a:p>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5</a:t>
            </a:fld>
            <a:endParaRPr lang="en-US"/>
          </a:p>
        </p:txBody>
      </p:sp>
    </p:spTree>
    <p:extLst>
      <p:ext uri="{BB962C8B-B14F-4D97-AF65-F5344CB8AC3E}">
        <p14:creationId xmlns:p14="http://schemas.microsoft.com/office/powerpoint/2010/main" val="14637035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4499610"/>
          </a:xfrm>
        </p:spPr>
        <p:txBody>
          <a:bodyPr/>
          <a:lstStyle/>
          <a:p>
            <a:r>
              <a:rPr lang="en-US" sz="1400" dirty="0" smtClean="0"/>
              <a:t>Higher education has been researching student retention for over 40 years.  Initial research focused on blaming the student for a lack of basic skills and motivation. </a:t>
            </a:r>
          </a:p>
          <a:p>
            <a:endParaRPr lang="en-US" sz="1400" dirty="0" smtClean="0"/>
          </a:p>
          <a:p>
            <a:r>
              <a:rPr lang="en-US" sz="1400" dirty="0" smtClean="0"/>
              <a:t>More recently, the emphasis of research has focused on the role of the university and the ways in which schools can foster interactions and engagement between students, faculty, and staff in order to increase retention rates.</a:t>
            </a:r>
          </a:p>
          <a:p>
            <a:endParaRPr lang="en-US" sz="1400" dirty="0" smtClean="0"/>
          </a:p>
          <a:p>
            <a:r>
              <a:rPr lang="en-US" sz="1400" dirty="0" smtClean="0"/>
              <a:t>The majority of retention studies, including research by leaders such as Vincent Tinto and George Kuh, address traditional university students in their freshman year of study.  </a:t>
            </a:r>
          </a:p>
          <a:p>
            <a:endParaRPr lang="en-US" sz="1100" dirty="0"/>
          </a:p>
        </p:txBody>
      </p:sp>
      <p:sp>
        <p:nvSpPr>
          <p:cNvPr id="4" name="Slide Number Placeholder 3"/>
          <p:cNvSpPr>
            <a:spLocks noGrp="1"/>
          </p:cNvSpPr>
          <p:nvPr>
            <p:ph type="sldNum" sz="quarter" idx="10"/>
          </p:nvPr>
        </p:nvSpPr>
        <p:spPr/>
        <p:txBody>
          <a:bodyPr/>
          <a:lstStyle/>
          <a:p>
            <a:fld id="{AE54338E-30F8-49FB-8BC2-973231777E18}" type="slidenum">
              <a:rPr lang="en-US" smtClean="0"/>
              <a:t>6</a:t>
            </a:fld>
            <a:endParaRPr lang="en-US" dirty="0"/>
          </a:p>
        </p:txBody>
      </p:sp>
    </p:spTree>
    <p:extLst>
      <p:ext uri="{BB962C8B-B14F-4D97-AF65-F5344CB8AC3E}">
        <p14:creationId xmlns:p14="http://schemas.microsoft.com/office/powerpoint/2010/main" val="5904605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Kuh’s</a:t>
            </a:r>
            <a:r>
              <a:rPr lang="en-US" sz="1400" dirty="0" smtClean="0"/>
              <a:t> research has identified high impact practices that are likely to increase retention rates, practices such as first-year</a:t>
            </a:r>
            <a:r>
              <a:rPr lang="en-US" sz="1400" baseline="0" dirty="0" smtClean="0"/>
              <a:t> seminars, learning communities, and internships.</a:t>
            </a:r>
            <a:endParaRPr lang="en-US" sz="14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The American Association of Colleges &amp; Universities recommends that schools adopt one or more of these high impact practices. </a:t>
            </a:r>
          </a:p>
          <a:p>
            <a:endParaRPr lang="en-US" sz="1400" dirty="0"/>
          </a:p>
        </p:txBody>
      </p:sp>
      <p:sp>
        <p:nvSpPr>
          <p:cNvPr id="4" name="Slide Number Placeholder 3"/>
          <p:cNvSpPr>
            <a:spLocks noGrp="1"/>
          </p:cNvSpPr>
          <p:nvPr>
            <p:ph type="sldNum" sz="quarter" idx="10"/>
          </p:nvPr>
        </p:nvSpPr>
        <p:spPr/>
        <p:txBody>
          <a:bodyPr/>
          <a:lstStyle/>
          <a:p>
            <a:fld id="{AE54338E-30F8-49FB-8BC2-973231777E18}" type="slidenum">
              <a:rPr lang="en-US" smtClean="0"/>
              <a:t>7</a:t>
            </a:fld>
            <a:endParaRPr lang="en-US"/>
          </a:p>
        </p:txBody>
      </p:sp>
    </p:spTree>
    <p:extLst>
      <p:ext uri="{BB962C8B-B14F-4D97-AF65-F5344CB8AC3E}">
        <p14:creationId xmlns:p14="http://schemas.microsoft.com/office/powerpoint/2010/main" val="32204665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t>While research has focused on traditional students, non-traditional students represent an increasing percentage of the university population in the US, and they are the majority of students served at City University of Seattle. </a:t>
            </a:r>
          </a:p>
          <a:p>
            <a:endParaRPr lang="en-US" sz="1400" dirty="0" smtClean="0"/>
          </a:p>
          <a:p>
            <a:r>
              <a:rPr lang="en-US" sz="1400" dirty="0" smtClean="0"/>
              <a:t>These students continue to experience lower retention rates than traditional students. </a:t>
            </a:r>
          </a:p>
          <a:p>
            <a:endParaRPr lang="en-US" sz="1400" dirty="0" smtClean="0"/>
          </a:p>
          <a:p>
            <a:r>
              <a:rPr lang="en-US" sz="1400" dirty="0" smtClean="0"/>
              <a:t>Of the limited research completed on non-traditional student retention, findings indicate that the factors impacting their retention rates differ from those that impact traditional students. High impact practices identified by Kuh may not be effective for non-traditional students. </a:t>
            </a:r>
          </a:p>
          <a:p>
            <a:endParaRPr lang="en-US" sz="1400" dirty="0" smtClean="0"/>
          </a:p>
          <a:p>
            <a:r>
              <a:rPr lang="en-US" sz="1400" dirty="0" smtClean="0"/>
              <a:t>Multiple studies agree that retention is a complex outcome to measure and to influence, with multiple cultural, social, and environmental factors influencing an individual’s decision on whether or not to persist towards their academic goal. </a:t>
            </a:r>
          </a:p>
          <a:p>
            <a:endParaRPr lang="en-US" sz="1400" dirty="0" smtClean="0"/>
          </a:p>
          <a:p>
            <a:r>
              <a:rPr lang="en-US" sz="1400" dirty="0" smtClean="0"/>
              <a:t>Family background, work status, finances, support services, course delivery methods, and university policies may all influence retention rates for non-traditional students. </a:t>
            </a:r>
          </a:p>
          <a:p>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8</a:t>
            </a:fld>
            <a:endParaRPr lang="en-US"/>
          </a:p>
        </p:txBody>
      </p:sp>
    </p:spTree>
    <p:extLst>
      <p:ext uri="{BB962C8B-B14F-4D97-AF65-F5344CB8AC3E}">
        <p14:creationId xmlns:p14="http://schemas.microsoft.com/office/powerpoint/2010/main" val="1392729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the library profession, a new body of retention</a:t>
            </a:r>
            <a:r>
              <a:rPr lang="en-US" baseline="0" dirty="0" smtClean="0"/>
              <a:t> research is emerging from the Association of College &amp; Research Library’s Assessment in Action program. 24 libraries have completed Assessment in Action research on student retention, typically focusing on one aspect of information service support provided by libraries including the instruction program, research service, or library use.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While these studies are an important first for</a:t>
            </a:r>
            <a:r>
              <a:rPr lang="en-US" baseline="0" dirty="0" smtClean="0"/>
              <a:t> the library profession, </a:t>
            </a:r>
            <a:r>
              <a:rPr lang="en-US" dirty="0" smtClean="0"/>
              <a:t>they represent early research stages with many studies reporting insufficient data, incomplete findings, or results that cannot be generalized.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Association of College &amp; Research Libraries recommends participation in </a:t>
            </a:r>
            <a:r>
              <a:rPr lang="en-US" baseline="0" dirty="0" err="1" smtClean="0"/>
              <a:t>Kuh’s</a:t>
            </a:r>
            <a:r>
              <a:rPr lang="en-US" baseline="0" dirty="0" smtClean="0"/>
              <a:t> high impact practices, increasing interactions and engagements with students, collaborating with support services such as advising, and aligning library work with university retention </a:t>
            </a:r>
            <a:r>
              <a:rPr lang="en-US" baseline="0" dirty="0" smtClean="0"/>
              <a:t>initiatives.</a:t>
            </a:r>
            <a:endParaRPr lang="en-US" dirty="0" smtClean="0"/>
          </a:p>
          <a:p>
            <a:endParaRPr lang="en-US" dirty="0" smtClean="0"/>
          </a:p>
          <a:p>
            <a:r>
              <a:rPr lang="en-US" dirty="0" smtClean="0"/>
              <a:t>Other research from the library profession has found positive correlations between student retention data and increased expenditures for resources and staff, or use of the library’s resources and services (particularly during the first quarter of enrollment).</a:t>
            </a:r>
          </a:p>
          <a:p>
            <a:endParaRPr lang="en-US" b="1"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AE54338E-30F8-49FB-8BC2-973231777E18}" type="slidenum">
              <a:rPr lang="en-US" smtClean="0"/>
              <a:t>9</a:t>
            </a:fld>
            <a:endParaRPr lang="en-US"/>
          </a:p>
        </p:txBody>
      </p:sp>
    </p:spTree>
    <p:extLst>
      <p:ext uri="{BB962C8B-B14F-4D97-AF65-F5344CB8AC3E}">
        <p14:creationId xmlns:p14="http://schemas.microsoft.com/office/powerpoint/2010/main" val="1202969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036320" y="0"/>
            <a:ext cx="100584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1016000" y="3200400"/>
            <a:ext cx="100584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016000" y="4724400"/>
            <a:ext cx="9144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FFDE5FC-D954-4DA4-8882-E8D1A20DE33C}" type="datetimeFigureOut">
              <a:rPr lang="en-US" smtClean="0"/>
              <a:t>6/10/2016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42A19-2BBB-41CF-8AFE-51BA3A9BFEA5}" type="slidenum">
              <a:rPr lang="en-US" smtClean="0"/>
              <a:t>‹#›</a:t>
            </a:fld>
            <a:endParaRPr lang="en-US"/>
          </a:p>
        </p:txBody>
      </p:sp>
      <p:sp>
        <p:nvSpPr>
          <p:cNvPr id="7" name="Rectangle 6"/>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19200" y="685800"/>
            <a:ext cx="9652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FDE5FC-D954-4DA4-8882-E8D1A20DE33C}" type="datetimeFigureOut">
              <a:rPr lang="en-US" smtClean="0"/>
              <a:t>6/10/2016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42A19-2BBB-41CF-8AFE-51BA3A9BFEA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16000" y="685802"/>
            <a:ext cx="24384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4400" y="685801"/>
            <a:ext cx="7620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FDE5FC-D954-4DA4-8882-E8D1A20DE33C}" type="datetimeFigureOut">
              <a:rPr lang="en-US" smtClean="0"/>
              <a:t>6/10/2016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42A19-2BBB-41CF-8AFE-51BA3A9BFEA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FDE5FC-D954-4DA4-8882-E8D1A20DE33C}" type="datetimeFigureOut">
              <a:rPr lang="en-US" smtClean="0"/>
              <a:t>6/10/2016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42A19-2BBB-41CF-8AFE-51BA3A9BFEA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1036320" y="0"/>
            <a:ext cx="100584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1016000" y="3276600"/>
            <a:ext cx="100584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016000" y="4953000"/>
            <a:ext cx="9144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FDE5FC-D954-4DA4-8882-E8D1A20DE33C}" type="datetimeFigureOut">
              <a:rPr lang="en-US" smtClean="0"/>
              <a:t>6/10/2016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42A19-2BBB-41CF-8AFE-51BA3A9BFEA5}" type="slidenum">
              <a:rPr lang="en-US" smtClean="0"/>
              <a:t>‹#›</a:t>
            </a:fld>
            <a:endParaRPr lang="en-US"/>
          </a:p>
        </p:txBody>
      </p:sp>
      <p:sp>
        <p:nvSpPr>
          <p:cNvPr id="8" name="Rectangle 7"/>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16000" y="609601"/>
            <a:ext cx="48768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97600" y="609601"/>
            <a:ext cx="48768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FDE5FC-D954-4DA4-8882-E8D1A20DE33C}" type="datetimeFigureOut">
              <a:rPr lang="en-US" smtClean="0"/>
              <a:t>6/10/2016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642A19-2BBB-41CF-8AFE-51BA3A9BFEA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011936" y="609600"/>
            <a:ext cx="48768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11936" y="1329264"/>
            <a:ext cx="48768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93536" y="609600"/>
            <a:ext cx="48768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536" y="1329264"/>
            <a:ext cx="48768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FDE5FC-D954-4DA4-8882-E8D1A20DE33C}" type="datetimeFigureOut">
              <a:rPr lang="en-US" smtClean="0"/>
              <a:t>6/10/2016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642A19-2BBB-41CF-8AFE-51BA3A9BFEA5}" type="slidenum">
              <a:rPr lang="en-US" smtClean="0"/>
              <a:t>‹#›</a:t>
            </a:fld>
            <a:endParaRPr lang="en-US"/>
          </a:p>
        </p:txBody>
      </p:sp>
      <p:cxnSp>
        <p:nvCxnSpPr>
          <p:cNvPr id="11" name="Straight Connector 10"/>
          <p:cNvCxnSpPr/>
          <p:nvPr/>
        </p:nvCxnSpPr>
        <p:spPr>
          <a:xfrm>
            <a:off x="1011936" y="1249362"/>
            <a:ext cx="4876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193536" y="1249362"/>
            <a:ext cx="4876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FFDE5FC-D954-4DA4-8882-E8D1A20DE33C}" type="datetimeFigureOut">
              <a:rPr lang="en-US" smtClean="0"/>
              <a:t>6/10/2016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642A19-2BBB-41CF-8AFE-51BA3A9BFEA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FDE5FC-D954-4DA4-8882-E8D1A20DE33C}" type="datetimeFigureOut">
              <a:rPr lang="en-US" smtClean="0"/>
              <a:t>6/10/2016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642A19-2BBB-41CF-8AFE-51BA3A9BFEA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16000" y="4572000"/>
            <a:ext cx="9046464"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4947821" y="457201"/>
            <a:ext cx="6126579"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16002" y="457200"/>
            <a:ext cx="3564876"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FDE5FC-D954-4DA4-8882-E8D1A20DE33C}" type="datetimeFigureOut">
              <a:rPr lang="en-US" smtClean="0"/>
              <a:t>6/10/2016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642A19-2BBB-41CF-8AFE-51BA3A9BFEA5}" type="slidenum">
              <a:rPr lang="en-US" smtClean="0"/>
              <a:t>‹#›</a:t>
            </a:fld>
            <a:endParaRPr lang="en-US"/>
          </a:p>
        </p:txBody>
      </p:sp>
      <p:cxnSp>
        <p:nvCxnSpPr>
          <p:cNvPr id="10" name="Straight Connector 9"/>
          <p:cNvCxnSpPr/>
          <p:nvPr/>
        </p:nvCxnSpPr>
        <p:spPr>
          <a:xfrm rot="5400000">
            <a:off x="2871259" y="2514336"/>
            <a:ext cx="3810000" cy="2117"/>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11936" y="4572000"/>
            <a:ext cx="9046464"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1036320" y="457200"/>
            <a:ext cx="100584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133856" y="3505200"/>
            <a:ext cx="98552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FDE5FC-D954-4DA4-8882-E8D1A20DE33C}" type="datetimeFigureOut">
              <a:rPr lang="en-US" smtClean="0"/>
              <a:t>6/10/2016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642A19-2BBB-41CF-8AFE-51BA3A9BFEA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16000" y="4572000"/>
            <a:ext cx="90424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16000" y="685800"/>
            <a:ext cx="100584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31200" y="6208777"/>
            <a:ext cx="28448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0FFDE5FC-D954-4DA4-8882-E8D1A20DE33C}" type="datetimeFigureOut">
              <a:rPr lang="en-US" smtClean="0"/>
              <a:t>6/10/2016</a:t>
            </a:fld>
            <a:endParaRPr lang="en-US"/>
          </a:p>
        </p:txBody>
      </p:sp>
      <p:sp>
        <p:nvSpPr>
          <p:cNvPr id="5" name="Footer Placeholder 4"/>
          <p:cNvSpPr>
            <a:spLocks noGrp="1"/>
          </p:cNvSpPr>
          <p:nvPr>
            <p:ph type="ftr" sz="quarter" idx="3"/>
          </p:nvPr>
        </p:nvSpPr>
        <p:spPr>
          <a:xfrm>
            <a:off x="1015999" y="6208777"/>
            <a:ext cx="6498492"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10160000" y="5687569"/>
            <a:ext cx="1016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0F642A19-2BBB-41CF-8AFE-51BA3A9BFEA5}" type="slidenum">
              <a:rPr lang="en-US" smtClean="0"/>
              <a:t>‹#›</a:t>
            </a:fld>
            <a:endParaRPr lang="en-US"/>
          </a:p>
        </p:txBody>
      </p:sp>
      <p:sp>
        <p:nvSpPr>
          <p:cNvPr id="8" name="Rectangle 7"/>
          <p:cNvSpPr/>
          <p:nvPr/>
        </p:nvSpPr>
        <p:spPr>
          <a:xfrm>
            <a:off x="1036320" y="0"/>
            <a:ext cx="100584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Rectangle 8"/>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971800"/>
            <a:ext cx="10363200" cy="2514600"/>
          </a:xfrm>
        </p:spPr>
        <p:txBody>
          <a:bodyPr/>
          <a:lstStyle/>
          <a:p>
            <a:r>
              <a:rPr lang="en-US" sz="4400" dirty="0" smtClean="0"/>
              <a:t>Information Services and Student Success</a:t>
            </a:r>
            <a:br>
              <a:rPr lang="en-US" sz="4400" dirty="0" smtClean="0"/>
            </a:br>
            <a:r>
              <a:rPr lang="en-US" sz="3200" dirty="0" smtClean="0"/>
              <a:t>Mary Mara, MLIS, Carolyne Begin, MLIS &amp; Tammy Salman, MLIS</a:t>
            </a:r>
            <a:endParaRPr lang="en-US" sz="3200" dirty="0"/>
          </a:p>
        </p:txBody>
      </p:sp>
      <p:grpSp>
        <p:nvGrpSpPr>
          <p:cNvPr id="39" name="Group 4"/>
          <p:cNvGrpSpPr>
            <a:grpSpLocks noChangeAspect="1"/>
          </p:cNvGrpSpPr>
          <p:nvPr/>
        </p:nvGrpSpPr>
        <p:grpSpPr bwMode="auto">
          <a:xfrm>
            <a:off x="8719276" y="6265902"/>
            <a:ext cx="2329724" cy="515899"/>
            <a:chOff x="1463" y="1512"/>
            <a:chExt cx="2136" cy="473"/>
          </a:xfrm>
        </p:grpSpPr>
        <p:sp>
          <p:nvSpPr>
            <p:cNvPr id="40" name="Freeform 6"/>
            <p:cNvSpPr>
              <a:spLocks/>
            </p:cNvSpPr>
            <p:nvPr/>
          </p:nvSpPr>
          <p:spPr bwMode="auto">
            <a:xfrm>
              <a:off x="1463" y="1512"/>
              <a:ext cx="217" cy="289"/>
            </a:xfrm>
            <a:custGeom>
              <a:avLst/>
              <a:gdLst>
                <a:gd name="T0" fmla="*/ 225 w 435"/>
                <a:gd name="T1" fmla="*/ 0 h 576"/>
                <a:gd name="T2" fmla="*/ 269 w 435"/>
                <a:gd name="T3" fmla="*/ 3 h 576"/>
                <a:gd name="T4" fmla="*/ 307 w 435"/>
                <a:gd name="T5" fmla="*/ 13 h 576"/>
                <a:gd name="T6" fmla="*/ 339 w 435"/>
                <a:gd name="T7" fmla="*/ 26 h 576"/>
                <a:gd name="T8" fmla="*/ 368 w 435"/>
                <a:gd name="T9" fmla="*/ 47 h 576"/>
                <a:gd name="T10" fmla="*/ 391 w 435"/>
                <a:gd name="T11" fmla="*/ 76 h 576"/>
                <a:gd name="T12" fmla="*/ 408 w 435"/>
                <a:gd name="T13" fmla="*/ 108 h 576"/>
                <a:gd name="T14" fmla="*/ 421 w 435"/>
                <a:gd name="T15" fmla="*/ 148 h 576"/>
                <a:gd name="T16" fmla="*/ 324 w 435"/>
                <a:gd name="T17" fmla="*/ 171 h 576"/>
                <a:gd name="T18" fmla="*/ 313 w 435"/>
                <a:gd name="T19" fmla="*/ 144 h 576"/>
                <a:gd name="T20" fmla="*/ 297 w 435"/>
                <a:gd name="T21" fmla="*/ 121 h 576"/>
                <a:gd name="T22" fmla="*/ 276 w 435"/>
                <a:gd name="T23" fmla="*/ 104 h 576"/>
                <a:gd name="T24" fmla="*/ 252 w 435"/>
                <a:gd name="T25" fmla="*/ 95 h 576"/>
                <a:gd name="T26" fmla="*/ 223 w 435"/>
                <a:gd name="T27" fmla="*/ 91 h 576"/>
                <a:gd name="T28" fmla="*/ 194 w 435"/>
                <a:gd name="T29" fmla="*/ 95 h 576"/>
                <a:gd name="T30" fmla="*/ 168 w 435"/>
                <a:gd name="T31" fmla="*/ 106 h 576"/>
                <a:gd name="T32" fmla="*/ 147 w 435"/>
                <a:gd name="T33" fmla="*/ 127 h 576"/>
                <a:gd name="T34" fmla="*/ 130 w 435"/>
                <a:gd name="T35" fmla="*/ 156 h 576"/>
                <a:gd name="T36" fmla="*/ 118 w 435"/>
                <a:gd name="T37" fmla="*/ 192 h 576"/>
                <a:gd name="T38" fmla="*/ 111 w 435"/>
                <a:gd name="T39" fmla="*/ 236 h 576"/>
                <a:gd name="T40" fmla="*/ 107 w 435"/>
                <a:gd name="T41" fmla="*/ 289 h 576"/>
                <a:gd name="T42" fmla="*/ 109 w 435"/>
                <a:gd name="T43" fmla="*/ 340 h 576"/>
                <a:gd name="T44" fmla="*/ 116 w 435"/>
                <a:gd name="T45" fmla="*/ 384 h 576"/>
                <a:gd name="T46" fmla="*/ 128 w 435"/>
                <a:gd name="T47" fmla="*/ 420 h 576"/>
                <a:gd name="T48" fmla="*/ 145 w 435"/>
                <a:gd name="T49" fmla="*/ 449 h 576"/>
                <a:gd name="T50" fmla="*/ 166 w 435"/>
                <a:gd name="T51" fmla="*/ 470 h 576"/>
                <a:gd name="T52" fmla="*/ 194 w 435"/>
                <a:gd name="T53" fmla="*/ 481 h 576"/>
                <a:gd name="T54" fmla="*/ 225 w 435"/>
                <a:gd name="T55" fmla="*/ 487 h 576"/>
                <a:gd name="T56" fmla="*/ 252 w 435"/>
                <a:gd name="T57" fmla="*/ 483 h 576"/>
                <a:gd name="T58" fmla="*/ 276 w 435"/>
                <a:gd name="T59" fmla="*/ 475 h 576"/>
                <a:gd name="T60" fmla="*/ 297 w 435"/>
                <a:gd name="T61" fmla="*/ 460 h 576"/>
                <a:gd name="T62" fmla="*/ 316 w 435"/>
                <a:gd name="T63" fmla="*/ 437 h 576"/>
                <a:gd name="T64" fmla="*/ 335 w 435"/>
                <a:gd name="T65" fmla="*/ 403 h 576"/>
                <a:gd name="T66" fmla="*/ 435 w 435"/>
                <a:gd name="T67" fmla="*/ 430 h 576"/>
                <a:gd name="T68" fmla="*/ 415 w 435"/>
                <a:gd name="T69" fmla="*/ 473 h 576"/>
                <a:gd name="T70" fmla="*/ 389 w 435"/>
                <a:gd name="T71" fmla="*/ 510 h 576"/>
                <a:gd name="T72" fmla="*/ 356 w 435"/>
                <a:gd name="T73" fmla="*/ 538 h 576"/>
                <a:gd name="T74" fmla="*/ 318 w 435"/>
                <a:gd name="T75" fmla="*/ 559 h 576"/>
                <a:gd name="T76" fmla="*/ 274 w 435"/>
                <a:gd name="T77" fmla="*/ 572 h 576"/>
                <a:gd name="T78" fmla="*/ 225 w 435"/>
                <a:gd name="T79" fmla="*/ 576 h 576"/>
                <a:gd name="T80" fmla="*/ 181 w 435"/>
                <a:gd name="T81" fmla="*/ 572 h 576"/>
                <a:gd name="T82" fmla="*/ 139 w 435"/>
                <a:gd name="T83" fmla="*/ 561 h 576"/>
                <a:gd name="T84" fmla="*/ 103 w 435"/>
                <a:gd name="T85" fmla="*/ 542 h 576"/>
                <a:gd name="T86" fmla="*/ 72 w 435"/>
                <a:gd name="T87" fmla="*/ 515 h 576"/>
                <a:gd name="T88" fmla="*/ 48 w 435"/>
                <a:gd name="T89" fmla="*/ 483 h 576"/>
                <a:gd name="T90" fmla="*/ 27 w 435"/>
                <a:gd name="T91" fmla="*/ 445 h 576"/>
                <a:gd name="T92" fmla="*/ 12 w 435"/>
                <a:gd name="T93" fmla="*/ 397 h 576"/>
                <a:gd name="T94" fmla="*/ 4 w 435"/>
                <a:gd name="T95" fmla="*/ 346 h 576"/>
                <a:gd name="T96" fmla="*/ 0 w 435"/>
                <a:gd name="T97" fmla="*/ 289 h 576"/>
                <a:gd name="T98" fmla="*/ 4 w 435"/>
                <a:gd name="T99" fmla="*/ 230 h 576"/>
                <a:gd name="T100" fmla="*/ 12 w 435"/>
                <a:gd name="T101" fmla="*/ 178 h 576"/>
                <a:gd name="T102" fmla="*/ 27 w 435"/>
                <a:gd name="T103" fmla="*/ 133 h 576"/>
                <a:gd name="T104" fmla="*/ 48 w 435"/>
                <a:gd name="T105" fmla="*/ 93 h 576"/>
                <a:gd name="T106" fmla="*/ 72 w 435"/>
                <a:gd name="T107" fmla="*/ 60 h 576"/>
                <a:gd name="T108" fmla="*/ 103 w 435"/>
                <a:gd name="T109" fmla="*/ 34 h 576"/>
                <a:gd name="T110" fmla="*/ 139 w 435"/>
                <a:gd name="T111" fmla="*/ 15 h 576"/>
                <a:gd name="T112" fmla="*/ 181 w 435"/>
                <a:gd name="T113" fmla="*/ 3 h 576"/>
                <a:gd name="T114" fmla="*/ 225 w 435"/>
                <a:gd name="T115" fmla="*/ 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5" h="576">
                  <a:moveTo>
                    <a:pt x="225" y="0"/>
                  </a:moveTo>
                  <a:lnTo>
                    <a:pt x="269" y="3"/>
                  </a:lnTo>
                  <a:lnTo>
                    <a:pt x="307" y="13"/>
                  </a:lnTo>
                  <a:lnTo>
                    <a:pt x="339" y="26"/>
                  </a:lnTo>
                  <a:lnTo>
                    <a:pt x="368" y="47"/>
                  </a:lnTo>
                  <a:lnTo>
                    <a:pt x="391" y="76"/>
                  </a:lnTo>
                  <a:lnTo>
                    <a:pt x="408" y="108"/>
                  </a:lnTo>
                  <a:lnTo>
                    <a:pt x="421" y="148"/>
                  </a:lnTo>
                  <a:lnTo>
                    <a:pt x="324" y="171"/>
                  </a:lnTo>
                  <a:lnTo>
                    <a:pt x="313" y="144"/>
                  </a:lnTo>
                  <a:lnTo>
                    <a:pt x="297" y="121"/>
                  </a:lnTo>
                  <a:lnTo>
                    <a:pt x="276" y="104"/>
                  </a:lnTo>
                  <a:lnTo>
                    <a:pt x="252" y="95"/>
                  </a:lnTo>
                  <a:lnTo>
                    <a:pt x="223" y="91"/>
                  </a:lnTo>
                  <a:lnTo>
                    <a:pt x="194" y="95"/>
                  </a:lnTo>
                  <a:lnTo>
                    <a:pt x="168" y="106"/>
                  </a:lnTo>
                  <a:lnTo>
                    <a:pt x="147" y="127"/>
                  </a:lnTo>
                  <a:lnTo>
                    <a:pt x="130" y="156"/>
                  </a:lnTo>
                  <a:lnTo>
                    <a:pt x="118" y="192"/>
                  </a:lnTo>
                  <a:lnTo>
                    <a:pt x="111" y="236"/>
                  </a:lnTo>
                  <a:lnTo>
                    <a:pt x="107" y="289"/>
                  </a:lnTo>
                  <a:lnTo>
                    <a:pt x="109" y="340"/>
                  </a:lnTo>
                  <a:lnTo>
                    <a:pt x="116" y="384"/>
                  </a:lnTo>
                  <a:lnTo>
                    <a:pt x="128" y="420"/>
                  </a:lnTo>
                  <a:lnTo>
                    <a:pt x="145" y="449"/>
                  </a:lnTo>
                  <a:lnTo>
                    <a:pt x="166" y="470"/>
                  </a:lnTo>
                  <a:lnTo>
                    <a:pt x="194" y="481"/>
                  </a:lnTo>
                  <a:lnTo>
                    <a:pt x="225" y="487"/>
                  </a:lnTo>
                  <a:lnTo>
                    <a:pt x="252" y="483"/>
                  </a:lnTo>
                  <a:lnTo>
                    <a:pt x="276" y="475"/>
                  </a:lnTo>
                  <a:lnTo>
                    <a:pt x="297" y="460"/>
                  </a:lnTo>
                  <a:lnTo>
                    <a:pt x="316" y="437"/>
                  </a:lnTo>
                  <a:lnTo>
                    <a:pt x="335" y="403"/>
                  </a:lnTo>
                  <a:lnTo>
                    <a:pt x="435" y="430"/>
                  </a:lnTo>
                  <a:lnTo>
                    <a:pt x="415" y="473"/>
                  </a:lnTo>
                  <a:lnTo>
                    <a:pt x="389" y="510"/>
                  </a:lnTo>
                  <a:lnTo>
                    <a:pt x="356" y="538"/>
                  </a:lnTo>
                  <a:lnTo>
                    <a:pt x="318" y="559"/>
                  </a:lnTo>
                  <a:lnTo>
                    <a:pt x="274" y="572"/>
                  </a:lnTo>
                  <a:lnTo>
                    <a:pt x="225" y="576"/>
                  </a:lnTo>
                  <a:lnTo>
                    <a:pt x="181" y="572"/>
                  </a:lnTo>
                  <a:lnTo>
                    <a:pt x="139" y="561"/>
                  </a:lnTo>
                  <a:lnTo>
                    <a:pt x="103" y="542"/>
                  </a:lnTo>
                  <a:lnTo>
                    <a:pt x="72" y="515"/>
                  </a:lnTo>
                  <a:lnTo>
                    <a:pt x="48" y="483"/>
                  </a:lnTo>
                  <a:lnTo>
                    <a:pt x="27" y="445"/>
                  </a:lnTo>
                  <a:lnTo>
                    <a:pt x="12" y="397"/>
                  </a:lnTo>
                  <a:lnTo>
                    <a:pt x="4" y="346"/>
                  </a:lnTo>
                  <a:lnTo>
                    <a:pt x="0" y="289"/>
                  </a:lnTo>
                  <a:lnTo>
                    <a:pt x="4" y="230"/>
                  </a:lnTo>
                  <a:lnTo>
                    <a:pt x="12" y="178"/>
                  </a:lnTo>
                  <a:lnTo>
                    <a:pt x="27" y="133"/>
                  </a:lnTo>
                  <a:lnTo>
                    <a:pt x="48" y="93"/>
                  </a:lnTo>
                  <a:lnTo>
                    <a:pt x="72" y="60"/>
                  </a:lnTo>
                  <a:lnTo>
                    <a:pt x="103" y="34"/>
                  </a:lnTo>
                  <a:lnTo>
                    <a:pt x="139" y="15"/>
                  </a:lnTo>
                  <a:lnTo>
                    <a:pt x="181" y="3"/>
                  </a:lnTo>
                  <a:lnTo>
                    <a:pt x="225"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7"/>
            <p:cNvSpPr>
              <a:spLocks noEditPoints="1"/>
            </p:cNvSpPr>
            <p:nvPr/>
          </p:nvSpPr>
          <p:spPr bwMode="auto">
            <a:xfrm>
              <a:off x="1703" y="1512"/>
              <a:ext cx="48" cy="285"/>
            </a:xfrm>
            <a:custGeom>
              <a:avLst/>
              <a:gdLst>
                <a:gd name="T0" fmla="*/ 0 w 96"/>
                <a:gd name="T1" fmla="*/ 165 h 569"/>
                <a:gd name="T2" fmla="*/ 96 w 96"/>
                <a:gd name="T3" fmla="*/ 165 h 569"/>
                <a:gd name="T4" fmla="*/ 96 w 96"/>
                <a:gd name="T5" fmla="*/ 569 h 569"/>
                <a:gd name="T6" fmla="*/ 0 w 96"/>
                <a:gd name="T7" fmla="*/ 569 h 569"/>
                <a:gd name="T8" fmla="*/ 0 w 96"/>
                <a:gd name="T9" fmla="*/ 165 h 569"/>
                <a:gd name="T10" fmla="*/ 0 w 96"/>
                <a:gd name="T11" fmla="*/ 0 h 569"/>
                <a:gd name="T12" fmla="*/ 96 w 96"/>
                <a:gd name="T13" fmla="*/ 0 h 569"/>
                <a:gd name="T14" fmla="*/ 96 w 96"/>
                <a:gd name="T15" fmla="*/ 91 h 569"/>
                <a:gd name="T16" fmla="*/ 0 w 96"/>
                <a:gd name="T17" fmla="*/ 91 h 569"/>
                <a:gd name="T18" fmla="*/ 0 w 96"/>
                <a:gd name="T19"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569">
                  <a:moveTo>
                    <a:pt x="0" y="165"/>
                  </a:moveTo>
                  <a:lnTo>
                    <a:pt x="96" y="165"/>
                  </a:lnTo>
                  <a:lnTo>
                    <a:pt x="96" y="569"/>
                  </a:lnTo>
                  <a:lnTo>
                    <a:pt x="0" y="569"/>
                  </a:lnTo>
                  <a:lnTo>
                    <a:pt x="0" y="165"/>
                  </a:lnTo>
                  <a:close/>
                  <a:moveTo>
                    <a:pt x="0" y="0"/>
                  </a:moveTo>
                  <a:lnTo>
                    <a:pt x="96" y="0"/>
                  </a:lnTo>
                  <a:lnTo>
                    <a:pt x="96" y="91"/>
                  </a:lnTo>
                  <a:lnTo>
                    <a:pt x="0" y="91"/>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8"/>
            <p:cNvSpPr>
              <a:spLocks/>
            </p:cNvSpPr>
            <p:nvPr/>
          </p:nvSpPr>
          <p:spPr bwMode="auto">
            <a:xfrm>
              <a:off x="1771" y="1528"/>
              <a:ext cx="115" cy="273"/>
            </a:xfrm>
            <a:custGeom>
              <a:avLst/>
              <a:gdLst>
                <a:gd name="T0" fmla="*/ 55 w 230"/>
                <a:gd name="T1" fmla="*/ 0 h 544"/>
                <a:gd name="T2" fmla="*/ 152 w 230"/>
                <a:gd name="T3" fmla="*/ 0 h 544"/>
                <a:gd name="T4" fmla="*/ 152 w 230"/>
                <a:gd name="T5" fmla="*/ 133 h 544"/>
                <a:gd name="T6" fmla="*/ 230 w 230"/>
                <a:gd name="T7" fmla="*/ 133 h 544"/>
                <a:gd name="T8" fmla="*/ 230 w 230"/>
                <a:gd name="T9" fmla="*/ 209 h 544"/>
                <a:gd name="T10" fmla="*/ 152 w 230"/>
                <a:gd name="T11" fmla="*/ 209 h 544"/>
                <a:gd name="T12" fmla="*/ 152 w 230"/>
                <a:gd name="T13" fmla="*/ 438 h 544"/>
                <a:gd name="T14" fmla="*/ 154 w 230"/>
                <a:gd name="T15" fmla="*/ 451 h 544"/>
                <a:gd name="T16" fmla="*/ 160 w 230"/>
                <a:gd name="T17" fmla="*/ 460 h 544"/>
                <a:gd name="T18" fmla="*/ 171 w 230"/>
                <a:gd name="T19" fmla="*/ 464 h 544"/>
                <a:gd name="T20" fmla="*/ 186 w 230"/>
                <a:gd name="T21" fmla="*/ 466 h 544"/>
                <a:gd name="T22" fmla="*/ 209 w 230"/>
                <a:gd name="T23" fmla="*/ 464 h 544"/>
                <a:gd name="T24" fmla="*/ 230 w 230"/>
                <a:gd name="T25" fmla="*/ 458 h 544"/>
                <a:gd name="T26" fmla="*/ 230 w 230"/>
                <a:gd name="T27" fmla="*/ 538 h 544"/>
                <a:gd name="T28" fmla="*/ 192 w 230"/>
                <a:gd name="T29" fmla="*/ 542 h 544"/>
                <a:gd name="T30" fmla="*/ 154 w 230"/>
                <a:gd name="T31" fmla="*/ 544 h 544"/>
                <a:gd name="T32" fmla="*/ 121 w 230"/>
                <a:gd name="T33" fmla="*/ 540 h 544"/>
                <a:gd name="T34" fmla="*/ 97 w 230"/>
                <a:gd name="T35" fmla="*/ 533 h 544"/>
                <a:gd name="T36" fmla="*/ 78 w 230"/>
                <a:gd name="T37" fmla="*/ 519 h 544"/>
                <a:gd name="T38" fmla="*/ 64 w 230"/>
                <a:gd name="T39" fmla="*/ 500 h 544"/>
                <a:gd name="T40" fmla="*/ 57 w 230"/>
                <a:gd name="T41" fmla="*/ 478 h 544"/>
                <a:gd name="T42" fmla="*/ 55 w 230"/>
                <a:gd name="T43" fmla="*/ 451 h 544"/>
                <a:gd name="T44" fmla="*/ 55 w 230"/>
                <a:gd name="T45" fmla="*/ 209 h 544"/>
                <a:gd name="T46" fmla="*/ 0 w 230"/>
                <a:gd name="T47" fmla="*/ 209 h 544"/>
                <a:gd name="T48" fmla="*/ 0 w 230"/>
                <a:gd name="T49" fmla="*/ 133 h 544"/>
                <a:gd name="T50" fmla="*/ 55 w 230"/>
                <a:gd name="T51" fmla="*/ 133 h 544"/>
                <a:gd name="T52" fmla="*/ 55 w 230"/>
                <a:gd name="T53"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0" h="544">
                  <a:moveTo>
                    <a:pt x="55" y="0"/>
                  </a:moveTo>
                  <a:lnTo>
                    <a:pt x="152" y="0"/>
                  </a:lnTo>
                  <a:lnTo>
                    <a:pt x="152" y="133"/>
                  </a:lnTo>
                  <a:lnTo>
                    <a:pt x="230" y="133"/>
                  </a:lnTo>
                  <a:lnTo>
                    <a:pt x="230" y="209"/>
                  </a:lnTo>
                  <a:lnTo>
                    <a:pt x="152" y="209"/>
                  </a:lnTo>
                  <a:lnTo>
                    <a:pt x="152" y="438"/>
                  </a:lnTo>
                  <a:lnTo>
                    <a:pt x="154" y="451"/>
                  </a:lnTo>
                  <a:lnTo>
                    <a:pt x="160" y="460"/>
                  </a:lnTo>
                  <a:lnTo>
                    <a:pt x="171" y="464"/>
                  </a:lnTo>
                  <a:lnTo>
                    <a:pt x="186" y="466"/>
                  </a:lnTo>
                  <a:lnTo>
                    <a:pt x="209" y="464"/>
                  </a:lnTo>
                  <a:lnTo>
                    <a:pt x="230" y="458"/>
                  </a:lnTo>
                  <a:lnTo>
                    <a:pt x="230" y="538"/>
                  </a:lnTo>
                  <a:lnTo>
                    <a:pt x="192" y="542"/>
                  </a:lnTo>
                  <a:lnTo>
                    <a:pt x="154" y="544"/>
                  </a:lnTo>
                  <a:lnTo>
                    <a:pt x="121" y="540"/>
                  </a:lnTo>
                  <a:lnTo>
                    <a:pt x="97" y="533"/>
                  </a:lnTo>
                  <a:lnTo>
                    <a:pt x="78" y="519"/>
                  </a:lnTo>
                  <a:lnTo>
                    <a:pt x="64" y="500"/>
                  </a:lnTo>
                  <a:lnTo>
                    <a:pt x="57" y="478"/>
                  </a:lnTo>
                  <a:lnTo>
                    <a:pt x="55" y="451"/>
                  </a:lnTo>
                  <a:lnTo>
                    <a:pt x="55" y="209"/>
                  </a:lnTo>
                  <a:lnTo>
                    <a:pt x="0" y="209"/>
                  </a:lnTo>
                  <a:lnTo>
                    <a:pt x="0" y="133"/>
                  </a:lnTo>
                  <a:lnTo>
                    <a:pt x="55" y="133"/>
                  </a:lnTo>
                  <a:lnTo>
                    <a:pt x="55"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9"/>
            <p:cNvSpPr>
              <a:spLocks/>
            </p:cNvSpPr>
            <p:nvPr/>
          </p:nvSpPr>
          <p:spPr bwMode="auto">
            <a:xfrm>
              <a:off x="1896" y="1595"/>
              <a:ext cx="165" cy="275"/>
            </a:xfrm>
            <a:custGeom>
              <a:avLst/>
              <a:gdLst>
                <a:gd name="T0" fmla="*/ 0 w 332"/>
                <a:gd name="T1" fmla="*/ 0 h 550"/>
                <a:gd name="T2" fmla="*/ 97 w 332"/>
                <a:gd name="T3" fmla="*/ 0 h 550"/>
                <a:gd name="T4" fmla="*/ 164 w 332"/>
                <a:gd name="T5" fmla="*/ 247 h 550"/>
                <a:gd name="T6" fmla="*/ 166 w 332"/>
                <a:gd name="T7" fmla="*/ 247 h 550"/>
                <a:gd name="T8" fmla="*/ 235 w 332"/>
                <a:gd name="T9" fmla="*/ 0 h 550"/>
                <a:gd name="T10" fmla="*/ 332 w 332"/>
                <a:gd name="T11" fmla="*/ 0 h 550"/>
                <a:gd name="T12" fmla="*/ 204 w 332"/>
                <a:gd name="T13" fmla="*/ 404 h 550"/>
                <a:gd name="T14" fmla="*/ 185 w 332"/>
                <a:gd name="T15" fmla="*/ 449 h 550"/>
                <a:gd name="T16" fmla="*/ 168 w 332"/>
                <a:gd name="T17" fmla="*/ 483 h 550"/>
                <a:gd name="T18" fmla="*/ 149 w 332"/>
                <a:gd name="T19" fmla="*/ 510 h 550"/>
                <a:gd name="T20" fmla="*/ 128 w 332"/>
                <a:gd name="T21" fmla="*/ 529 h 550"/>
                <a:gd name="T22" fmla="*/ 105 w 332"/>
                <a:gd name="T23" fmla="*/ 542 h 550"/>
                <a:gd name="T24" fmla="*/ 78 w 332"/>
                <a:gd name="T25" fmla="*/ 548 h 550"/>
                <a:gd name="T26" fmla="*/ 48 w 332"/>
                <a:gd name="T27" fmla="*/ 550 h 550"/>
                <a:gd name="T28" fmla="*/ 27 w 332"/>
                <a:gd name="T29" fmla="*/ 550 h 550"/>
                <a:gd name="T30" fmla="*/ 13 w 332"/>
                <a:gd name="T31" fmla="*/ 548 h 550"/>
                <a:gd name="T32" fmla="*/ 0 w 332"/>
                <a:gd name="T33" fmla="*/ 548 h 550"/>
                <a:gd name="T34" fmla="*/ 0 w 332"/>
                <a:gd name="T35" fmla="*/ 468 h 550"/>
                <a:gd name="T36" fmla="*/ 21 w 332"/>
                <a:gd name="T37" fmla="*/ 470 h 550"/>
                <a:gd name="T38" fmla="*/ 42 w 332"/>
                <a:gd name="T39" fmla="*/ 472 h 550"/>
                <a:gd name="T40" fmla="*/ 63 w 332"/>
                <a:gd name="T41" fmla="*/ 470 h 550"/>
                <a:gd name="T42" fmla="*/ 82 w 332"/>
                <a:gd name="T43" fmla="*/ 464 h 550"/>
                <a:gd name="T44" fmla="*/ 95 w 332"/>
                <a:gd name="T45" fmla="*/ 453 h 550"/>
                <a:gd name="T46" fmla="*/ 105 w 332"/>
                <a:gd name="T47" fmla="*/ 440 h 550"/>
                <a:gd name="T48" fmla="*/ 113 w 332"/>
                <a:gd name="T49" fmla="*/ 423 h 550"/>
                <a:gd name="T50" fmla="*/ 118 w 332"/>
                <a:gd name="T51" fmla="*/ 407 h 550"/>
                <a:gd name="T52" fmla="*/ 120 w 332"/>
                <a:gd name="T53" fmla="*/ 392 h 550"/>
                <a:gd name="T54" fmla="*/ 116 w 332"/>
                <a:gd name="T55" fmla="*/ 369 h 550"/>
                <a:gd name="T56" fmla="*/ 109 w 332"/>
                <a:gd name="T57" fmla="*/ 345 h 550"/>
                <a:gd name="T58" fmla="*/ 0 w 332"/>
                <a:gd name="T59"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2" h="550">
                  <a:moveTo>
                    <a:pt x="0" y="0"/>
                  </a:moveTo>
                  <a:lnTo>
                    <a:pt x="97" y="0"/>
                  </a:lnTo>
                  <a:lnTo>
                    <a:pt x="164" y="247"/>
                  </a:lnTo>
                  <a:lnTo>
                    <a:pt x="166" y="247"/>
                  </a:lnTo>
                  <a:lnTo>
                    <a:pt x="235" y="0"/>
                  </a:lnTo>
                  <a:lnTo>
                    <a:pt x="332" y="0"/>
                  </a:lnTo>
                  <a:lnTo>
                    <a:pt x="204" y="404"/>
                  </a:lnTo>
                  <a:lnTo>
                    <a:pt x="185" y="449"/>
                  </a:lnTo>
                  <a:lnTo>
                    <a:pt x="168" y="483"/>
                  </a:lnTo>
                  <a:lnTo>
                    <a:pt x="149" y="510"/>
                  </a:lnTo>
                  <a:lnTo>
                    <a:pt x="128" y="529"/>
                  </a:lnTo>
                  <a:lnTo>
                    <a:pt x="105" y="542"/>
                  </a:lnTo>
                  <a:lnTo>
                    <a:pt x="78" y="548"/>
                  </a:lnTo>
                  <a:lnTo>
                    <a:pt x="48" y="550"/>
                  </a:lnTo>
                  <a:lnTo>
                    <a:pt x="27" y="550"/>
                  </a:lnTo>
                  <a:lnTo>
                    <a:pt x="13" y="548"/>
                  </a:lnTo>
                  <a:lnTo>
                    <a:pt x="0" y="548"/>
                  </a:lnTo>
                  <a:lnTo>
                    <a:pt x="0" y="468"/>
                  </a:lnTo>
                  <a:lnTo>
                    <a:pt x="21" y="470"/>
                  </a:lnTo>
                  <a:lnTo>
                    <a:pt x="42" y="472"/>
                  </a:lnTo>
                  <a:lnTo>
                    <a:pt x="63" y="470"/>
                  </a:lnTo>
                  <a:lnTo>
                    <a:pt x="82" y="464"/>
                  </a:lnTo>
                  <a:lnTo>
                    <a:pt x="95" y="453"/>
                  </a:lnTo>
                  <a:lnTo>
                    <a:pt x="105" y="440"/>
                  </a:lnTo>
                  <a:lnTo>
                    <a:pt x="113" y="423"/>
                  </a:lnTo>
                  <a:lnTo>
                    <a:pt x="118" y="407"/>
                  </a:lnTo>
                  <a:lnTo>
                    <a:pt x="120" y="392"/>
                  </a:lnTo>
                  <a:lnTo>
                    <a:pt x="116" y="369"/>
                  </a:lnTo>
                  <a:lnTo>
                    <a:pt x="109" y="345"/>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0"/>
            <p:cNvSpPr>
              <a:spLocks/>
            </p:cNvSpPr>
            <p:nvPr/>
          </p:nvSpPr>
          <p:spPr bwMode="auto">
            <a:xfrm>
              <a:off x="2082" y="1516"/>
              <a:ext cx="216" cy="285"/>
            </a:xfrm>
            <a:custGeom>
              <a:avLst/>
              <a:gdLst>
                <a:gd name="T0" fmla="*/ 0 w 430"/>
                <a:gd name="T1" fmla="*/ 0 h 569"/>
                <a:gd name="T2" fmla="*/ 108 w 430"/>
                <a:gd name="T3" fmla="*/ 0 h 569"/>
                <a:gd name="T4" fmla="*/ 108 w 430"/>
                <a:gd name="T5" fmla="*/ 356 h 569"/>
                <a:gd name="T6" fmla="*/ 110 w 430"/>
                <a:gd name="T7" fmla="*/ 392 h 569"/>
                <a:gd name="T8" fmla="*/ 116 w 430"/>
                <a:gd name="T9" fmla="*/ 421 h 569"/>
                <a:gd name="T10" fmla="*/ 127 w 430"/>
                <a:gd name="T11" fmla="*/ 442 h 569"/>
                <a:gd name="T12" fmla="*/ 143 w 430"/>
                <a:gd name="T13" fmla="*/ 459 h 569"/>
                <a:gd name="T14" fmla="*/ 163 w 430"/>
                <a:gd name="T15" fmla="*/ 470 h 569"/>
                <a:gd name="T16" fmla="*/ 186 w 430"/>
                <a:gd name="T17" fmla="*/ 476 h 569"/>
                <a:gd name="T18" fmla="*/ 215 w 430"/>
                <a:gd name="T19" fmla="*/ 480 h 569"/>
                <a:gd name="T20" fmla="*/ 244 w 430"/>
                <a:gd name="T21" fmla="*/ 476 h 569"/>
                <a:gd name="T22" fmla="*/ 268 w 430"/>
                <a:gd name="T23" fmla="*/ 470 h 569"/>
                <a:gd name="T24" fmla="*/ 289 w 430"/>
                <a:gd name="T25" fmla="*/ 459 h 569"/>
                <a:gd name="T26" fmla="*/ 304 w 430"/>
                <a:gd name="T27" fmla="*/ 442 h 569"/>
                <a:gd name="T28" fmla="*/ 314 w 430"/>
                <a:gd name="T29" fmla="*/ 421 h 569"/>
                <a:gd name="T30" fmla="*/ 322 w 430"/>
                <a:gd name="T31" fmla="*/ 392 h 569"/>
                <a:gd name="T32" fmla="*/ 324 w 430"/>
                <a:gd name="T33" fmla="*/ 356 h 569"/>
                <a:gd name="T34" fmla="*/ 324 w 430"/>
                <a:gd name="T35" fmla="*/ 0 h 569"/>
                <a:gd name="T36" fmla="*/ 430 w 430"/>
                <a:gd name="T37" fmla="*/ 0 h 569"/>
                <a:gd name="T38" fmla="*/ 430 w 430"/>
                <a:gd name="T39" fmla="*/ 352 h 569"/>
                <a:gd name="T40" fmla="*/ 428 w 430"/>
                <a:gd name="T41" fmla="*/ 398 h 569"/>
                <a:gd name="T42" fmla="*/ 419 w 430"/>
                <a:gd name="T43" fmla="*/ 438 h 569"/>
                <a:gd name="T44" fmla="*/ 405 w 430"/>
                <a:gd name="T45" fmla="*/ 470 h 569"/>
                <a:gd name="T46" fmla="*/ 388 w 430"/>
                <a:gd name="T47" fmla="*/ 499 h 569"/>
                <a:gd name="T48" fmla="*/ 365 w 430"/>
                <a:gd name="T49" fmla="*/ 522 h 569"/>
                <a:gd name="T50" fmla="*/ 341 w 430"/>
                <a:gd name="T51" fmla="*/ 539 h 569"/>
                <a:gd name="T52" fmla="*/ 312 w 430"/>
                <a:gd name="T53" fmla="*/ 552 h 569"/>
                <a:gd name="T54" fmla="*/ 282 w 430"/>
                <a:gd name="T55" fmla="*/ 562 h 569"/>
                <a:gd name="T56" fmla="*/ 249 w 430"/>
                <a:gd name="T57" fmla="*/ 567 h 569"/>
                <a:gd name="T58" fmla="*/ 215 w 430"/>
                <a:gd name="T59" fmla="*/ 569 h 569"/>
                <a:gd name="T60" fmla="*/ 183 w 430"/>
                <a:gd name="T61" fmla="*/ 567 h 569"/>
                <a:gd name="T62" fmla="*/ 150 w 430"/>
                <a:gd name="T63" fmla="*/ 562 h 569"/>
                <a:gd name="T64" fmla="*/ 120 w 430"/>
                <a:gd name="T65" fmla="*/ 552 h 569"/>
                <a:gd name="T66" fmla="*/ 91 w 430"/>
                <a:gd name="T67" fmla="*/ 539 h 569"/>
                <a:gd name="T68" fmla="*/ 64 w 430"/>
                <a:gd name="T69" fmla="*/ 522 h 569"/>
                <a:gd name="T70" fmla="*/ 43 w 430"/>
                <a:gd name="T71" fmla="*/ 499 h 569"/>
                <a:gd name="T72" fmla="*/ 24 w 430"/>
                <a:gd name="T73" fmla="*/ 470 h 569"/>
                <a:gd name="T74" fmla="*/ 11 w 430"/>
                <a:gd name="T75" fmla="*/ 438 h 569"/>
                <a:gd name="T76" fmla="*/ 3 w 430"/>
                <a:gd name="T77" fmla="*/ 398 h 569"/>
                <a:gd name="T78" fmla="*/ 0 w 430"/>
                <a:gd name="T79" fmla="*/ 352 h 569"/>
                <a:gd name="T80" fmla="*/ 0 w 430"/>
                <a:gd name="T81"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0" h="569">
                  <a:moveTo>
                    <a:pt x="0" y="0"/>
                  </a:moveTo>
                  <a:lnTo>
                    <a:pt x="108" y="0"/>
                  </a:lnTo>
                  <a:lnTo>
                    <a:pt x="108" y="356"/>
                  </a:lnTo>
                  <a:lnTo>
                    <a:pt x="110" y="392"/>
                  </a:lnTo>
                  <a:lnTo>
                    <a:pt x="116" y="421"/>
                  </a:lnTo>
                  <a:lnTo>
                    <a:pt x="127" y="442"/>
                  </a:lnTo>
                  <a:lnTo>
                    <a:pt x="143" y="459"/>
                  </a:lnTo>
                  <a:lnTo>
                    <a:pt x="163" y="470"/>
                  </a:lnTo>
                  <a:lnTo>
                    <a:pt x="186" y="476"/>
                  </a:lnTo>
                  <a:lnTo>
                    <a:pt x="215" y="480"/>
                  </a:lnTo>
                  <a:lnTo>
                    <a:pt x="244" y="476"/>
                  </a:lnTo>
                  <a:lnTo>
                    <a:pt x="268" y="470"/>
                  </a:lnTo>
                  <a:lnTo>
                    <a:pt x="289" y="459"/>
                  </a:lnTo>
                  <a:lnTo>
                    <a:pt x="304" y="442"/>
                  </a:lnTo>
                  <a:lnTo>
                    <a:pt x="314" y="421"/>
                  </a:lnTo>
                  <a:lnTo>
                    <a:pt x="322" y="392"/>
                  </a:lnTo>
                  <a:lnTo>
                    <a:pt x="324" y="356"/>
                  </a:lnTo>
                  <a:lnTo>
                    <a:pt x="324" y="0"/>
                  </a:lnTo>
                  <a:lnTo>
                    <a:pt x="430" y="0"/>
                  </a:lnTo>
                  <a:lnTo>
                    <a:pt x="430" y="352"/>
                  </a:lnTo>
                  <a:lnTo>
                    <a:pt x="428" y="398"/>
                  </a:lnTo>
                  <a:lnTo>
                    <a:pt x="419" y="438"/>
                  </a:lnTo>
                  <a:lnTo>
                    <a:pt x="405" y="470"/>
                  </a:lnTo>
                  <a:lnTo>
                    <a:pt x="388" y="499"/>
                  </a:lnTo>
                  <a:lnTo>
                    <a:pt x="365" y="522"/>
                  </a:lnTo>
                  <a:lnTo>
                    <a:pt x="341" y="539"/>
                  </a:lnTo>
                  <a:lnTo>
                    <a:pt x="312" y="552"/>
                  </a:lnTo>
                  <a:lnTo>
                    <a:pt x="282" y="562"/>
                  </a:lnTo>
                  <a:lnTo>
                    <a:pt x="249" y="567"/>
                  </a:lnTo>
                  <a:lnTo>
                    <a:pt x="215" y="569"/>
                  </a:lnTo>
                  <a:lnTo>
                    <a:pt x="183" y="567"/>
                  </a:lnTo>
                  <a:lnTo>
                    <a:pt x="150" y="562"/>
                  </a:lnTo>
                  <a:lnTo>
                    <a:pt x="120" y="552"/>
                  </a:lnTo>
                  <a:lnTo>
                    <a:pt x="91" y="539"/>
                  </a:lnTo>
                  <a:lnTo>
                    <a:pt x="64" y="522"/>
                  </a:lnTo>
                  <a:lnTo>
                    <a:pt x="43" y="499"/>
                  </a:lnTo>
                  <a:lnTo>
                    <a:pt x="24" y="470"/>
                  </a:lnTo>
                  <a:lnTo>
                    <a:pt x="11" y="438"/>
                  </a:lnTo>
                  <a:lnTo>
                    <a:pt x="3" y="398"/>
                  </a:lnTo>
                  <a:lnTo>
                    <a:pt x="0" y="352"/>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1"/>
            <p:cNvSpPr>
              <a:spLocks/>
            </p:cNvSpPr>
            <p:nvPr/>
          </p:nvSpPr>
          <p:spPr bwMode="auto">
            <a:xfrm>
              <a:off x="2342" y="1591"/>
              <a:ext cx="147" cy="206"/>
            </a:xfrm>
            <a:custGeom>
              <a:avLst/>
              <a:gdLst>
                <a:gd name="T0" fmla="*/ 177 w 293"/>
                <a:gd name="T1" fmla="*/ 0 h 412"/>
                <a:gd name="T2" fmla="*/ 202 w 293"/>
                <a:gd name="T3" fmla="*/ 2 h 412"/>
                <a:gd name="T4" fmla="*/ 227 w 293"/>
                <a:gd name="T5" fmla="*/ 8 h 412"/>
                <a:gd name="T6" fmla="*/ 248 w 293"/>
                <a:gd name="T7" fmla="*/ 20 h 412"/>
                <a:gd name="T8" fmla="*/ 267 w 293"/>
                <a:gd name="T9" fmla="*/ 35 h 412"/>
                <a:gd name="T10" fmla="*/ 280 w 293"/>
                <a:gd name="T11" fmla="*/ 56 h 412"/>
                <a:gd name="T12" fmla="*/ 289 w 293"/>
                <a:gd name="T13" fmla="*/ 84 h 412"/>
                <a:gd name="T14" fmla="*/ 293 w 293"/>
                <a:gd name="T15" fmla="*/ 118 h 412"/>
                <a:gd name="T16" fmla="*/ 293 w 293"/>
                <a:gd name="T17" fmla="*/ 412 h 412"/>
                <a:gd name="T18" fmla="*/ 238 w 293"/>
                <a:gd name="T19" fmla="*/ 412 h 412"/>
                <a:gd name="T20" fmla="*/ 238 w 293"/>
                <a:gd name="T21" fmla="*/ 118 h 412"/>
                <a:gd name="T22" fmla="*/ 234 w 293"/>
                <a:gd name="T23" fmla="*/ 92 h 412"/>
                <a:gd name="T24" fmla="*/ 227 w 293"/>
                <a:gd name="T25" fmla="*/ 71 h 412"/>
                <a:gd name="T26" fmla="*/ 211 w 293"/>
                <a:gd name="T27" fmla="*/ 58 h 412"/>
                <a:gd name="T28" fmla="*/ 194 w 293"/>
                <a:gd name="T29" fmla="*/ 50 h 412"/>
                <a:gd name="T30" fmla="*/ 171 w 293"/>
                <a:gd name="T31" fmla="*/ 48 h 412"/>
                <a:gd name="T32" fmla="*/ 139 w 293"/>
                <a:gd name="T33" fmla="*/ 54 h 412"/>
                <a:gd name="T34" fmla="*/ 107 w 293"/>
                <a:gd name="T35" fmla="*/ 69 h 412"/>
                <a:gd name="T36" fmla="*/ 78 w 293"/>
                <a:gd name="T37" fmla="*/ 88 h 412"/>
                <a:gd name="T38" fmla="*/ 55 w 293"/>
                <a:gd name="T39" fmla="*/ 109 h 412"/>
                <a:gd name="T40" fmla="*/ 55 w 293"/>
                <a:gd name="T41" fmla="*/ 412 h 412"/>
                <a:gd name="T42" fmla="*/ 0 w 293"/>
                <a:gd name="T43" fmla="*/ 412 h 412"/>
                <a:gd name="T44" fmla="*/ 0 w 293"/>
                <a:gd name="T45" fmla="*/ 8 h 412"/>
                <a:gd name="T46" fmla="*/ 55 w 293"/>
                <a:gd name="T47" fmla="*/ 8 h 412"/>
                <a:gd name="T48" fmla="*/ 55 w 293"/>
                <a:gd name="T49" fmla="*/ 61 h 412"/>
                <a:gd name="T50" fmla="*/ 57 w 293"/>
                <a:gd name="T51" fmla="*/ 61 h 412"/>
                <a:gd name="T52" fmla="*/ 84 w 293"/>
                <a:gd name="T53" fmla="*/ 37 h 412"/>
                <a:gd name="T54" fmla="*/ 112 w 293"/>
                <a:gd name="T55" fmla="*/ 18 h 412"/>
                <a:gd name="T56" fmla="*/ 143 w 293"/>
                <a:gd name="T57" fmla="*/ 4 h 412"/>
                <a:gd name="T58" fmla="*/ 177 w 293"/>
                <a:gd name="T5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93" h="412">
                  <a:moveTo>
                    <a:pt x="177" y="0"/>
                  </a:moveTo>
                  <a:lnTo>
                    <a:pt x="202" y="2"/>
                  </a:lnTo>
                  <a:lnTo>
                    <a:pt x="227" y="8"/>
                  </a:lnTo>
                  <a:lnTo>
                    <a:pt x="248" y="20"/>
                  </a:lnTo>
                  <a:lnTo>
                    <a:pt x="267" y="35"/>
                  </a:lnTo>
                  <a:lnTo>
                    <a:pt x="280" y="56"/>
                  </a:lnTo>
                  <a:lnTo>
                    <a:pt x="289" y="84"/>
                  </a:lnTo>
                  <a:lnTo>
                    <a:pt x="293" y="118"/>
                  </a:lnTo>
                  <a:lnTo>
                    <a:pt x="293" y="412"/>
                  </a:lnTo>
                  <a:lnTo>
                    <a:pt x="238" y="412"/>
                  </a:lnTo>
                  <a:lnTo>
                    <a:pt x="238" y="118"/>
                  </a:lnTo>
                  <a:lnTo>
                    <a:pt x="234" y="92"/>
                  </a:lnTo>
                  <a:lnTo>
                    <a:pt x="227" y="71"/>
                  </a:lnTo>
                  <a:lnTo>
                    <a:pt x="211" y="58"/>
                  </a:lnTo>
                  <a:lnTo>
                    <a:pt x="194" y="50"/>
                  </a:lnTo>
                  <a:lnTo>
                    <a:pt x="171" y="48"/>
                  </a:lnTo>
                  <a:lnTo>
                    <a:pt x="139" y="54"/>
                  </a:lnTo>
                  <a:lnTo>
                    <a:pt x="107" y="69"/>
                  </a:lnTo>
                  <a:lnTo>
                    <a:pt x="78" y="88"/>
                  </a:lnTo>
                  <a:lnTo>
                    <a:pt x="55" y="109"/>
                  </a:lnTo>
                  <a:lnTo>
                    <a:pt x="55" y="412"/>
                  </a:lnTo>
                  <a:lnTo>
                    <a:pt x="0" y="412"/>
                  </a:lnTo>
                  <a:lnTo>
                    <a:pt x="0" y="8"/>
                  </a:lnTo>
                  <a:lnTo>
                    <a:pt x="55" y="8"/>
                  </a:lnTo>
                  <a:lnTo>
                    <a:pt x="55" y="61"/>
                  </a:lnTo>
                  <a:lnTo>
                    <a:pt x="57" y="61"/>
                  </a:lnTo>
                  <a:lnTo>
                    <a:pt x="84" y="37"/>
                  </a:lnTo>
                  <a:lnTo>
                    <a:pt x="112" y="18"/>
                  </a:lnTo>
                  <a:lnTo>
                    <a:pt x="143" y="4"/>
                  </a:lnTo>
                  <a:lnTo>
                    <a:pt x="177"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12"/>
            <p:cNvSpPr>
              <a:spLocks noEditPoints="1"/>
            </p:cNvSpPr>
            <p:nvPr/>
          </p:nvSpPr>
          <p:spPr bwMode="auto">
            <a:xfrm>
              <a:off x="2542" y="1512"/>
              <a:ext cx="27" cy="285"/>
            </a:xfrm>
            <a:custGeom>
              <a:avLst/>
              <a:gdLst>
                <a:gd name="T0" fmla="*/ 0 w 55"/>
                <a:gd name="T1" fmla="*/ 165 h 569"/>
                <a:gd name="T2" fmla="*/ 55 w 55"/>
                <a:gd name="T3" fmla="*/ 165 h 569"/>
                <a:gd name="T4" fmla="*/ 55 w 55"/>
                <a:gd name="T5" fmla="*/ 569 h 569"/>
                <a:gd name="T6" fmla="*/ 0 w 55"/>
                <a:gd name="T7" fmla="*/ 569 h 569"/>
                <a:gd name="T8" fmla="*/ 0 w 55"/>
                <a:gd name="T9" fmla="*/ 165 h 569"/>
                <a:gd name="T10" fmla="*/ 0 w 55"/>
                <a:gd name="T11" fmla="*/ 0 h 569"/>
                <a:gd name="T12" fmla="*/ 55 w 55"/>
                <a:gd name="T13" fmla="*/ 0 h 569"/>
                <a:gd name="T14" fmla="*/ 55 w 55"/>
                <a:gd name="T15" fmla="*/ 66 h 569"/>
                <a:gd name="T16" fmla="*/ 0 w 55"/>
                <a:gd name="T17" fmla="*/ 66 h 569"/>
                <a:gd name="T18" fmla="*/ 0 w 55"/>
                <a:gd name="T19"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69">
                  <a:moveTo>
                    <a:pt x="0" y="165"/>
                  </a:moveTo>
                  <a:lnTo>
                    <a:pt x="55" y="165"/>
                  </a:lnTo>
                  <a:lnTo>
                    <a:pt x="55" y="569"/>
                  </a:lnTo>
                  <a:lnTo>
                    <a:pt x="0" y="569"/>
                  </a:lnTo>
                  <a:lnTo>
                    <a:pt x="0" y="165"/>
                  </a:lnTo>
                  <a:close/>
                  <a:moveTo>
                    <a:pt x="0" y="0"/>
                  </a:moveTo>
                  <a:lnTo>
                    <a:pt x="55" y="0"/>
                  </a:lnTo>
                  <a:lnTo>
                    <a:pt x="55" y="66"/>
                  </a:lnTo>
                  <a:lnTo>
                    <a:pt x="0" y="66"/>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13"/>
            <p:cNvSpPr>
              <a:spLocks/>
            </p:cNvSpPr>
            <p:nvPr/>
          </p:nvSpPr>
          <p:spPr bwMode="auto">
            <a:xfrm>
              <a:off x="2600" y="1595"/>
              <a:ext cx="160" cy="202"/>
            </a:xfrm>
            <a:custGeom>
              <a:avLst/>
              <a:gdLst>
                <a:gd name="T0" fmla="*/ 0 w 320"/>
                <a:gd name="T1" fmla="*/ 0 h 404"/>
                <a:gd name="T2" fmla="*/ 57 w 320"/>
                <a:gd name="T3" fmla="*/ 0 h 404"/>
                <a:gd name="T4" fmla="*/ 158 w 320"/>
                <a:gd name="T5" fmla="*/ 333 h 404"/>
                <a:gd name="T6" fmla="*/ 160 w 320"/>
                <a:gd name="T7" fmla="*/ 333 h 404"/>
                <a:gd name="T8" fmla="*/ 263 w 320"/>
                <a:gd name="T9" fmla="*/ 0 h 404"/>
                <a:gd name="T10" fmla="*/ 320 w 320"/>
                <a:gd name="T11" fmla="*/ 0 h 404"/>
                <a:gd name="T12" fmla="*/ 198 w 320"/>
                <a:gd name="T13" fmla="*/ 404 h 404"/>
                <a:gd name="T14" fmla="*/ 124 w 320"/>
                <a:gd name="T15" fmla="*/ 404 h 404"/>
                <a:gd name="T16" fmla="*/ 0 w 320"/>
                <a:gd name="T17"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404">
                  <a:moveTo>
                    <a:pt x="0" y="0"/>
                  </a:moveTo>
                  <a:lnTo>
                    <a:pt x="57" y="0"/>
                  </a:lnTo>
                  <a:lnTo>
                    <a:pt x="158" y="333"/>
                  </a:lnTo>
                  <a:lnTo>
                    <a:pt x="160" y="333"/>
                  </a:lnTo>
                  <a:lnTo>
                    <a:pt x="263" y="0"/>
                  </a:lnTo>
                  <a:lnTo>
                    <a:pt x="320" y="0"/>
                  </a:lnTo>
                  <a:lnTo>
                    <a:pt x="198" y="404"/>
                  </a:lnTo>
                  <a:lnTo>
                    <a:pt x="124" y="404"/>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4"/>
            <p:cNvSpPr>
              <a:spLocks noEditPoints="1"/>
            </p:cNvSpPr>
            <p:nvPr/>
          </p:nvSpPr>
          <p:spPr bwMode="auto">
            <a:xfrm>
              <a:off x="2767" y="1591"/>
              <a:ext cx="166" cy="210"/>
            </a:xfrm>
            <a:custGeom>
              <a:avLst/>
              <a:gdLst>
                <a:gd name="T0" fmla="*/ 165 w 331"/>
                <a:gd name="T1" fmla="*/ 48 h 419"/>
                <a:gd name="T2" fmla="*/ 135 w 331"/>
                <a:gd name="T3" fmla="*/ 52 h 419"/>
                <a:gd name="T4" fmla="*/ 108 w 331"/>
                <a:gd name="T5" fmla="*/ 63 h 419"/>
                <a:gd name="T6" fmla="*/ 87 w 331"/>
                <a:gd name="T7" fmla="*/ 82 h 419"/>
                <a:gd name="T8" fmla="*/ 72 w 331"/>
                <a:gd name="T9" fmla="*/ 107 h 419"/>
                <a:gd name="T10" fmla="*/ 63 w 331"/>
                <a:gd name="T11" fmla="*/ 137 h 419"/>
                <a:gd name="T12" fmla="*/ 57 w 331"/>
                <a:gd name="T13" fmla="*/ 172 h 419"/>
                <a:gd name="T14" fmla="*/ 263 w 331"/>
                <a:gd name="T15" fmla="*/ 172 h 419"/>
                <a:gd name="T16" fmla="*/ 259 w 331"/>
                <a:gd name="T17" fmla="*/ 137 h 419"/>
                <a:gd name="T18" fmla="*/ 251 w 331"/>
                <a:gd name="T19" fmla="*/ 107 h 419"/>
                <a:gd name="T20" fmla="*/ 236 w 331"/>
                <a:gd name="T21" fmla="*/ 82 h 419"/>
                <a:gd name="T22" fmla="*/ 217 w 331"/>
                <a:gd name="T23" fmla="*/ 63 h 419"/>
                <a:gd name="T24" fmla="*/ 194 w 331"/>
                <a:gd name="T25" fmla="*/ 52 h 419"/>
                <a:gd name="T26" fmla="*/ 165 w 331"/>
                <a:gd name="T27" fmla="*/ 48 h 419"/>
                <a:gd name="T28" fmla="*/ 164 w 331"/>
                <a:gd name="T29" fmla="*/ 0 h 419"/>
                <a:gd name="T30" fmla="*/ 194 w 331"/>
                <a:gd name="T31" fmla="*/ 2 h 419"/>
                <a:gd name="T32" fmla="*/ 224 w 331"/>
                <a:gd name="T33" fmla="*/ 10 h 419"/>
                <a:gd name="T34" fmla="*/ 249 w 331"/>
                <a:gd name="T35" fmla="*/ 23 h 419"/>
                <a:gd name="T36" fmla="*/ 272 w 331"/>
                <a:gd name="T37" fmla="*/ 42 h 419"/>
                <a:gd name="T38" fmla="*/ 291 w 331"/>
                <a:gd name="T39" fmla="*/ 69 h 419"/>
                <a:gd name="T40" fmla="*/ 306 w 331"/>
                <a:gd name="T41" fmla="*/ 99 h 419"/>
                <a:gd name="T42" fmla="*/ 314 w 331"/>
                <a:gd name="T43" fmla="*/ 137 h 419"/>
                <a:gd name="T44" fmla="*/ 318 w 331"/>
                <a:gd name="T45" fmla="*/ 183 h 419"/>
                <a:gd name="T46" fmla="*/ 318 w 331"/>
                <a:gd name="T47" fmla="*/ 219 h 419"/>
                <a:gd name="T48" fmla="*/ 55 w 331"/>
                <a:gd name="T49" fmla="*/ 219 h 419"/>
                <a:gd name="T50" fmla="*/ 59 w 331"/>
                <a:gd name="T51" fmla="*/ 261 h 419"/>
                <a:gd name="T52" fmla="*/ 72 w 331"/>
                <a:gd name="T53" fmla="*/ 299 h 419"/>
                <a:gd name="T54" fmla="*/ 89 w 331"/>
                <a:gd name="T55" fmla="*/ 328 h 419"/>
                <a:gd name="T56" fmla="*/ 114 w 331"/>
                <a:gd name="T57" fmla="*/ 351 h 419"/>
                <a:gd name="T58" fmla="*/ 143 w 331"/>
                <a:gd name="T59" fmla="*/ 366 h 419"/>
                <a:gd name="T60" fmla="*/ 175 w 331"/>
                <a:gd name="T61" fmla="*/ 372 h 419"/>
                <a:gd name="T62" fmla="*/ 209 w 331"/>
                <a:gd name="T63" fmla="*/ 366 h 419"/>
                <a:gd name="T64" fmla="*/ 242 w 331"/>
                <a:gd name="T65" fmla="*/ 353 h 419"/>
                <a:gd name="T66" fmla="*/ 266 w 331"/>
                <a:gd name="T67" fmla="*/ 332 h 419"/>
                <a:gd name="T68" fmla="*/ 287 w 331"/>
                <a:gd name="T69" fmla="*/ 301 h 419"/>
                <a:gd name="T70" fmla="*/ 331 w 331"/>
                <a:gd name="T71" fmla="*/ 324 h 419"/>
                <a:gd name="T72" fmla="*/ 318 w 331"/>
                <a:gd name="T73" fmla="*/ 345 h 419"/>
                <a:gd name="T74" fmla="*/ 305 w 331"/>
                <a:gd name="T75" fmla="*/ 364 h 419"/>
                <a:gd name="T76" fmla="*/ 287 w 331"/>
                <a:gd name="T77" fmla="*/ 381 h 419"/>
                <a:gd name="T78" fmla="*/ 266 w 331"/>
                <a:gd name="T79" fmla="*/ 396 h 419"/>
                <a:gd name="T80" fmla="*/ 242 w 331"/>
                <a:gd name="T81" fmla="*/ 408 h 419"/>
                <a:gd name="T82" fmla="*/ 211 w 331"/>
                <a:gd name="T83" fmla="*/ 415 h 419"/>
                <a:gd name="T84" fmla="*/ 175 w 331"/>
                <a:gd name="T85" fmla="*/ 419 h 419"/>
                <a:gd name="T86" fmla="*/ 144 w 331"/>
                <a:gd name="T87" fmla="*/ 417 h 419"/>
                <a:gd name="T88" fmla="*/ 116 w 331"/>
                <a:gd name="T89" fmla="*/ 410 h 419"/>
                <a:gd name="T90" fmla="*/ 89 w 331"/>
                <a:gd name="T91" fmla="*/ 396 h 419"/>
                <a:gd name="T92" fmla="*/ 64 w 331"/>
                <a:gd name="T93" fmla="*/ 379 h 419"/>
                <a:gd name="T94" fmla="*/ 43 w 331"/>
                <a:gd name="T95" fmla="*/ 358 h 419"/>
                <a:gd name="T96" fmla="*/ 24 w 331"/>
                <a:gd name="T97" fmla="*/ 330 h 419"/>
                <a:gd name="T98" fmla="*/ 11 w 331"/>
                <a:gd name="T99" fmla="*/ 295 h 419"/>
                <a:gd name="T100" fmla="*/ 2 w 331"/>
                <a:gd name="T101" fmla="*/ 255 h 419"/>
                <a:gd name="T102" fmla="*/ 0 w 331"/>
                <a:gd name="T103" fmla="*/ 210 h 419"/>
                <a:gd name="T104" fmla="*/ 3 w 331"/>
                <a:gd name="T105" fmla="*/ 157 h 419"/>
                <a:gd name="T106" fmla="*/ 15 w 331"/>
                <a:gd name="T107" fmla="*/ 111 h 419"/>
                <a:gd name="T108" fmla="*/ 32 w 331"/>
                <a:gd name="T109" fmla="*/ 73 h 419"/>
                <a:gd name="T110" fmla="*/ 57 w 331"/>
                <a:gd name="T111" fmla="*/ 40 h 419"/>
                <a:gd name="T112" fmla="*/ 87 w 331"/>
                <a:gd name="T113" fmla="*/ 18 h 419"/>
                <a:gd name="T114" fmla="*/ 124 w 331"/>
                <a:gd name="T115" fmla="*/ 4 h 419"/>
                <a:gd name="T116" fmla="*/ 164 w 331"/>
                <a:gd name="T117" fmla="*/ 0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31" h="419">
                  <a:moveTo>
                    <a:pt x="165" y="48"/>
                  </a:moveTo>
                  <a:lnTo>
                    <a:pt x="135" y="52"/>
                  </a:lnTo>
                  <a:lnTo>
                    <a:pt x="108" y="63"/>
                  </a:lnTo>
                  <a:lnTo>
                    <a:pt x="87" y="82"/>
                  </a:lnTo>
                  <a:lnTo>
                    <a:pt x="72" y="107"/>
                  </a:lnTo>
                  <a:lnTo>
                    <a:pt x="63" y="137"/>
                  </a:lnTo>
                  <a:lnTo>
                    <a:pt x="57" y="172"/>
                  </a:lnTo>
                  <a:lnTo>
                    <a:pt x="263" y="172"/>
                  </a:lnTo>
                  <a:lnTo>
                    <a:pt x="259" y="137"/>
                  </a:lnTo>
                  <a:lnTo>
                    <a:pt x="251" y="107"/>
                  </a:lnTo>
                  <a:lnTo>
                    <a:pt x="236" y="82"/>
                  </a:lnTo>
                  <a:lnTo>
                    <a:pt x="217" y="63"/>
                  </a:lnTo>
                  <a:lnTo>
                    <a:pt x="194" y="52"/>
                  </a:lnTo>
                  <a:lnTo>
                    <a:pt x="165" y="48"/>
                  </a:lnTo>
                  <a:close/>
                  <a:moveTo>
                    <a:pt x="164" y="0"/>
                  </a:moveTo>
                  <a:lnTo>
                    <a:pt x="194" y="2"/>
                  </a:lnTo>
                  <a:lnTo>
                    <a:pt x="224" y="10"/>
                  </a:lnTo>
                  <a:lnTo>
                    <a:pt x="249" y="23"/>
                  </a:lnTo>
                  <a:lnTo>
                    <a:pt x="272" y="42"/>
                  </a:lnTo>
                  <a:lnTo>
                    <a:pt x="291" y="69"/>
                  </a:lnTo>
                  <a:lnTo>
                    <a:pt x="306" y="99"/>
                  </a:lnTo>
                  <a:lnTo>
                    <a:pt x="314" y="137"/>
                  </a:lnTo>
                  <a:lnTo>
                    <a:pt x="318" y="183"/>
                  </a:lnTo>
                  <a:lnTo>
                    <a:pt x="318" y="219"/>
                  </a:lnTo>
                  <a:lnTo>
                    <a:pt x="55" y="219"/>
                  </a:lnTo>
                  <a:lnTo>
                    <a:pt x="59" y="261"/>
                  </a:lnTo>
                  <a:lnTo>
                    <a:pt x="72" y="299"/>
                  </a:lnTo>
                  <a:lnTo>
                    <a:pt x="89" y="328"/>
                  </a:lnTo>
                  <a:lnTo>
                    <a:pt x="114" y="351"/>
                  </a:lnTo>
                  <a:lnTo>
                    <a:pt x="143" y="366"/>
                  </a:lnTo>
                  <a:lnTo>
                    <a:pt x="175" y="372"/>
                  </a:lnTo>
                  <a:lnTo>
                    <a:pt x="209" y="366"/>
                  </a:lnTo>
                  <a:lnTo>
                    <a:pt x="242" y="353"/>
                  </a:lnTo>
                  <a:lnTo>
                    <a:pt x="266" y="332"/>
                  </a:lnTo>
                  <a:lnTo>
                    <a:pt x="287" y="301"/>
                  </a:lnTo>
                  <a:lnTo>
                    <a:pt x="331" y="324"/>
                  </a:lnTo>
                  <a:lnTo>
                    <a:pt x="318" y="345"/>
                  </a:lnTo>
                  <a:lnTo>
                    <a:pt x="305" y="364"/>
                  </a:lnTo>
                  <a:lnTo>
                    <a:pt x="287" y="381"/>
                  </a:lnTo>
                  <a:lnTo>
                    <a:pt x="266" y="396"/>
                  </a:lnTo>
                  <a:lnTo>
                    <a:pt x="242" y="408"/>
                  </a:lnTo>
                  <a:lnTo>
                    <a:pt x="211" y="415"/>
                  </a:lnTo>
                  <a:lnTo>
                    <a:pt x="175" y="419"/>
                  </a:lnTo>
                  <a:lnTo>
                    <a:pt x="144" y="417"/>
                  </a:lnTo>
                  <a:lnTo>
                    <a:pt x="116" y="410"/>
                  </a:lnTo>
                  <a:lnTo>
                    <a:pt x="89" y="396"/>
                  </a:lnTo>
                  <a:lnTo>
                    <a:pt x="64" y="379"/>
                  </a:lnTo>
                  <a:lnTo>
                    <a:pt x="43" y="358"/>
                  </a:lnTo>
                  <a:lnTo>
                    <a:pt x="24" y="330"/>
                  </a:lnTo>
                  <a:lnTo>
                    <a:pt x="11" y="295"/>
                  </a:lnTo>
                  <a:lnTo>
                    <a:pt x="2" y="255"/>
                  </a:lnTo>
                  <a:lnTo>
                    <a:pt x="0" y="210"/>
                  </a:lnTo>
                  <a:lnTo>
                    <a:pt x="3" y="157"/>
                  </a:lnTo>
                  <a:lnTo>
                    <a:pt x="15" y="111"/>
                  </a:lnTo>
                  <a:lnTo>
                    <a:pt x="32" y="73"/>
                  </a:lnTo>
                  <a:lnTo>
                    <a:pt x="57" y="40"/>
                  </a:lnTo>
                  <a:lnTo>
                    <a:pt x="87" y="18"/>
                  </a:lnTo>
                  <a:lnTo>
                    <a:pt x="124" y="4"/>
                  </a:lnTo>
                  <a:lnTo>
                    <a:pt x="164"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15"/>
            <p:cNvSpPr>
              <a:spLocks/>
            </p:cNvSpPr>
            <p:nvPr/>
          </p:nvSpPr>
          <p:spPr bwMode="auto">
            <a:xfrm>
              <a:off x="2963" y="1591"/>
              <a:ext cx="94" cy="206"/>
            </a:xfrm>
            <a:custGeom>
              <a:avLst/>
              <a:gdLst>
                <a:gd name="T0" fmla="*/ 189 w 189"/>
                <a:gd name="T1" fmla="*/ 0 h 412"/>
                <a:gd name="T2" fmla="*/ 189 w 189"/>
                <a:gd name="T3" fmla="*/ 58 h 412"/>
                <a:gd name="T4" fmla="*/ 157 w 189"/>
                <a:gd name="T5" fmla="*/ 61 h 412"/>
                <a:gd name="T6" fmla="*/ 128 w 189"/>
                <a:gd name="T7" fmla="*/ 73 h 412"/>
                <a:gd name="T8" fmla="*/ 105 w 189"/>
                <a:gd name="T9" fmla="*/ 92 h 412"/>
                <a:gd name="T10" fmla="*/ 86 w 189"/>
                <a:gd name="T11" fmla="*/ 117 h 412"/>
                <a:gd name="T12" fmla="*/ 69 w 189"/>
                <a:gd name="T13" fmla="*/ 149 h 412"/>
                <a:gd name="T14" fmla="*/ 56 w 189"/>
                <a:gd name="T15" fmla="*/ 187 h 412"/>
                <a:gd name="T16" fmla="*/ 56 w 189"/>
                <a:gd name="T17" fmla="*/ 412 h 412"/>
                <a:gd name="T18" fmla="*/ 0 w 189"/>
                <a:gd name="T19" fmla="*/ 412 h 412"/>
                <a:gd name="T20" fmla="*/ 0 w 189"/>
                <a:gd name="T21" fmla="*/ 8 h 412"/>
                <a:gd name="T22" fmla="*/ 56 w 189"/>
                <a:gd name="T23" fmla="*/ 8 h 412"/>
                <a:gd name="T24" fmla="*/ 56 w 189"/>
                <a:gd name="T25" fmla="*/ 88 h 412"/>
                <a:gd name="T26" fmla="*/ 57 w 189"/>
                <a:gd name="T27" fmla="*/ 88 h 412"/>
                <a:gd name="T28" fmla="*/ 73 w 189"/>
                <a:gd name="T29" fmla="*/ 61 h 412"/>
                <a:gd name="T30" fmla="*/ 90 w 189"/>
                <a:gd name="T31" fmla="*/ 40 h 412"/>
                <a:gd name="T32" fmla="*/ 109 w 189"/>
                <a:gd name="T33" fmla="*/ 23 h 412"/>
                <a:gd name="T34" fmla="*/ 132 w 189"/>
                <a:gd name="T35" fmla="*/ 12 h 412"/>
                <a:gd name="T36" fmla="*/ 157 w 189"/>
                <a:gd name="T37" fmla="*/ 4 h 412"/>
                <a:gd name="T38" fmla="*/ 189 w 189"/>
                <a:gd name="T3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9" h="412">
                  <a:moveTo>
                    <a:pt x="189" y="0"/>
                  </a:moveTo>
                  <a:lnTo>
                    <a:pt x="189" y="58"/>
                  </a:lnTo>
                  <a:lnTo>
                    <a:pt x="157" y="61"/>
                  </a:lnTo>
                  <a:lnTo>
                    <a:pt x="128" y="73"/>
                  </a:lnTo>
                  <a:lnTo>
                    <a:pt x="105" y="92"/>
                  </a:lnTo>
                  <a:lnTo>
                    <a:pt x="86" y="117"/>
                  </a:lnTo>
                  <a:lnTo>
                    <a:pt x="69" y="149"/>
                  </a:lnTo>
                  <a:lnTo>
                    <a:pt x="56" y="187"/>
                  </a:lnTo>
                  <a:lnTo>
                    <a:pt x="56" y="412"/>
                  </a:lnTo>
                  <a:lnTo>
                    <a:pt x="0" y="412"/>
                  </a:lnTo>
                  <a:lnTo>
                    <a:pt x="0" y="8"/>
                  </a:lnTo>
                  <a:lnTo>
                    <a:pt x="56" y="8"/>
                  </a:lnTo>
                  <a:lnTo>
                    <a:pt x="56" y="88"/>
                  </a:lnTo>
                  <a:lnTo>
                    <a:pt x="57" y="88"/>
                  </a:lnTo>
                  <a:lnTo>
                    <a:pt x="73" y="61"/>
                  </a:lnTo>
                  <a:lnTo>
                    <a:pt x="90" y="40"/>
                  </a:lnTo>
                  <a:lnTo>
                    <a:pt x="109" y="23"/>
                  </a:lnTo>
                  <a:lnTo>
                    <a:pt x="132" y="12"/>
                  </a:lnTo>
                  <a:lnTo>
                    <a:pt x="157" y="4"/>
                  </a:lnTo>
                  <a:lnTo>
                    <a:pt x="189"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16"/>
            <p:cNvSpPr>
              <a:spLocks/>
            </p:cNvSpPr>
            <p:nvPr/>
          </p:nvSpPr>
          <p:spPr bwMode="auto">
            <a:xfrm>
              <a:off x="3067" y="1591"/>
              <a:ext cx="152" cy="210"/>
            </a:xfrm>
            <a:custGeom>
              <a:avLst/>
              <a:gdLst>
                <a:gd name="T0" fmla="*/ 177 w 303"/>
                <a:gd name="T1" fmla="*/ 4 h 419"/>
                <a:gd name="T2" fmla="*/ 240 w 303"/>
                <a:gd name="T3" fmla="*/ 27 h 419"/>
                <a:gd name="T4" fmla="*/ 284 w 303"/>
                <a:gd name="T5" fmla="*/ 71 h 419"/>
                <a:gd name="T6" fmla="*/ 223 w 303"/>
                <a:gd name="T7" fmla="*/ 80 h 419"/>
                <a:gd name="T8" fmla="*/ 171 w 303"/>
                <a:gd name="T9" fmla="*/ 52 h 419"/>
                <a:gd name="T10" fmla="*/ 116 w 303"/>
                <a:gd name="T11" fmla="*/ 50 h 419"/>
                <a:gd name="T12" fmla="*/ 80 w 303"/>
                <a:gd name="T13" fmla="*/ 71 h 419"/>
                <a:gd name="T14" fmla="*/ 68 w 303"/>
                <a:gd name="T15" fmla="*/ 107 h 419"/>
                <a:gd name="T16" fmla="*/ 82 w 303"/>
                <a:gd name="T17" fmla="*/ 137 h 419"/>
                <a:gd name="T18" fmla="*/ 114 w 303"/>
                <a:gd name="T19" fmla="*/ 158 h 419"/>
                <a:gd name="T20" fmla="*/ 160 w 303"/>
                <a:gd name="T21" fmla="*/ 174 h 419"/>
                <a:gd name="T22" fmla="*/ 211 w 303"/>
                <a:gd name="T23" fmla="*/ 189 h 419"/>
                <a:gd name="T24" fmla="*/ 257 w 303"/>
                <a:gd name="T25" fmla="*/ 212 h 419"/>
                <a:gd name="T26" fmla="*/ 289 w 303"/>
                <a:gd name="T27" fmla="*/ 248 h 419"/>
                <a:gd name="T28" fmla="*/ 303 w 303"/>
                <a:gd name="T29" fmla="*/ 301 h 419"/>
                <a:gd name="T30" fmla="*/ 288 w 303"/>
                <a:gd name="T31" fmla="*/ 358 h 419"/>
                <a:gd name="T32" fmla="*/ 248 w 303"/>
                <a:gd name="T33" fmla="*/ 396 h 419"/>
                <a:gd name="T34" fmla="*/ 192 w 303"/>
                <a:gd name="T35" fmla="*/ 417 h 419"/>
                <a:gd name="T36" fmla="*/ 124 w 303"/>
                <a:gd name="T37" fmla="*/ 415 h 419"/>
                <a:gd name="T38" fmla="*/ 55 w 303"/>
                <a:gd name="T39" fmla="*/ 391 h 419"/>
                <a:gd name="T40" fmla="*/ 0 w 303"/>
                <a:gd name="T41" fmla="*/ 341 h 419"/>
                <a:gd name="T42" fmla="*/ 67 w 303"/>
                <a:gd name="T43" fmla="*/ 333 h 419"/>
                <a:gd name="T44" fmla="*/ 124 w 303"/>
                <a:gd name="T45" fmla="*/ 366 h 419"/>
                <a:gd name="T46" fmla="*/ 187 w 303"/>
                <a:gd name="T47" fmla="*/ 368 h 419"/>
                <a:gd name="T48" fmla="*/ 227 w 303"/>
                <a:gd name="T49" fmla="*/ 351 h 419"/>
                <a:gd name="T50" fmla="*/ 244 w 303"/>
                <a:gd name="T51" fmla="*/ 320 h 419"/>
                <a:gd name="T52" fmla="*/ 244 w 303"/>
                <a:gd name="T53" fmla="*/ 284 h 419"/>
                <a:gd name="T54" fmla="*/ 219 w 303"/>
                <a:gd name="T55" fmla="*/ 255 h 419"/>
                <a:gd name="T56" fmla="*/ 177 w 303"/>
                <a:gd name="T57" fmla="*/ 238 h 419"/>
                <a:gd name="T58" fmla="*/ 128 w 303"/>
                <a:gd name="T59" fmla="*/ 223 h 419"/>
                <a:gd name="T60" fmla="*/ 78 w 303"/>
                <a:gd name="T61" fmla="*/ 206 h 419"/>
                <a:gd name="T62" fmla="*/ 38 w 303"/>
                <a:gd name="T63" fmla="*/ 179 h 419"/>
                <a:gd name="T64" fmla="*/ 15 w 303"/>
                <a:gd name="T65" fmla="*/ 137 h 419"/>
                <a:gd name="T66" fmla="*/ 17 w 303"/>
                <a:gd name="T67" fmla="*/ 77 h 419"/>
                <a:gd name="T68" fmla="*/ 51 w 303"/>
                <a:gd name="T69" fmla="*/ 27 h 419"/>
                <a:gd name="T70" fmla="*/ 108 w 303"/>
                <a:gd name="T71" fmla="*/ 2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3" h="419">
                  <a:moveTo>
                    <a:pt x="147" y="0"/>
                  </a:moveTo>
                  <a:lnTo>
                    <a:pt x="177" y="4"/>
                  </a:lnTo>
                  <a:lnTo>
                    <a:pt x="209" y="14"/>
                  </a:lnTo>
                  <a:lnTo>
                    <a:pt x="240" y="27"/>
                  </a:lnTo>
                  <a:lnTo>
                    <a:pt x="265" y="48"/>
                  </a:lnTo>
                  <a:lnTo>
                    <a:pt x="284" y="71"/>
                  </a:lnTo>
                  <a:lnTo>
                    <a:pt x="246" y="105"/>
                  </a:lnTo>
                  <a:lnTo>
                    <a:pt x="223" y="80"/>
                  </a:lnTo>
                  <a:lnTo>
                    <a:pt x="198" y="61"/>
                  </a:lnTo>
                  <a:lnTo>
                    <a:pt x="171" y="52"/>
                  </a:lnTo>
                  <a:lnTo>
                    <a:pt x="141" y="48"/>
                  </a:lnTo>
                  <a:lnTo>
                    <a:pt x="116" y="50"/>
                  </a:lnTo>
                  <a:lnTo>
                    <a:pt x="95" y="59"/>
                  </a:lnTo>
                  <a:lnTo>
                    <a:pt x="80" y="71"/>
                  </a:lnTo>
                  <a:lnTo>
                    <a:pt x="72" y="88"/>
                  </a:lnTo>
                  <a:lnTo>
                    <a:pt x="68" y="107"/>
                  </a:lnTo>
                  <a:lnTo>
                    <a:pt x="72" y="124"/>
                  </a:lnTo>
                  <a:lnTo>
                    <a:pt x="82" y="137"/>
                  </a:lnTo>
                  <a:lnTo>
                    <a:pt x="95" y="149"/>
                  </a:lnTo>
                  <a:lnTo>
                    <a:pt x="114" y="158"/>
                  </a:lnTo>
                  <a:lnTo>
                    <a:pt x="137" y="166"/>
                  </a:lnTo>
                  <a:lnTo>
                    <a:pt x="160" y="174"/>
                  </a:lnTo>
                  <a:lnTo>
                    <a:pt x="185" y="181"/>
                  </a:lnTo>
                  <a:lnTo>
                    <a:pt x="211" y="189"/>
                  </a:lnTo>
                  <a:lnTo>
                    <a:pt x="234" y="200"/>
                  </a:lnTo>
                  <a:lnTo>
                    <a:pt x="257" y="212"/>
                  </a:lnTo>
                  <a:lnTo>
                    <a:pt x="274" y="227"/>
                  </a:lnTo>
                  <a:lnTo>
                    <a:pt x="289" y="248"/>
                  </a:lnTo>
                  <a:lnTo>
                    <a:pt x="299" y="271"/>
                  </a:lnTo>
                  <a:lnTo>
                    <a:pt x="303" y="301"/>
                  </a:lnTo>
                  <a:lnTo>
                    <a:pt x="299" y="332"/>
                  </a:lnTo>
                  <a:lnTo>
                    <a:pt x="288" y="358"/>
                  </a:lnTo>
                  <a:lnTo>
                    <a:pt x="270" y="381"/>
                  </a:lnTo>
                  <a:lnTo>
                    <a:pt x="248" y="396"/>
                  </a:lnTo>
                  <a:lnTo>
                    <a:pt x="221" y="410"/>
                  </a:lnTo>
                  <a:lnTo>
                    <a:pt x="192" y="417"/>
                  </a:lnTo>
                  <a:lnTo>
                    <a:pt x="162" y="419"/>
                  </a:lnTo>
                  <a:lnTo>
                    <a:pt x="124" y="415"/>
                  </a:lnTo>
                  <a:lnTo>
                    <a:pt x="88" y="406"/>
                  </a:lnTo>
                  <a:lnTo>
                    <a:pt x="55" y="391"/>
                  </a:lnTo>
                  <a:lnTo>
                    <a:pt x="25" y="370"/>
                  </a:lnTo>
                  <a:lnTo>
                    <a:pt x="0" y="341"/>
                  </a:lnTo>
                  <a:lnTo>
                    <a:pt x="44" y="309"/>
                  </a:lnTo>
                  <a:lnTo>
                    <a:pt x="67" y="333"/>
                  </a:lnTo>
                  <a:lnTo>
                    <a:pt x="93" y="354"/>
                  </a:lnTo>
                  <a:lnTo>
                    <a:pt x="124" y="366"/>
                  </a:lnTo>
                  <a:lnTo>
                    <a:pt x="160" y="372"/>
                  </a:lnTo>
                  <a:lnTo>
                    <a:pt x="187" y="368"/>
                  </a:lnTo>
                  <a:lnTo>
                    <a:pt x="209" y="360"/>
                  </a:lnTo>
                  <a:lnTo>
                    <a:pt x="227" y="351"/>
                  </a:lnTo>
                  <a:lnTo>
                    <a:pt x="238" y="337"/>
                  </a:lnTo>
                  <a:lnTo>
                    <a:pt x="244" y="320"/>
                  </a:lnTo>
                  <a:lnTo>
                    <a:pt x="248" y="303"/>
                  </a:lnTo>
                  <a:lnTo>
                    <a:pt x="244" y="284"/>
                  </a:lnTo>
                  <a:lnTo>
                    <a:pt x="234" y="269"/>
                  </a:lnTo>
                  <a:lnTo>
                    <a:pt x="219" y="255"/>
                  </a:lnTo>
                  <a:lnTo>
                    <a:pt x="200" y="246"/>
                  </a:lnTo>
                  <a:lnTo>
                    <a:pt x="177" y="238"/>
                  </a:lnTo>
                  <a:lnTo>
                    <a:pt x="152" y="231"/>
                  </a:lnTo>
                  <a:lnTo>
                    <a:pt x="128" y="223"/>
                  </a:lnTo>
                  <a:lnTo>
                    <a:pt x="103" y="216"/>
                  </a:lnTo>
                  <a:lnTo>
                    <a:pt x="78" y="206"/>
                  </a:lnTo>
                  <a:lnTo>
                    <a:pt x="57" y="195"/>
                  </a:lnTo>
                  <a:lnTo>
                    <a:pt x="38" y="179"/>
                  </a:lnTo>
                  <a:lnTo>
                    <a:pt x="25" y="160"/>
                  </a:lnTo>
                  <a:lnTo>
                    <a:pt x="15" y="137"/>
                  </a:lnTo>
                  <a:lnTo>
                    <a:pt x="13" y="109"/>
                  </a:lnTo>
                  <a:lnTo>
                    <a:pt x="17" y="77"/>
                  </a:lnTo>
                  <a:lnTo>
                    <a:pt x="30" y="50"/>
                  </a:lnTo>
                  <a:lnTo>
                    <a:pt x="51" y="27"/>
                  </a:lnTo>
                  <a:lnTo>
                    <a:pt x="78" y="12"/>
                  </a:lnTo>
                  <a:lnTo>
                    <a:pt x="108" y="2"/>
                  </a:lnTo>
                  <a:lnTo>
                    <a:pt x="147"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7"/>
            <p:cNvSpPr>
              <a:spLocks noEditPoints="1"/>
            </p:cNvSpPr>
            <p:nvPr/>
          </p:nvSpPr>
          <p:spPr bwMode="auto">
            <a:xfrm>
              <a:off x="3254" y="1512"/>
              <a:ext cx="28" cy="285"/>
            </a:xfrm>
            <a:custGeom>
              <a:avLst/>
              <a:gdLst>
                <a:gd name="T0" fmla="*/ 0 w 56"/>
                <a:gd name="T1" fmla="*/ 165 h 569"/>
                <a:gd name="T2" fmla="*/ 56 w 56"/>
                <a:gd name="T3" fmla="*/ 165 h 569"/>
                <a:gd name="T4" fmla="*/ 56 w 56"/>
                <a:gd name="T5" fmla="*/ 569 h 569"/>
                <a:gd name="T6" fmla="*/ 0 w 56"/>
                <a:gd name="T7" fmla="*/ 569 h 569"/>
                <a:gd name="T8" fmla="*/ 0 w 56"/>
                <a:gd name="T9" fmla="*/ 165 h 569"/>
                <a:gd name="T10" fmla="*/ 0 w 56"/>
                <a:gd name="T11" fmla="*/ 0 h 569"/>
                <a:gd name="T12" fmla="*/ 56 w 56"/>
                <a:gd name="T13" fmla="*/ 0 h 569"/>
                <a:gd name="T14" fmla="*/ 56 w 56"/>
                <a:gd name="T15" fmla="*/ 66 h 569"/>
                <a:gd name="T16" fmla="*/ 0 w 56"/>
                <a:gd name="T17" fmla="*/ 66 h 569"/>
                <a:gd name="T18" fmla="*/ 0 w 56"/>
                <a:gd name="T19"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9">
                  <a:moveTo>
                    <a:pt x="0" y="165"/>
                  </a:moveTo>
                  <a:lnTo>
                    <a:pt x="56" y="165"/>
                  </a:lnTo>
                  <a:lnTo>
                    <a:pt x="56" y="569"/>
                  </a:lnTo>
                  <a:lnTo>
                    <a:pt x="0" y="569"/>
                  </a:lnTo>
                  <a:lnTo>
                    <a:pt x="0" y="165"/>
                  </a:lnTo>
                  <a:close/>
                  <a:moveTo>
                    <a:pt x="0" y="0"/>
                  </a:moveTo>
                  <a:lnTo>
                    <a:pt x="56" y="0"/>
                  </a:lnTo>
                  <a:lnTo>
                    <a:pt x="56" y="66"/>
                  </a:lnTo>
                  <a:lnTo>
                    <a:pt x="0" y="66"/>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18"/>
            <p:cNvSpPr>
              <a:spLocks/>
            </p:cNvSpPr>
            <p:nvPr/>
          </p:nvSpPr>
          <p:spPr bwMode="auto">
            <a:xfrm>
              <a:off x="3313" y="1528"/>
              <a:ext cx="109" cy="273"/>
            </a:xfrm>
            <a:custGeom>
              <a:avLst/>
              <a:gdLst>
                <a:gd name="T0" fmla="*/ 65 w 218"/>
                <a:gd name="T1" fmla="*/ 0 h 544"/>
                <a:gd name="T2" fmla="*/ 122 w 218"/>
                <a:gd name="T3" fmla="*/ 0 h 544"/>
                <a:gd name="T4" fmla="*/ 122 w 218"/>
                <a:gd name="T5" fmla="*/ 133 h 544"/>
                <a:gd name="T6" fmla="*/ 216 w 218"/>
                <a:gd name="T7" fmla="*/ 133 h 544"/>
                <a:gd name="T8" fmla="*/ 216 w 218"/>
                <a:gd name="T9" fmla="*/ 181 h 544"/>
                <a:gd name="T10" fmla="*/ 122 w 218"/>
                <a:gd name="T11" fmla="*/ 181 h 544"/>
                <a:gd name="T12" fmla="*/ 122 w 218"/>
                <a:gd name="T13" fmla="*/ 468 h 544"/>
                <a:gd name="T14" fmla="*/ 124 w 218"/>
                <a:gd name="T15" fmla="*/ 479 h 544"/>
                <a:gd name="T16" fmla="*/ 132 w 218"/>
                <a:gd name="T17" fmla="*/ 489 h 544"/>
                <a:gd name="T18" fmla="*/ 147 w 218"/>
                <a:gd name="T19" fmla="*/ 495 h 544"/>
                <a:gd name="T20" fmla="*/ 168 w 218"/>
                <a:gd name="T21" fmla="*/ 497 h 544"/>
                <a:gd name="T22" fmla="*/ 195 w 218"/>
                <a:gd name="T23" fmla="*/ 495 h 544"/>
                <a:gd name="T24" fmla="*/ 218 w 218"/>
                <a:gd name="T25" fmla="*/ 491 h 544"/>
                <a:gd name="T26" fmla="*/ 218 w 218"/>
                <a:gd name="T27" fmla="*/ 538 h 544"/>
                <a:gd name="T28" fmla="*/ 202 w 218"/>
                <a:gd name="T29" fmla="*/ 540 h 544"/>
                <a:gd name="T30" fmla="*/ 181 w 218"/>
                <a:gd name="T31" fmla="*/ 542 h 544"/>
                <a:gd name="T32" fmla="*/ 153 w 218"/>
                <a:gd name="T33" fmla="*/ 544 h 544"/>
                <a:gd name="T34" fmla="*/ 121 w 218"/>
                <a:gd name="T35" fmla="*/ 542 h 544"/>
                <a:gd name="T36" fmla="*/ 96 w 218"/>
                <a:gd name="T37" fmla="*/ 535 h 544"/>
                <a:gd name="T38" fmla="*/ 79 w 218"/>
                <a:gd name="T39" fmla="*/ 523 h 544"/>
                <a:gd name="T40" fmla="*/ 69 w 218"/>
                <a:gd name="T41" fmla="*/ 504 h 544"/>
                <a:gd name="T42" fmla="*/ 65 w 218"/>
                <a:gd name="T43" fmla="*/ 478 h 544"/>
                <a:gd name="T44" fmla="*/ 65 w 218"/>
                <a:gd name="T45" fmla="*/ 181 h 544"/>
                <a:gd name="T46" fmla="*/ 0 w 218"/>
                <a:gd name="T47" fmla="*/ 181 h 544"/>
                <a:gd name="T48" fmla="*/ 0 w 218"/>
                <a:gd name="T49" fmla="*/ 133 h 544"/>
                <a:gd name="T50" fmla="*/ 65 w 218"/>
                <a:gd name="T51" fmla="*/ 133 h 544"/>
                <a:gd name="T52" fmla="*/ 65 w 218"/>
                <a:gd name="T53"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8" h="544">
                  <a:moveTo>
                    <a:pt x="65" y="0"/>
                  </a:moveTo>
                  <a:lnTo>
                    <a:pt x="122" y="0"/>
                  </a:lnTo>
                  <a:lnTo>
                    <a:pt x="122" y="133"/>
                  </a:lnTo>
                  <a:lnTo>
                    <a:pt x="216" y="133"/>
                  </a:lnTo>
                  <a:lnTo>
                    <a:pt x="216" y="181"/>
                  </a:lnTo>
                  <a:lnTo>
                    <a:pt x="122" y="181"/>
                  </a:lnTo>
                  <a:lnTo>
                    <a:pt x="122" y="468"/>
                  </a:lnTo>
                  <a:lnTo>
                    <a:pt x="124" y="479"/>
                  </a:lnTo>
                  <a:lnTo>
                    <a:pt x="132" y="489"/>
                  </a:lnTo>
                  <a:lnTo>
                    <a:pt x="147" y="495"/>
                  </a:lnTo>
                  <a:lnTo>
                    <a:pt x="168" y="497"/>
                  </a:lnTo>
                  <a:lnTo>
                    <a:pt x="195" y="495"/>
                  </a:lnTo>
                  <a:lnTo>
                    <a:pt x="218" y="491"/>
                  </a:lnTo>
                  <a:lnTo>
                    <a:pt x="218" y="538"/>
                  </a:lnTo>
                  <a:lnTo>
                    <a:pt x="202" y="540"/>
                  </a:lnTo>
                  <a:lnTo>
                    <a:pt x="181" y="542"/>
                  </a:lnTo>
                  <a:lnTo>
                    <a:pt x="153" y="544"/>
                  </a:lnTo>
                  <a:lnTo>
                    <a:pt x="121" y="542"/>
                  </a:lnTo>
                  <a:lnTo>
                    <a:pt x="96" y="535"/>
                  </a:lnTo>
                  <a:lnTo>
                    <a:pt x="79" y="523"/>
                  </a:lnTo>
                  <a:lnTo>
                    <a:pt x="69" y="504"/>
                  </a:lnTo>
                  <a:lnTo>
                    <a:pt x="65" y="478"/>
                  </a:lnTo>
                  <a:lnTo>
                    <a:pt x="65" y="181"/>
                  </a:lnTo>
                  <a:lnTo>
                    <a:pt x="0" y="181"/>
                  </a:lnTo>
                  <a:lnTo>
                    <a:pt x="0" y="133"/>
                  </a:lnTo>
                  <a:lnTo>
                    <a:pt x="65" y="133"/>
                  </a:lnTo>
                  <a:lnTo>
                    <a:pt x="65"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19"/>
            <p:cNvSpPr>
              <a:spLocks/>
            </p:cNvSpPr>
            <p:nvPr/>
          </p:nvSpPr>
          <p:spPr bwMode="auto">
            <a:xfrm>
              <a:off x="3438" y="1595"/>
              <a:ext cx="161" cy="276"/>
            </a:xfrm>
            <a:custGeom>
              <a:avLst/>
              <a:gdLst>
                <a:gd name="T0" fmla="*/ 0 w 322"/>
                <a:gd name="T1" fmla="*/ 0 h 552"/>
                <a:gd name="T2" fmla="*/ 59 w 322"/>
                <a:gd name="T3" fmla="*/ 0 h 552"/>
                <a:gd name="T4" fmla="*/ 168 w 322"/>
                <a:gd name="T5" fmla="*/ 308 h 552"/>
                <a:gd name="T6" fmla="*/ 168 w 322"/>
                <a:gd name="T7" fmla="*/ 308 h 552"/>
                <a:gd name="T8" fmla="*/ 263 w 322"/>
                <a:gd name="T9" fmla="*/ 0 h 552"/>
                <a:gd name="T10" fmla="*/ 322 w 322"/>
                <a:gd name="T11" fmla="*/ 0 h 552"/>
                <a:gd name="T12" fmla="*/ 181 w 322"/>
                <a:gd name="T13" fmla="*/ 438 h 552"/>
                <a:gd name="T14" fmla="*/ 164 w 322"/>
                <a:gd name="T15" fmla="*/ 478 h 552"/>
                <a:gd name="T16" fmla="*/ 143 w 322"/>
                <a:gd name="T17" fmla="*/ 508 h 552"/>
                <a:gd name="T18" fmla="*/ 120 w 322"/>
                <a:gd name="T19" fmla="*/ 529 h 552"/>
                <a:gd name="T20" fmla="*/ 97 w 322"/>
                <a:gd name="T21" fmla="*/ 542 h 552"/>
                <a:gd name="T22" fmla="*/ 71 w 322"/>
                <a:gd name="T23" fmla="*/ 550 h 552"/>
                <a:gd name="T24" fmla="*/ 44 w 322"/>
                <a:gd name="T25" fmla="*/ 552 h 552"/>
                <a:gd name="T26" fmla="*/ 29 w 322"/>
                <a:gd name="T27" fmla="*/ 552 h 552"/>
                <a:gd name="T28" fmla="*/ 15 w 322"/>
                <a:gd name="T29" fmla="*/ 550 h 552"/>
                <a:gd name="T30" fmla="*/ 4 w 322"/>
                <a:gd name="T31" fmla="*/ 548 h 552"/>
                <a:gd name="T32" fmla="*/ 4 w 322"/>
                <a:gd name="T33" fmla="*/ 502 h 552"/>
                <a:gd name="T34" fmla="*/ 12 w 322"/>
                <a:gd name="T35" fmla="*/ 502 h 552"/>
                <a:gd name="T36" fmla="*/ 23 w 322"/>
                <a:gd name="T37" fmla="*/ 502 h 552"/>
                <a:gd name="T38" fmla="*/ 34 w 322"/>
                <a:gd name="T39" fmla="*/ 504 h 552"/>
                <a:gd name="T40" fmla="*/ 50 w 322"/>
                <a:gd name="T41" fmla="*/ 502 h 552"/>
                <a:gd name="T42" fmla="*/ 67 w 322"/>
                <a:gd name="T43" fmla="*/ 501 h 552"/>
                <a:gd name="T44" fmla="*/ 84 w 322"/>
                <a:gd name="T45" fmla="*/ 493 h 552"/>
                <a:gd name="T46" fmla="*/ 101 w 322"/>
                <a:gd name="T47" fmla="*/ 483 h 552"/>
                <a:gd name="T48" fmla="*/ 116 w 322"/>
                <a:gd name="T49" fmla="*/ 466 h 552"/>
                <a:gd name="T50" fmla="*/ 130 w 322"/>
                <a:gd name="T51" fmla="*/ 442 h 552"/>
                <a:gd name="T52" fmla="*/ 139 w 322"/>
                <a:gd name="T53" fmla="*/ 407 h 552"/>
                <a:gd name="T54" fmla="*/ 0 w 322"/>
                <a:gd name="T55" fmla="*/ 0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22" h="552">
                  <a:moveTo>
                    <a:pt x="0" y="0"/>
                  </a:moveTo>
                  <a:lnTo>
                    <a:pt x="59" y="0"/>
                  </a:lnTo>
                  <a:lnTo>
                    <a:pt x="168" y="308"/>
                  </a:lnTo>
                  <a:lnTo>
                    <a:pt x="168" y="308"/>
                  </a:lnTo>
                  <a:lnTo>
                    <a:pt x="263" y="0"/>
                  </a:lnTo>
                  <a:lnTo>
                    <a:pt x="322" y="0"/>
                  </a:lnTo>
                  <a:lnTo>
                    <a:pt x="181" y="438"/>
                  </a:lnTo>
                  <a:lnTo>
                    <a:pt x="164" y="478"/>
                  </a:lnTo>
                  <a:lnTo>
                    <a:pt x="143" y="508"/>
                  </a:lnTo>
                  <a:lnTo>
                    <a:pt x="120" y="529"/>
                  </a:lnTo>
                  <a:lnTo>
                    <a:pt x="97" y="542"/>
                  </a:lnTo>
                  <a:lnTo>
                    <a:pt x="71" y="550"/>
                  </a:lnTo>
                  <a:lnTo>
                    <a:pt x="44" y="552"/>
                  </a:lnTo>
                  <a:lnTo>
                    <a:pt x="29" y="552"/>
                  </a:lnTo>
                  <a:lnTo>
                    <a:pt x="15" y="550"/>
                  </a:lnTo>
                  <a:lnTo>
                    <a:pt x="4" y="548"/>
                  </a:lnTo>
                  <a:lnTo>
                    <a:pt x="4" y="502"/>
                  </a:lnTo>
                  <a:lnTo>
                    <a:pt x="12" y="502"/>
                  </a:lnTo>
                  <a:lnTo>
                    <a:pt x="23" y="502"/>
                  </a:lnTo>
                  <a:lnTo>
                    <a:pt x="34" y="504"/>
                  </a:lnTo>
                  <a:lnTo>
                    <a:pt x="50" y="502"/>
                  </a:lnTo>
                  <a:lnTo>
                    <a:pt x="67" y="501"/>
                  </a:lnTo>
                  <a:lnTo>
                    <a:pt x="84" y="493"/>
                  </a:lnTo>
                  <a:lnTo>
                    <a:pt x="101" y="483"/>
                  </a:lnTo>
                  <a:lnTo>
                    <a:pt x="116" y="466"/>
                  </a:lnTo>
                  <a:lnTo>
                    <a:pt x="130" y="442"/>
                  </a:lnTo>
                  <a:lnTo>
                    <a:pt x="139" y="407"/>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0"/>
            <p:cNvSpPr>
              <a:spLocks noEditPoints="1"/>
            </p:cNvSpPr>
            <p:nvPr/>
          </p:nvSpPr>
          <p:spPr bwMode="auto">
            <a:xfrm>
              <a:off x="2020" y="1891"/>
              <a:ext cx="82" cy="94"/>
            </a:xfrm>
            <a:custGeom>
              <a:avLst/>
              <a:gdLst>
                <a:gd name="T0" fmla="*/ 82 w 164"/>
                <a:gd name="T1" fmla="*/ 21 h 188"/>
                <a:gd name="T2" fmla="*/ 63 w 164"/>
                <a:gd name="T3" fmla="*/ 23 h 188"/>
                <a:gd name="T4" fmla="*/ 47 w 164"/>
                <a:gd name="T5" fmla="*/ 32 h 188"/>
                <a:gd name="T6" fmla="*/ 36 w 164"/>
                <a:gd name="T7" fmla="*/ 46 h 188"/>
                <a:gd name="T8" fmla="*/ 28 w 164"/>
                <a:gd name="T9" fmla="*/ 61 h 188"/>
                <a:gd name="T10" fmla="*/ 25 w 164"/>
                <a:gd name="T11" fmla="*/ 78 h 188"/>
                <a:gd name="T12" fmla="*/ 23 w 164"/>
                <a:gd name="T13" fmla="*/ 93 h 188"/>
                <a:gd name="T14" fmla="*/ 25 w 164"/>
                <a:gd name="T15" fmla="*/ 110 h 188"/>
                <a:gd name="T16" fmla="*/ 28 w 164"/>
                <a:gd name="T17" fmla="*/ 127 h 188"/>
                <a:gd name="T18" fmla="*/ 36 w 164"/>
                <a:gd name="T19" fmla="*/ 143 h 188"/>
                <a:gd name="T20" fmla="*/ 47 w 164"/>
                <a:gd name="T21" fmla="*/ 156 h 188"/>
                <a:gd name="T22" fmla="*/ 63 w 164"/>
                <a:gd name="T23" fmla="*/ 165 h 188"/>
                <a:gd name="T24" fmla="*/ 82 w 164"/>
                <a:gd name="T25" fmla="*/ 167 h 188"/>
                <a:gd name="T26" fmla="*/ 101 w 164"/>
                <a:gd name="T27" fmla="*/ 165 h 188"/>
                <a:gd name="T28" fmla="*/ 116 w 164"/>
                <a:gd name="T29" fmla="*/ 156 h 188"/>
                <a:gd name="T30" fmla="*/ 127 w 164"/>
                <a:gd name="T31" fmla="*/ 143 h 188"/>
                <a:gd name="T32" fmla="*/ 135 w 164"/>
                <a:gd name="T33" fmla="*/ 127 h 188"/>
                <a:gd name="T34" fmla="*/ 141 w 164"/>
                <a:gd name="T35" fmla="*/ 110 h 188"/>
                <a:gd name="T36" fmla="*/ 141 w 164"/>
                <a:gd name="T37" fmla="*/ 93 h 188"/>
                <a:gd name="T38" fmla="*/ 141 w 164"/>
                <a:gd name="T39" fmla="*/ 78 h 188"/>
                <a:gd name="T40" fmla="*/ 135 w 164"/>
                <a:gd name="T41" fmla="*/ 61 h 188"/>
                <a:gd name="T42" fmla="*/ 127 w 164"/>
                <a:gd name="T43" fmla="*/ 46 h 188"/>
                <a:gd name="T44" fmla="*/ 116 w 164"/>
                <a:gd name="T45" fmla="*/ 32 h 188"/>
                <a:gd name="T46" fmla="*/ 101 w 164"/>
                <a:gd name="T47" fmla="*/ 23 h 188"/>
                <a:gd name="T48" fmla="*/ 82 w 164"/>
                <a:gd name="T49" fmla="*/ 21 h 188"/>
                <a:gd name="T50" fmla="*/ 82 w 164"/>
                <a:gd name="T51" fmla="*/ 0 h 188"/>
                <a:gd name="T52" fmla="*/ 108 w 164"/>
                <a:gd name="T53" fmla="*/ 4 h 188"/>
                <a:gd name="T54" fmla="*/ 129 w 164"/>
                <a:gd name="T55" fmla="*/ 15 h 188"/>
                <a:gd name="T56" fmla="*/ 145 w 164"/>
                <a:gd name="T57" fmla="*/ 30 h 188"/>
                <a:gd name="T58" fmla="*/ 156 w 164"/>
                <a:gd name="T59" fmla="*/ 49 h 188"/>
                <a:gd name="T60" fmla="*/ 162 w 164"/>
                <a:gd name="T61" fmla="*/ 70 h 188"/>
                <a:gd name="T62" fmla="*/ 164 w 164"/>
                <a:gd name="T63" fmla="*/ 93 h 188"/>
                <a:gd name="T64" fmla="*/ 162 w 164"/>
                <a:gd name="T65" fmla="*/ 118 h 188"/>
                <a:gd name="T66" fmla="*/ 156 w 164"/>
                <a:gd name="T67" fmla="*/ 139 h 188"/>
                <a:gd name="T68" fmla="*/ 145 w 164"/>
                <a:gd name="T69" fmla="*/ 158 h 188"/>
                <a:gd name="T70" fmla="*/ 129 w 164"/>
                <a:gd name="T71" fmla="*/ 173 h 188"/>
                <a:gd name="T72" fmla="*/ 108 w 164"/>
                <a:gd name="T73" fmla="*/ 184 h 188"/>
                <a:gd name="T74" fmla="*/ 82 w 164"/>
                <a:gd name="T75" fmla="*/ 188 h 188"/>
                <a:gd name="T76" fmla="*/ 57 w 164"/>
                <a:gd name="T77" fmla="*/ 184 h 188"/>
                <a:gd name="T78" fmla="*/ 36 w 164"/>
                <a:gd name="T79" fmla="*/ 173 h 188"/>
                <a:gd name="T80" fmla="*/ 21 w 164"/>
                <a:gd name="T81" fmla="*/ 158 h 188"/>
                <a:gd name="T82" fmla="*/ 9 w 164"/>
                <a:gd name="T83" fmla="*/ 139 h 188"/>
                <a:gd name="T84" fmla="*/ 2 w 164"/>
                <a:gd name="T85" fmla="*/ 118 h 188"/>
                <a:gd name="T86" fmla="*/ 0 w 164"/>
                <a:gd name="T87" fmla="*/ 93 h 188"/>
                <a:gd name="T88" fmla="*/ 2 w 164"/>
                <a:gd name="T89" fmla="*/ 70 h 188"/>
                <a:gd name="T90" fmla="*/ 9 w 164"/>
                <a:gd name="T91" fmla="*/ 49 h 188"/>
                <a:gd name="T92" fmla="*/ 21 w 164"/>
                <a:gd name="T93" fmla="*/ 30 h 188"/>
                <a:gd name="T94" fmla="*/ 36 w 164"/>
                <a:gd name="T95" fmla="*/ 15 h 188"/>
                <a:gd name="T96" fmla="*/ 57 w 164"/>
                <a:gd name="T97" fmla="*/ 4 h 188"/>
                <a:gd name="T98" fmla="*/ 82 w 164"/>
                <a:gd name="T99"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4" h="188">
                  <a:moveTo>
                    <a:pt x="82" y="21"/>
                  </a:moveTo>
                  <a:lnTo>
                    <a:pt x="63" y="23"/>
                  </a:lnTo>
                  <a:lnTo>
                    <a:pt x="47" y="32"/>
                  </a:lnTo>
                  <a:lnTo>
                    <a:pt x="36" y="46"/>
                  </a:lnTo>
                  <a:lnTo>
                    <a:pt x="28" y="61"/>
                  </a:lnTo>
                  <a:lnTo>
                    <a:pt x="25" y="78"/>
                  </a:lnTo>
                  <a:lnTo>
                    <a:pt x="23" y="93"/>
                  </a:lnTo>
                  <a:lnTo>
                    <a:pt x="25" y="110"/>
                  </a:lnTo>
                  <a:lnTo>
                    <a:pt x="28" y="127"/>
                  </a:lnTo>
                  <a:lnTo>
                    <a:pt x="36" y="143"/>
                  </a:lnTo>
                  <a:lnTo>
                    <a:pt x="47" y="156"/>
                  </a:lnTo>
                  <a:lnTo>
                    <a:pt x="63" y="165"/>
                  </a:lnTo>
                  <a:lnTo>
                    <a:pt x="82" y="167"/>
                  </a:lnTo>
                  <a:lnTo>
                    <a:pt x="101" y="165"/>
                  </a:lnTo>
                  <a:lnTo>
                    <a:pt x="116" y="156"/>
                  </a:lnTo>
                  <a:lnTo>
                    <a:pt x="127" y="143"/>
                  </a:lnTo>
                  <a:lnTo>
                    <a:pt x="135" y="127"/>
                  </a:lnTo>
                  <a:lnTo>
                    <a:pt x="141" y="110"/>
                  </a:lnTo>
                  <a:lnTo>
                    <a:pt x="141" y="93"/>
                  </a:lnTo>
                  <a:lnTo>
                    <a:pt x="141" y="78"/>
                  </a:lnTo>
                  <a:lnTo>
                    <a:pt x="135" y="61"/>
                  </a:lnTo>
                  <a:lnTo>
                    <a:pt x="127" y="46"/>
                  </a:lnTo>
                  <a:lnTo>
                    <a:pt x="116" y="32"/>
                  </a:lnTo>
                  <a:lnTo>
                    <a:pt x="101" y="23"/>
                  </a:lnTo>
                  <a:lnTo>
                    <a:pt x="82" y="21"/>
                  </a:lnTo>
                  <a:close/>
                  <a:moveTo>
                    <a:pt x="82" y="0"/>
                  </a:moveTo>
                  <a:lnTo>
                    <a:pt x="108" y="4"/>
                  </a:lnTo>
                  <a:lnTo>
                    <a:pt x="129" y="15"/>
                  </a:lnTo>
                  <a:lnTo>
                    <a:pt x="145" y="30"/>
                  </a:lnTo>
                  <a:lnTo>
                    <a:pt x="156" y="49"/>
                  </a:lnTo>
                  <a:lnTo>
                    <a:pt x="162" y="70"/>
                  </a:lnTo>
                  <a:lnTo>
                    <a:pt x="164" y="93"/>
                  </a:lnTo>
                  <a:lnTo>
                    <a:pt x="162" y="118"/>
                  </a:lnTo>
                  <a:lnTo>
                    <a:pt x="156" y="139"/>
                  </a:lnTo>
                  <a:lnTo>
                    <a:pt x="145" y="158"/>
                  </a:lnTo>
                  <a:lnTo>
                    <a:pt x="129" y="173"/>
                  </a:lnTo>
                  <a:lnTo>
                    <a:pt x="108" y="184"/>
                  </a:lnTo>
                  <a:lnTo>
                    <a:pt x="82" y="188"/>
                  </a:lnTo>
                  <a:lnTo>
                    <a:pt x="57" y="184"/>
                  </a:lnTo>
                  <a:lnTo>
                    <a:pt x="36" y="173"/>
                  </a:lnTo>
                  <a:lnTo>
                    <a:pt x="21" y="158"/>
                  </a:lnTo>
                  <a:lnTo>
                    <a:pt x="9" y="139"/>
                  </a:lnTo>
                  <a:lnTo>
                    <a:pt x="2" y="118"/>
                  </a:lnTo>
                  <a:lnTo>
                    <a:pt x="0" y="93"/>
                  </a:lnTo>
                  <a:lnTo>
                    <a:pt x="2" y="70"/>
                  </a:lnTo>
                  <a:lnTo>
                    <a:pt x="9" y="49"/>
                  </a:lnTo>
                  <a:lnTo>
                    <a:pt x="21" y="30"/>
                  </a:lnTo>
                  <a:lnTo>
                    <a:pt x="36" y="15"/>
                  </a:lnTo>
                  <a:lnTo>
                    <a:pt x="57" y="4"/>
                  </a:lnTo>
                  <a:lnTo>
                    <a:pt x="82"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21"/>
            <p:cNvSpPr>
              <a:spLocks/>
            </p:cNvSpPr>
            <p:nvPr/>
          </p:nvSpPr>
          <p:spPr bwMode="auto">
            <a:xfrm>
              <a:off x="2109" y="1853"/>
              <a:ext cx="50" cy="129"/>
            </a:xfrm>
            <a:custGeom>
              <a:avLst/>
              <a:gdLst>
                <a:gd name="T0" fmla="*/ 78 w 99"/>
                <a:gd name="T1" fmla="*/ 0 h 259"/>
                <a:gd name="T2" fmla="*/ 86 w 99"/>
                <a:gd name="T3" fmla="*/ 2 h 259"/>
                <a:gd name="T4" fmla="*/ 93 w 99"/>
                <a:gd name="T5" fmla="*/ 4 h 259"/>
                <a:gd name="T6" fmla="*/ 99 w 99"/>
                <a:gd name="T7" fmla="*/ 4 h 259"/>
                <a:gd name="T8" fmla="*/ 99 w 99"/>
                <a:gd name="T9" fmla="*/ 21 h 259"/>
                <a:gd name="T10" fmla="*/ 93 w 99"/>
                <a:gd name="T11" fmla="*/ 21 h 259"/>
                <a:gd name="T12" fmla="*/ 86 w 99"/>
                <a:gd name="T13" fmla="*/ 19 h 259"/>
                <a:gd name="T14" fmla="*/ 72 w 99"/>
                <a:gd name="T15" fmla="*/ 21 h 259"/>
                <a:gd name="T16" fmla="*/ 63 w 99"/>
                <a:gd name="T17" fmla="*/ 26 h 259"/>
                <a:gd name="T18" fmla="*/ 59 w 99"/>
                <a:gd name="T19" fmla="*/ 34 h 259"/>
                <a:gd name="T20" fmla="*/ 57 w 99"/>
                <a:gd name="T21" fmla="*/ 45 h 259"/>
                <a:gd name="T22" fmla="*/ 57 w 99"/>
                <a:gd name="T23" fmla="*/ 59 h 259"/>
                <a:gd name="T24" fmla="*/ 57 w 99"/>
                <a:gd name="T25" fmla="*/ 82 h 259"/>
                <a:gd name="T26" fmla="*/ 97 w 99"/>
                <a:gd name="T27" fmla="*/ 82 h 259"/>
                <a:gd name="T28" fmla="*/ 97 w 99"/>
                <a:gd name="T29" fmla="*/ 101 h 259"/>
                <a:gd name="T30" fmla="*/ 57 w 99"/>
                <a:gd name="T31" fmla="*/ 101 h 259"/>
                <a:gd name="T32" fmla="*/ 57 w 99"/>
                <a:gd name="T33" fmla="*/ 259 h 259"/>
                <a:gd name="T34" fmla="*/ 36 w 99"/>
                <a:gd name="T35" fmla="*/ 259 h 259"/>
                <a:gd name="T36" fmla="*/ 36 w 99"/>
                <a:gd name="T37" fmla="*/ 101 h 259"/>
                <a:gd name="T38" fmla="*/ 0 w 99"/>
                <a:gd name="T39" fmla="*/ 101 h 259"/>
                <a:gd name="T40" fmla="*/ 0 w 99"/>
                <a:gd name="T41" fmla="*/ 82 h 259"/>
                <a:gd name="T42" fmla="*/ 36 w 99"/>
                <a:gd name="T43" fmla="*/ 82 h 259"/>
                <a:gd name="T44" fmla="*/ 36 w 99"/>
                <a:gd name="T45" fmla="*/ 44 h 259"/>
                <a:gd name="T46" fmla="*/ 38 w 99"/>
                <a:gd name="T47" fmla="*/ 25 h 259"/>
                <a:gd name="T48" fmla="*/ 46 w 99"/>
                <a:gd name="T49" fmla="*/ 11 h 259"/>
                <a:gd name="T50" fmla="*/ 59 w 99"/>
                <a:gd name="T51" fmla="*/ 4 h 259"/>
                <a:gd name="T52" fmla="*/ 78 w 99"/>
                <a:gd name="T5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259">
                  <a:moveTo>
                    <a:pt x="78" y="0"/>
                  </a:moveTo>
                  <a:lnTo>
                    <a:pt x="86" y="2"/>
                  </a:lnTo>
                  <a:lnTo>
                    <a:pt x="93" y="4"/>
                  </a:lnTo>
                  <a:lnTo>
                    <a:pt x="99" y="4"/>
                  </a:lnTo>
                  <a:lnTo>
                    <a:pt x="99" y="21"/>
                  </a:lnTo>
                  <a:lnTo>
                    <a:pt x="93" y="21"/>
                  </a:lnTo>
                  <a:lnTo>
                    <a:pt x="86" y="19"/>
                  </a:lnTo>
                  <a:lnTo>
                    <a:pt x="72" y="21"/>
                  </a:lnTo>
                  <a:lnTo>
                    <a:pt x="63" y="26"/>
                  </a:lnTo>
                  <a:lnTo>
                    <a:pt x="59" y="34"/>
                  </a:lnTo>
                  <a:lnTo>
                    <a:pt x="57" y="45"/>
                  </a:lnTo>
                  <a:lnTo>
                    <a:pt x="57" y="59"/>
                  </a:lnTo>
                  <a:lnTo>
                    <a:pt x="57" y="82"/>
                  </a:lnTo>
                  <a:lnTo>
                    <a:pt x="97" y="82"/>
                  </a:lnTo>
                  <a:lnTo>
                    <a:pt x="97" y="101"/>
                  </a:lnTo>
                  <a:lnTo>
                    <a:pt x="57" y="101"/>
                  </a:lnTo>
                  <a:lnTo>
                    <a:pt x="57" y="259"/>
                  </a:lnTo>
                  <a:lnTo>
                    <a:pt x="36" y="259"/>
                  </a:lnTo>
                  <a:lnTo>
                    <a:pt x="36" y="101"/>
                  </a:lnTo>
                  <a:lnTo>
                    <a:pt x="0" y="101"/>
                  </a:lnTo>
                  <a:lnTo>
                    <a:pt x="0" y="82"/>
                  </a:lnTo>
                  <a:lnTo>
                    <a:pt x="36" y="82"/>
                  </a:lnTo>
                  <a:lnTo>
                    <a:pt x="36" y="44"/>
                  </a:lnTo>
                  <a:lnTo>
                    <a:pt x="38" y="25"/>
                  </a:lnTo>
                  <a:lnTo>
                    <a:pt x="46" y="11"/>
                  </a:lnTo>
                  <a:lnTo>
                    <a:pt x="59" y="4"/>
                  </a:lnTo>
                  <a:lnTo>
                    <a:pt x="7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22"/>
            <p:cNvSpPr>
              <a:spLocks/>
            </p:cNvSpPr>
            <p:nvPr/>
          </p:nvSpPr>
          <p:spPr bwMode="auto">
            <a:xfrm>
              <a:off x="2220" y="1853"/>
              <a:ext cx="87" cy="132"/>
            </a:xfrm>
            <a:custGeom>
              <a:avLst/>
              <a:gdLst>
                <a:gd name="T0" fmla="*/ 105 w 175"/>
                <a:gd name="T1" fmla="*/ 0 h 264"/>
                <a:gd name="T2" fmla="*/ 139 w 175"/>
                <a:gd name="T3" fmla="*/ 11 h 264"/>
                <a:gd name="T4" fmla="*/ 164 w 175"/>
                <a:gd name="T5" fmla="*/ 38 h 264"/>
                <a:gd name="T6" fmla="*/ 145 w 175"/>
                <a:gd name="T7" fmla="*/ 61 h 264"/>
                <a:gd name="T8" fmla="*/ 133 w 175"/>
                <a:gd name="T9" fmla="*/ 32 h 264"/>
                <a:gd name="T10" fmla="*/ 107 w 175"/>
                <a:gd name="T11" fmla="*/ 21 h 264"/>
                <a:gd name="T12" fmla="*/ 74 w 175"/>
                <a:gd name="T13" fmla="*/ 23 h 264"/>
                <a:gd name="T14" fmla="*/ 44 w 175"/>
                <a:gd name="T15" fmla="*/ 36 h 264"/>
                <a:gd name="T16" fmla="*/ 30 w 175"/>
                <a:gd name="T17" fmla="*/ 64 h 264"/>
                <a:gd name="T18" fmla="*/ 44 w 175"/>
                <a:gd name="T19" fmla="*/ 95 h 264"/>
                <a:gd name="T20" fmla="*/ 74 w 175"/>
                <a:gd name="T21" fmla="*/ 112 h 264"/>
                <a:gd name="T22" fmla="*/ 112 w 175"/>
                <a:gd name="T23" fmla="*/ 125 h 264"/>
                <a:gd name="T24" fmla="*/ 149 w 175"/>
                <a:gd name="T25" fmla="*/ 143 h 264"/>
                <a:gd name="T26" fmla="*/ 172 w 175"/>
                <a:gd name="T27" fmla="*/ 171 h 264"/>
                <a:gd name="T28" fmla="*/ 172 w 175"/>
                <a:gd name="T29" fmla="*/ 217 h 264"/>
                <a:gd name="T30" fmla="*/ 145 w 175"/>
                <a:gd name="T31" fmla="*/ 247 h 264"/>
                <a:gd name="T32" fmla="*/ 101 w 175"/>
                <a:gd name="T33" fmla="*/ 262 h 264"/>
                <a:gd name="T34" fmla="*/ 53 w 175"/>
                <a:gd name="T35" fmla="*/ 260 h 264"/>
                <a:gd name="T36" fmla="*/ 15 w 175"/>
                <a:gd name="T37" fmla="*/ 236 h 264"/>
                <a:gd name="T38" fmla="*/ 0 w 175"/>
                <a:gd name="T39" fmla="*/ 192 h 264"/>
                <a:gd name="T40" fmla="*/ 29 w 175"/>
                <a:gd name="T41" fmla="*/ 213 h 264"/>
                <a:gd name="T42" fmla="*/ 51 w 175"/>
                <a:gd name="T43" fmla="*/ 236 h 264"/>
                <a:gd name="T44" fmla="*/ 90 w 175"/>
                <a:gd name="T45" fmla="*/ 241 h 264"/>
                <a:gd name="T46" fmla="*/ 122 w 175"/>
                <a:gd name="T47" fmla="*/ 234 h 264"/>
                <a:gd name="T48" fmla="*/ 147 w 175"/>
                <a:gd name="T49" fmla="*/ 211 h 264"/>
                <a:gd name="T50" fmla="*/ 147 w 175"/>
                <a:gd name="T51" fmla="*/ 177 h 264"/>
                <a:gd name="T52" fmla="*/ 126 w 175"/>
                <a:gd name="T53" fmla="*/ 156 h 264"/>
                <a:gd name="T54" fmla="*/ 91 w 175"/>
                <a:gd name="T55" fmla="*/ 143 h 264"/>
                <a:gd name="T56" fmla="*/ 51 w 175"/>
                <a:gd name="T57" fmla="*/ 129 h 264"/>
                <a:gd name="T58" fmla="*/ 19 w 175"/>
                <a:gd name="T59" fmla="*/ 106 h 264"/>
                <a:gd name="T60" fmla="*/ 6 w 175"/>
                <a:gd name="T61" fmla="*/ 68 h 264"/>
                <a:gd name="T62" fmla="*/ 23 w 175"/>
                <a:gd name="T63" fmla="*/ 25 h 264"/>
                <a:gd name="T64" fmla="*/ 63 w 175"/>
                <a:gd name="T65"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264">
                  <a:moveTo>
                    <a:pt x="88" y="0"/>
                  </a:moveTo>
                  <a:lnTo>
                    <a:pt x="105" y="0"/>
                  </a:lnTo>
                  <a:lnTo>
                    <a:pt x="122" y="4"/>
                  </a:lnTo>
                  <a:lnTo>
                    <a:pt x="139" y="11"/>
                  </a:lnTo>
                  <a:lnTo>
                    <a:pt x="154" y="23"/>
                  </a:lnTo>
                  <a:lnTo>
                    <a:pt x="164" y="38"/>
                  </a:lnTo>
                  <a:lnTo>
                    <a:pt x="170" y="61"/>
                  </a:lnTo>
                  <a:lnTo>
                    <a:pt x="145" y="61"/>
                  </a:lnTo>
                  <a:lnTo>
                    <a:pt x="141" y="44"/>
                  </a:lnTo>
                  <a:lnTo>
                    <a:pt x="133" y="32"/>
                  </a:lnTo>
                  <a:lnTo>
                    <a:pt x="120" y="25"/>
                  </a:lnTo>
                  <a:lnTo>
                    <a:pt x="107" y="21"/>
                  </a:lnTo>
                  <a:lnTo>
                    <a:pt x="90" y="21"/>
                  </a:lnTo>
                  <a:lnTo>
                    <a:pt x="74" y="23"/>
                  </a:lnTo>
                  <a:lnTo>
                    <a:pt x="57" y="26"/>
                  </a:lnTo>
                  <a:lnTo>
                    <a:pt x="44" y="36"/>
                  </a:lnTo>
                  <a:lnTo>
                    <a:pt x="34" y="47"/>
                  </a:lnTo>
                  <a:lnTo>
                    <a:pt x="30" y="64"/>
                  </a:lnTo>
                  <a:lnTo>
                    <a:pt x="34" y="82"/>
                  </a:lnTo>
                  <a:lnTo>
                    <a:pt x="44" y="95"/>
                  </a:lnTo>
                  <a:lnTo>
                    <a:pt x="57" y="104"/>
                  </a:lnTo>
                  <a:lnTo>
                    <a:pt x="74" y="112"/>
                  </a:lnTo>
                  <a:lnTo>
                    <a:pt x="93" y="120"/>
                  </a:lnTo>
                  <a:lnTo>
                    <a:pt x="112" y="125"/>
                  </a:lnTo>
                  <a:lnTo>
                    <a:pt x="131" y="133"/>
                  </a:lnTo>
                  <a:lnTo>
                    <a:pt x="149" y="143"/>
                  </a:lnTo>
                  <a:lnTo>
                    <a:pt x="162" y="154"/>
                  </a:lnTo>
                  <a:lnTo>
                    <a:pt x="172" y="171"/>
                  </a:lnTo>
                  <a:lnTo>
                    <a:pt x="175" y="192"/>
                  </a:lnTo>
                  <a:lnTo>
                    <a:pt x="172" y="217"/>
                  </a:lnTo>
                  <a:lnTo>
                    <a:pt x="160" y="234"/>
                  </a:lnTo>
                  <a:lnTo>
                    <a:pt x="145" y="247"/>
                  </a:lnTo>
                  <a:lnTo>
                    <a:pt x="124" y="257"/>
                  </a:lnTo>
                  <a:lnTo>
                    <a:pt x="101" y="262"/>
                  </a:lnTo>
                  <a:lnTo>
                    <a:pt x="76" y="264"/>
                  </a:lnTo>
                  <a:lnTo>
                    <a:pt x="53" y="260"/>
                  </a:lnTo>
                  <a:lnTo>
                    <a:pt x="32" y="251"/>
                  </a:lnTo>
                  <a:lnTo>
                    <a:pt x="15" y="236"/>
                  </a:lnTo>
                  <a:lnTo>
                    <a:pt x="6" y="215"/>
                  </a:lnTo>
                  <a:lnTo>
                    <a:pt x="0" y="192"/>
                  </a:lnTo>
                  <a:lnTo>
                    <a:pt x="25" y="192"/>
                  </a:lnTo>
                  <a:lnTo>
                    <a:pt x="29" y="213"/>
                  </a:lnTo>
                  <a:lnTo>
                    <a:pt x="38" y="226"/>
                  </a:lnTo>
                  <a:lnTo>
                    <a:pt x="51" y="236"/>
                  </a:lnTo>
                  <a:lnTo>
                    <a:pt x="69" y="241"/>
                  </a:lnTo>
                  <a:lnTo>
                    <a:pt x="90" y="241"/>
                  </a:lnTo>
                  <a:lnTo>
                    <a:pt x="107" y="240"/>
                  </a:lnTo>
                  <a:lnTo>
                    <a:pt x="122" y="234"/>
                  </a:lnTo>
                  <a:lnTo>
                    <a:pt x="137" y="224"/>
                  </a:lnTo>
                  <a:lnTo>
                    <a:pt x="147" y="211"/>
                  </a:lnTo>
                  <a:lnTo>
                    <a:pt x="151" y="194"/>
                  </a:lnTo>
                  <a:lnTo>
                    <a:pt x="147" y="177"/>
                  </a:lnTo>
                  <a:lnTo>
                    <a:pt x="139" y="165"/>
                  </a:lnTo>
                  <a:lnTo>
                    <a:pt x="126" y="156"/>
                  </a:lnTo>
                  <a:lnTo>
                    <a:pt x="111" y="150"/>
                  </a:lnTo>
                  <a:lnTo>
                    <a:pt x="91" y="143"/>
                  </a:lnTo>
                  <a:lnTo>
                    <a:pt x="72" y="137"/>
                  </a:lnTo>
                  <a:lnTo>
                    <a:pt x="51" y="129"/>
                  </a:lnTo>
                  <a:lnTo>
                    <a:pt x="34" y="118"/>
                  </a:lnTo>
                  <a:lnTo>
                    <a:pt x="19" y="106"/>
                  </a:lnTo>
                  <a:lnTo>
                    <a:pt x="10" y="89"/>
                  </a:lnTo>
                  <a:lnTo>
                    <a:pt x="6" y="68"/>
                  </a:lnTo>
                  <a:lnTo>
                    <a:pt x="11" y="44"/>
                  </a:lnTo>
                  <a:lnTo>
                    <a:pt x="23" y="25"/>
                  </a:lnTo>
                  <a:lnTo>
                    <a:pt x="42" y="11"/>
                  </a:lnTo>
                  <a:lnTo>
                    <a:pt x="63" y="2"/>
                  </a:lnTo>
                  <a:lnTo>
                    <a:pt x="8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3"/>
            <p:cNvSpPr>
              <a:spLocks noEditPoints="1"/>
            </p:cNvSpPr>
            <p:nvPr/>
          </p:nvSpPr>
          <p:spPr bwMode="auto">
            <a:xfrm>
              <a:off x="2324" y="1891"/>
              <a:ext cx="79" cy="94"/>
            </a:xfrm>
            <a:custGeom>
              <a:avLst/>
              <a:gdLst>
                <a:gd name="T0" fmla="*/ 78 w 158"/>
                <a:gd name="T1" fmla="*/ 21 h 188"/>
                <a:gd name="T2" fmla="*/ 59 w 158"/>
                <a:gd name="T3" fmla="*/ 23 h 188"/>
                <a:gd name="T4" fmla="*/ 43 w 158"/>
                <a:gd name="T5" fmla="*/ 32 h 188"/>
                <a:gd name="T6" fmla="*/ 34 w 158"/>
                <a:gd name="T7" fmla="*/ 46 h 188"/>
                <a:gd name="T8" fmla="*/ 26 w 158"/>
                <a:gd name="T9" fmla="*/ 61 h 188"/>
                <a:gd name="T10" fmla="*/ 22 w 158"/>
                <a:gd name="T11" fmla="*/ 80 h 188"/>
                <a:gd name="T12" fmla="*/ 135 w 158"/>
                <a:gd name="T13" fmla="*/ 80 h 188"/>
                <a:gd name="T14" fmla="*/ 131 w 158"/>
                <a:gd name="T15" fmla="*/ 61 h 188"/>
                <a:gd name="T16" fmla="*/ 123 w 158"/>
                <a:gd name="T17" fmla="*/ 44 h 188"/>
                <a:gd name="T18" fmla="*/ 114 w 158"/>
                <a:gd name="T19" fmla="*/ 30 h 188"/>
                <a:gd name="T20" fmla="*/ 97 w 158"/>
                <a:gd name="T21" fmla="*/ 23 h 188"/>
                <a:gd name="T22" fmla="*/ 78 w 158"/>
                <a:gd name="T23" fmla="*/ 21 h 188"/>
                <a:gd name="T24" fmla="*/ 78 w 158"/>
                <a:gd name="T25" fmla="*/ 0 h 188"/>
                <a:gd name="T26" fmla="*/ 104 w 158"/>
                <a:gd name="T27" fmla="*/ 4 h 188"/>
                <a:gd name="T28" fmla="*/ 125 w 158"/>
                <a:gd name="T29" fmla="*/ 13 h 188"/>
                <a:gd name="T30" fmla="*/ 141 w 158"/>
                <a:gd name="T31" fmla="*/ 28 h 188"/>
                <a:gd name="T32" fmla="*/ 150 w 158"/>
                <a:gd name="T33" fmla="*/ 49 h 188"/>
                <a:gd name="T34" fmla="*/ 156 w 158"/>
                <a:gd name="T35" fmla="*/ 72 h 188"/>
                <a:gd name="T36" fmla="*/ 158 w 158"/>
                <a:gd name="T37" fmla="*/ 99 h 188"/>
                <a:gd name="T38" fmla="*/ 22 w 158"/>
                <a:gd name="T39" fmla="*/ 99 h 188"/>
                <a:gd name="T40" fmla="*/ 24 w 158"/>
                <a:gd name="T41" fmla="*/ 120 h 188"/>
                <a:gd name="T42" fmla="*/ 30 w 158"/>
                <a:gd name="T43" fmla="*/ 139 h 188"/>
                <a:gd name="T44" fmla="*/ 43 w 158"/>
                <a:gd name="T45" fmla="*/ 154 h 188"/>
                <a:gd name="T46" fmla="*/ 61 w 158"/>
                <a:gd name="T47" fmla="*/ 164 h 188"/>
                <a:gd name="T48" fmla="*/ 83 w 158"/>
                <a:gd name="T49" fmla="*/ 167 h 188"/>
                <a:gd name="T50" fmla="*/ 106 w 158"/>
                <a:gd name="T51" fmla="*/ 162 h 188"/>
                <a:gd name="T52" fmla="*/ 123 w 158"/>
                <a:gd name="T53" fmla="*/ 148 h 188"/>
                <a:gd name="T54" fmla="*/ 133 w 158"/>
                <a:gd name="T55" fmla="*/ 125 h 188"/>
                <a:gd name="T56" fmla="*/ 156 w 158"/>
                <a:gd name="T57" fmla="*/ 125 h 188"/>
                <a:gd name="T58" fmla="*/ 144 w 158"/>
                <a:gd name="T59" fmla="*/ 154 h 188"/>
                <a:gd name="T60" fmla="*/ 127 w 158"/>
                <a:gd name="T61" fmla="*/ 173 h 188"/>
                <a:gd name="T62" fmla="*/ 104 w 158"/>
                <a:gd name="T63" fmla="*/ 184 h 188"/>
                <a:gd name="T64" fmla="*/ 76 w 158"/>
                <a:gd name="T65" fmla="*/ 188 h 188"/>
                <a:gd name="T66" fmla="*/ 51 w 158"/>
                <a:gd name="T67" fmla="*/ 184 h 188"/>
                <a:gd name="T68" fmla="*/ 32 w 158"/>
                <a:gd name="T69" fmla="*/ 173 h 188"/>
                <a:gd name="T70" fmla="*/ 17 w 158"/>
                <a:gd name="T71" fmla="*/ 158 h 188"/>
                <a:gd name="T72" fmla="*/ 7 w 158"/>
                <a:gd name="T73" fmla="*/ 139 h 188"/>
                <a:gd name="T74" fmla="*/ 2 w 158"/>
                <a:gd name="T75" fmla="*/ 118 h 188"/>
                <a:gd name="T76" fmla="*/ 0 w 158"/>
                <a:gd name="T77" fmla="*/ 93 h 188"/>
                <a:gd name="T78" fmla="*/ 2 w 158"/>
                <a:gd name="T79" fmla="*/ 70 h 188"/>
                <a:gd name="T80" fmla="*/ 7 w 158"/>
                <a:gd name="T81" fmla="*/ 49 h 188"/>
                <a:gd name="T82" fmla="*/ 19 w 158"/>
                <a:gd name="T83" fmla="*/ 30 h 188"/>
                <a:gd name="T84" fmla="*/ 34 w 158"/>
                <a:gd name="T85" fmla="*/ 15 h 188"/>
                <a:gd name="T86" fmla="*/ 53 w 158"/>
                <a:gd name="T87" fmla="*/ 4 h 188"/>
                <a:gd name="T88" fmla="*/ 78 w 158"/>
                <a:gd name="T89"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8" h="188">
                  <a:moveTo>
                    <a:pt x="78" y="21"/>
                  </a:moveTo>
                  <a:lnTo>
                    <a:pt x="59" y="23"/>
                  </a:lnTo>
                  <a:lnTo>
                    <a:pt x="43" y="32"/>
                  </a:lnTo>
                  <a:lnTo>
                    <a:pt x="34" y="46"/>
                  </a:lnTo>
                  <a:lnTo>
                    <a:pt x="26" y="61"/>
                  </a:lnTo>
                  <a:lnTo>
                    <a:pt x="22" y="80"/>
                  </a:lnTo>
                  <a:lnTo>
                    <a:pt x="135" y="80"/>
                  </a:lnTo>
                  <a:lnTo>
                    <a:pt x="131" y="61"/>
                  </a:lnTo>
                  <a:lnTo>
                    <a:pt x="123" y="44"/>
                  </a:lnTo>
                  <a:lnTo>
                    <a:pt x="114" y="30"/>
                  </a:lnTo>
                  <a:lnTo>
                    <a:pt x="97" y="23"/>
                  </a:lnTo>
                  <a:lnTo>
                    <a:pt x="78" y="21"/>
                  </a:lnTo>
                  <a:close/>
                  <a:moveTo>
                    <a:pt x="78" y="0"/>
                  </a:moveTo>
                  <a:lnTo>
                    <a:pt x="104" y="4"/>
                  </a:lnTo>
                  <a:lnTo>
                    <a:pt x="125" y="13"/>
                  </a:lnTo>
                  <a:lnTo>
                    <a:pt x="141" y="28"/>
                  </a:lnTo>
                  <a:lnTo>
                    <a:pt x="150" y="49"/>
                  </a:lnTo>
                  <a:lnTo>
                    <a:pt x="156" y="72"/>
                  </a:lnTo>
                  <a:lnTo>
                    <a:pt x="158" y="99"/>
                  </a:lnTo>
                  <a:lnTo>
                    <a:pt x="22" y="99"/>
                  </a:lnTo>
                  <a:lnTo>
                    <a:pt x="24" y="120"/>
                  </a:lnTo>
                  <a:lnTo>
                    <a:pt x="30" y="139"/>
                  </a:lnTo>
                  <a:lnTo>
                    <a:pt x="43" y="154"/>
                  </a:lnTo>
                  <a:lnTo>
                    <a:pt x="61" y="164"/>
                  </a:lnTo>
                  <a:lnTo>
                    <a:pt x="83" y="167"/>
                  </a:lnTo>
                  <a:lnTo>
                    <a:pt x="106" y="162"/>
                  </a:lnTo>
                  <a:lnTo>
                    <a:pt x="123" y="148"/>
                  </a:lnTo>
                  <a:lnTo>
                    <a:pt x="133" y="125"/>
                  </a:lnTo>
                  <a:lnTo>
                    <a:pt x="156" y="125"/>
                  </a:lnTo>
                  <a:lnTo>
                    <a:pt x="144" y="154"/>
                  </a:lnTo>
                  <a:lnTo>
                    <a:pt x="127" y="173"/>
                  </a:lnTo>
                  <a:lnTo>
                    <a:pt x="104" y="184"/>
                  </a:lnTo>
                  <a:lnTo>
                    <a:pt x="76" y="188"/>
                  </a:lnTo>
                  <a:lnTo>
                    <a:pt x="51" y="184"/>
                  </a:lnTo>
                  <a:lnTo>
                    <a:pt x="32" y="173"/>
                  </a:lnTo>
                  <a:lnTo>
                    <a:pt x="17" y="158"/>
                  </a:lnTo>
                  <a:lnTo>
                    <a:pt x="7" y="139"/>
                  </a:lnTo>
                  <a:lnTo>
                    <a:pt x="2" y="118"/>
                  </a:lnTo>
                  <a:lnTo>
                    <a:pt x="0" y="93"/>
                  </a:lnTo>
                  <a:lnTo>
                    <a:pt x="2" y="70"/>
                  </a:lnTo>
                  <a:lnTo>
                    <a:pt x="7" y="49"/>
                  </a:lnTo>
                  <a:lnTo>
                    <a:pt x="19" y="30"/>
                  </a:lnTo>
                  <a:lnTo>
                    <a:pt x="34" y="15"/>
                  </a:lnTo>
                  <a:lnTo>
                    <a:pt x="53" y="4"/>
                  </a:lnTo>
                  <a:lnTo>
                    <a:pt x="7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4"/>
            <p:cNvSpPr>
              <a:spLocks noEditPoints="1"/>
            </p:cNvSpPr>
            <p:nvPr/>
          </p:nvSpPr>
          <p:spPr bwMode="auto">
            <a:xfrm>
              <a:off x="2417" y="1891"/>
              <a:ext cx="68" cy="94"/>
            </a:xfrm>
            <a:custGeom>
              <a:avLst/>
              <a:gdLst>
                <a:gd name="T0" fmla="*/ 115 w 138"/>
                <a:gd name="T1" fmla="*/ 93 h 188"/>
                <a:gd name="T2" fmla="*/ 101 w 138"/>
                <a:gd name="T3" fmla="*/ 93 h 188"/>
                <a:gd name="T4" fmla="*/ 84 w 138"/>
                <a:gd name="T5" fmla="*/ 93 h 188"/>
                <a:gd name="T6" fmla="*/ 67 w 138"/>
                <a:gd name="T7" fmla="*/ 95 h 188"/>
                <a:gd name="T8" fmla="*/ 50 w 138"/>
                <a:gd name="T9" fmla="*/ 99 h 188"/>
                <a:gd name="T10" fmla="*/ 37 w 138"/>
                <a:gd name="T11" fmla="*/ 106 h 188"/>
                <a:gd name="T12" fmla="*/ 27 w 138"/>
                <a:gd name="T13" fmla="*/ 116 h 188"/>
                <a:gd name="T14" fmla="*/ 23 w 138"/>
                <a:gd name="T15" fmla="*/ 133 h 188"/>
                <a:gd name="T16" fmla="*/ 25 w 138"/>
                <a:gd name="T17" fmla="*/ 148 h 188"/>
                <a:gd name="T18" fmla="*/ 35 w 138"/>
                <a:gd name="T19" fmla="*/ 160 h 188"/>
                <a:gd name="T20" fmla="*/ 48 w 138"/>
                <a:gd name="T21" fmla="*/ 165 h 188"/>
                <a:gd name="T22" fmla="*/ 63 w 138"/>
                <a:gd name="T23" fmla="*/ 167 h 188"/>
                <a:gd name="T24" fmla="*/ 82 w 138"/>
                <a:gd name="T25" fmla="*/ 165 h 188"/>
                <a:gd name="T26" fmla="*/ 98 w 138"/>
                <a:gd name="T27" fmla="*/ 156 h 188"/>
                <a:gd name="T28" fmla="*/ 107 w 138"/>
                <a:gd name="T29" fmla="*/ 145 h 188"/>
                <a:gd name="T30" fmla="*/ 113 w 138"/>
                <a:gd name="T31" fmla="*/ 129 h 188"/>
                <a:gd name="T32" fmla="*/ 115 w 138"/>
                <a:gd name="T33" fmla="*/ 112 h 188"/>
                <a:gd name="T34" fmla="*/ 115 w 138"/>
                <a:gd name="T35" fmla="*/ 93 h 188"/>
                <a:gd name="T36" fmla="*/ 73 w 138"/>
                <a:gd name="T37" fmla="*/ 0 h 188"/>
                <a:gd name="T38" fmla="*/ 96 w 138"/>
                <a:gd name="T39" fmla="*/ 4 h 188"/>
                <a:gd name="T40" fmla="*/ 113 w 138"/>
                <a:gd name="T41" fmla="*/ 9 h 188"/>
                <a:gd name="T42" fmla="*/ 126 w 138"/>
                <a:gd name="T43" fmla="*/ 21 h 188"/>
                <a:gd name="T44" fmla="*/ 134 w 138"/>
                <a:gd name="T45" fmla="*/ 38 h 188"/>
                <a:gd name="T46" fmla="*/ 136 w 138"/>
                <a:gd name="T47" fmla="*/ 59 h 188"/>
                <a:gd name="T48" fmla="*/ 136 w 138"/>
                <a:gd name="T49" fmla="*/ 143 h 188"/>
                <a:gd name="T50" fmla="*/ 138 w 138"/>
                <a:gd name="T51" fmla="*/ 164 h 188"/>
                <a:gd name="T52" fmla="*/ 138 w 138"/>
                <a:gd name="T53" fmla="*/ 183 h 188"/>
                <a:gd name="T54" fmla="*/ 117 w 138"/>
                <a:gd name="T55" fmla="*/ 183 h 188"/>
                <a:gd name="T56" fmla="*/ 115 w 138"/>
                <a:gd name="T57" fmla="*/ 156 h 188"/>
                <a:gd name="T58" fmla="*/ 115 w 138"/>
                <a:gd name="T59" fmla="*/ 156 h 188"/>
                <a:gd name="T60" fmla="*/ 113 w 138"/>
                <a:gd name="T61" fmla="*/ 158 h 188"/>
                <a:gd name="T62" fmla="*/ 101 w 138"/>
                <a:gd name="T63" fmla="*/ 173 h 188"/>
                <a:gd name="T64" fmla="*/ 82 w 138"/>
                <a:gd name="T65" fmla="*/ 183 h 188"/>
                <a:gd name="T66" fmla="*/ 60 w 138"/>
                <a:gd name="T67" fmla="*/ 188 h 188"/>
                <a:gd name="T68" fmla="*/ 35 w 138"/>
                <a:gd name="T69" fmla="*/ 184 h 188"/>
                <a:gd name="T70" fmla="*/ 18 w 138"/>
                <a:gd name="T71" fmla="*/ 173 h 188"/>
                <a:gd name="T72" fmla="*/ 4 w 138"/>
                <a:gd name="T73" fmla="*/ 156 h 188"/>
                <a:gd name="T74" fmla="*/ 0 w 138"/>
                <a:gd name="T75" fmla="*/ 133 h 188"/>
                <a:gd name="T76" fmla="*/ 4 w 138"/>
                <a:gd name="T77" fmla="*/ 110 h 188"/>
                <a:gd name="T78" fmla="*/ 18 w 138"/>
                <a:gd name="T79" fmla="*/ 93 h 188"/>
                <a:gd name="T80" fmla="*/ 35 w 138"/>
                <a:gd name="T81" fmla="*/ 82 h 188"/>
                <a:gd name="T82" fmla="*/ 61 w 138"/>
                <a:gd name="T83" fmla="*/ 76 h 188"/>
                <a:gd name="T84" fmla="*/ 88 w 138"/>
                <a:gd name="T85" fmla="*/ 74 h 188"/>
                <a:gd name="T86" fmla="*/ 115 w 138"/>
                <a:gd name="T87" fmla="*/ 74 h 188"/>
                <a:gd name="T88" fmla="*/ 115 w 138"/>
                <a:gd name="T89" fmla="*/ 57 h 188"/>
                <a:gd name="T90" fmla="*/ 111 w 138"/>
                <a:gd name="T91" fmla="*/ 40 h 188"/>
                <a:gd name="T92" fmla="*/ 103 w 138"/>
                <a:gd name="T93" fmla="*/ 28 h 188"/>
                <a:gd name="T94" fmla="*/ 90 w 138"/>
                <a:gd name="T95" fmla="*/ 23 h 188"/>
                <a:gd name="T96" fmla="*/ 73 w 138"/>
                <a:gd name="T97" fmla="*/ 21 h 188"/>
                <a:gd name="T98" fmla="*/ 58 w 138"/>
                <a:gd name="T99" fmla="*/ 21 h 188"/>
                <a:gd name="T100" fmla="*/ 44 w 138"/>
                <a:gd name="T101" fmla="*/ 27 h 188"/>
                <a:gd name="T102" fmla="*/ 35 w 138"/>
                <a:gd name="T103" fmla="*/ 36 h 188"/>
                <a:gd name="T104" fmla="*/ 31 w 138"/>
                <a:gd name="T105" fmla="*/ 51 h 188"/>
                <a:gd name="T106" fmla="*/ 8 w 138"/>
                <a:gd name="T107" fmla="*/ 51 h 188"/>
                <a:gd name="T108" fmla="*/ 14 w 138"/>
                <a:gd name="T109" fmla="*/ 32 h 188"/>
                <a:gd name="T110" fmla="*/ 23 w 138"/>
                <a:gd name="T111" fmla="*/ 17 h 188"/>
                <a:gd name="T112" fmla="*/ 37 w 138"/>
                <a:gd name="T113" fmla="*/ 8 h 188"/>
                <a:gd name="T114" fmla="*/ 54 w 138"/>
                <a:gd name="T115" fmla="*/ 2 h 188"/>
                <a:gd name="T116" fmla="*/ 73 w 138"/>
                <a:gd name="T117"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8" h="188">
                  <a:moveTo>
                    <a:pt x="115" y="93"/>
                  </a:moveTo>
                  <a:lnTo>
                    <a:pt x="101" y="93"/>
                  </a:lnTo>
                  <a:lnTo>
                    <a:pt x="84" y="93"/>
                  </a:lnTo>
                  <a:lnTo>
                    <a:pt x="67" y="95"/>
                  </a:lnTo>
                  <a:lnTo>
                    <a:pt x="50" y="99"/>
                  </a:lnTo>
                  <a:lnTo>
                    <a:pt x="37" y="106"/>
                  </a:lnTo>
                  <a:lnTo>
                    <a:pt x="27" y="116"/>
                  </a:lnTo>
                  <a:lnTo>
                    <a:pt x="23" y="133"/>
                  </a:lnTo>
                  <a:lnTo>
                    <a:pt x="25" y="148"/>
                  </a:lnTo>
                  <a:lnTo>
                    <a:pt x="35" y="160"/>
                  </a:lnTo>
                  <a:lnTo>
                    <a:pt x="48" y="165"/>
                  </a:lnTo>
                  <a:lnTo>
                    <a:pt x="63" y="167"/>
                  </a:lnTo>
                  <a:lnTo>
                    <a:pt x="82" y="165"/>
                  </a:lnTo>
                  <a:lnTo>
                    <a:pt x="98" y="156"/>
                  </a:lnTo>
                  <a:lnTo>
                    <a:pt x="107" y="145"/>
                  </a:lnTo>
                  <a:lnTo>
                    <a:pt x="113" y="129"/>
                  </a:lnTo>
                  <a:lnTo>
                    <a:pt x="115" y="112"/>
                  </a:lnTo>
                  <a:lnTo>
                    <a:pt x="115" y="93"/>
                  </a:lnTo>
                  <a:close/>
                  <a:moveTo>
                    <a:pt x="73" y="0"/>
                  </a:moveTo>
                  <a:lnTo>
                    <a:pt x="96" y="4"/>
                  </a:lnTo>
                  <a:lnTo>
                    <a:pt x="113" y="9"/>
                  </a:lnTo>
                  <a:lnTo>
                    <a:pt x="126" y="21"/>
                  </a:lnTo>
                  <a:lnTo>
                    <a:pt x="134" y="38"/>
                  </a:lnTo>
                  <a:lnTo>
                    <a:pt x="136" y="59"/>
                  </a:lnTo>
                  <a:lnTo>
                    <a:pt x="136" y="143"/>
                  </a:lnTo>
                  <a:lnTo>
                    <a:pt x="138" y="164"/>
                  </a:lnTo>
                  <a:lnTo>
                    <a:pt x="138" y="183"/>
                  </a:lnTo>
                  <a:lnTo>
                    <a:pt x="117" y="183"/>
                  </a:lnTo>
                  <a:lnTo>
                    <a:pt x="115" y="156"/>
                  </a:lnTo>
                  <a:lnTo>
                    <a:pt x="115" y="156"/>
                  </a:lnTo>
                  <a:lnTo>
                    <a:pt x="113" y="158"/>
                  </a:lnTo>
                  <a:lnTo>
                    <a:pt x="101" y="173"/>
                  </a:lnTo>
                  <a:lnTo>
                    <a:pt x="82" y="183"/>
                  </a:lnTo>
                  <a:lnTo>
                    <a:pt x="60" y="188"/>
                  </a:lnTo>
                  <a:lnTo>
                    <a:pt x="35" y="184"/>
                  </a:lnTo>
                  <a:lnTo>
                    <a:pt x="18" y="173"/>
                  </a:lnTo>
                  <a:lnTo>
                    <a:pt x="4" y="156"/>
                  </a:lnTo>
                  <a:lnTo>
                    <a:pt x="0" y="133"/>
                  </a:lnTo>
                  <a:lnTo>
                    <a:pt x="4" y="110"/>
                  </a:lnTo>
                  <a:lnTo>
                    <a:pt x="18" y="93"/>
                  </a:lnTo>
                  <a:lnTo>
                    <a:pt x="35" y="82"/>
                  </a:lnTo>
                  <a:lnTo>
                    <a:pt x="61" y="76"/>
                  </a:lnTo>
                  <a:lnTo>
                    <a:pt x="88" y="74"/>
                  </a:lnTo>
                  <a:lnTo>
                    <a:pt x="115" y="74"/>
                  </a:lnTo>
                  <a:lnTo>
                    <a:pt x="115" y="57"/>
                  </a:lnTo>
                  <a:lnTo>
                    <a:pt x="111" y="40"/>
                  </a:lnTo>
                  <a:lnTo>
                    <a:pt x="103" y="28"/>
                  </a:lnTo>
                  <a:lnTo>
                    <a:pt x="90" y="23"/>
                  </a:lnTo>
                  <a:lnTo>
                    <a:pt x="73" y="21"/>
                  </a:lnTo>
                  <a:lnTo>
                    <a:pt x="58" y="21"/>
                  </a:lnTo>
                  <a:lnTo>
                    <a:pt x="44" y="27"/>
                  </a:lnTo>
                  <a:lnTo>
                    <a:pt x="35" y="36"/>
                  </a:lnTo>
                  <a:lnTo>
                    <a:pt x="31" y="51"/>
                  </a:lnTo>
                  <a:lnTo>
                    <a:pt x="8" y="51"/>
                  </a:lnTo>
                  <a:lnTo>
                    <a:pt x="14" y="32"/>
                  </a:lnTo>
                  <a:lnTo>
                    <a:pt x="23" y="17"/>
                  </a:lnTo>
                  <a:lnTo>
                    <a:pt x="37" y="8"/>
                  </a:lnTo>
                  <a:lnTo>
                    <a:pt x="54" y="2"/>
                  </a:lnTo>
                  <a:lnTo>
                    <a:pt x="73"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25"/>
            <p:cNvSpPr>
              <a:spLocks/>
            </p:cNvSpPr>
            <p:nvPr/>
          </p:nvSpPr>
          <p:spPr bwMode="auto">
            <a:xfrm>
              <a:off x="2498" y="1871"/>
              <a:ext cx="49" cy="114"/>
            </a:xfrm>
            <a:custGeom>
              <a:avLst/>
              <a:gdLst>
                <a:gd name="T0" fmla="*/ 58 w 99"/>
                <a:gd name="T1" fmla="*/ 0 h 228"/>
                <a:gd name="T2" fmla="*/ 58 w 99"/>
                <a:gd name="T3" fmla="*/ 46 h 228"/>
                <a:gd name="T4" fmla="*/ 98 w 99"/>
                <a:gd name="T5" fmla="*/ 46 h 228"/>
                <a:gd name="T6" fmla="*/ 98 w 99"/>
                <a:gd name="T7" fmla="*/ 65 h 228"/>
                <a:gd name="T8" fmla="*/ 58 w 99"/>
                <a:gd name="T9" fmla="*/ 65 h 228"/>
                <a:gd name="T10" fmla="*/ 58 w 99"/>
                <a:gd name="T11" fmla="*/ 183 h 228"/>
                <a:gd name="T12" fmla="*/ 58 w 99"/>
                <a:gd name="T13" fmla="*/ 190 h 228"/>
                <a:gd name="T14" fmla="*/ 59 w 99"/>
                <a:gd name="T15" fmla="*/ 196 h 228"/>
                <a:gd name="T16" fmla="*/ 63 w 99"/>
                <a:gd name="T17" fmla="*/ 202 h 228"/>
                <a:gd name="T18" fmla="*/ 67 w 99"/>
                <a:gd name="T19" fmla="*/ 205 h 228"/>
                <a:gd name="T20" fmla="*/ 75 w 99"/>
                <a:gd name="T21" fmla="*/ 207 h 228"/>
                <a:gd name="T22" fmla="*/ 82 w 99"/>
                <a:gd name="T23" fmla="*/ 207 h 228"/>
                <a:gd name="T24" fmla="*/ 90 w 99"/>
                <a:gd name="T25" fmla="*/ 207 h 228"/>
                <a:gd name="T26" fmla="*/ 99 w 99"/>
                <a:gd name="T27" fmla="*/ 205 h 228"/>
                <a:gd name="T28" fmla="*/ 99 w 99"/>
                <a:gd name="T29" fmla="*/ 224 h 228"/>
                <a:gd name="T30" fmla="*/ 90 w 99"/>
                <a:gd name="T31" fmla="*/ 226 h 228"/>
                <a:gd name="T32" fmla="*/ 79 w 99"/>
                <a:gd name="T33" fmla="*/ 228 h 228"/>
                <a:gd name="T34" fmla="*/ 59 w 99"/>
                <a:gd name="T35" fmla="*/ 224 h 228"/>
                <a:gd name="T36" fmla="*/ 48 w 99"/>
                <a:gd name="T37" fmla="*/ 219 h 228"/>
                <a:gd name="T38" fmla="*/ 40 w 99"/>
                <a:gd name="T39" fmla="*/ 209 h 228"/>
                <a:gd name="T40" fmla="*/ 37 w 99"/>
                <a:gd name="T41" fmla="*/ 200 h 228"/>
                <a:gd name="T42" fmla="*/ 37 w 99"/>
                <a:gd name="T43" fmla="*/ 186 h 228"/>
                <a:gd name="T44" fmla="*/ 37 w 99"/>
                <a:gd name="T45" fmla="*/ 175 h 228"/>
                <a:gd name="T46" fmla="*/ 37 w 99"/>
                <a:gd name="T47" fmla="*/ 65 h 228"/>
                <a:gd name="T48" fmla="*/ 0 w 99"/>
                <a:gd name="T49" fmla="*/ 65 h 228"/>
                <a:gd name="T50" fmla="*/ 0 w 99"/>
                <a:gd name="T51" fmla="*/ 46 h 228"/>
                <a:gd name="T52" fmla="*/ 37 w 99"/>
                <a:gd name="T53" fmla="*/ 46 h 228"/>
                <a:gd name="T54" fmla="*/ 37 w 99"/>
                <a:gd name="T55" fmla="*/ 8 h 228"/>
                <a:gd name="T56" fmla="*/ 58 w 99"/>
                <a:gd name="T5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228">
                  <a:moveTo>
                    <a:pt x="58" y="0"/>
                  </a:moveTo>
                  <a:lnTo>
                    <a:pt x="58" y="46"/>
                  </a:lnTo>
                  <a:lnTo>
                    <a:pt x="98" y="46"/>
                  </a:lnTo>
                  <a:lnTo>
                    <a:pt x="98" y="65"/>
                  </a:lnTo>
                  <a:lnTo>
                    <a:pt x="58" y="65"/>
                  </a:lnTo>
                  <a:lnTo>
                    <a:pt x="58" y="183"/>
                  </a:lnTo>
                  <a:lnTo>
                    <a:pt x="58" y="190"/>
                  </a:lnTo>
                  <a:lnTo>
                    <a:pt x="59" y="196"/>
                  </a:lnTo>
                  <a:lnTo>
                    <a:pt x="63" y="202"/>
                  </a:lnTo>
                  <a:lnTo>
                    <a:pt x="67" y="205"/>
                  </a:lnTo>
                  <a:lnTo>
                    <a:pt x="75" y="207"/>
                  </a:lnTo>
                  <a:lnTo>
                    <a:pt x="82" y="207"/>
                  </a:lnTo>
                  <a:lnTo>
                    <a:pt x="90" y="207"/>
                  </a:lnTo>
                  <a:lnTo>
                    <a:pt x="99" y="205"/>
                  </a:lnTo>
                  <a:lnTo>
                    <a:pt x="99" y="224"/>
                  </a:lnTo>
                  <a:lnTo>
                    <a:pt x="90" y="226"/>
                  </a:lnTo>
                  <a:lnTo>
                    <a:pt x="79" y="228"/>
                  </a:lnTo>
                  <a:lnTo>
                    <a:pt x="59" y="224"/>
                  </a:lnTo>
                  <a:lnTo>
                    <a:pt x="48" y="219"/>
                  </a:lnTo>
                  <a:lnTo>
                    <a:pt x="40" y="209"/>
                  </a:lnTo>
                  <a:lnTo>
                    <a:pt x="37" y="200"/>
                  </a:lnTo>
                  <a:lnTo>
                    <a:pt x="37" y="186"/>
                  </a:lnTo>
                  <a:lnTo>
                    <a:pt x="37" y="175"/>
                  </a:lnTo>
                  <a:lnTo>
                    <a:pt x="37" y="65"/>
                  </a:lnTo>
                  <a:lnTo>
                    <a:pt x="0" y="65"/>
                  </a:lnTo>
                  <a:lnTo>
                    <a:pt x="0" y="46"/>
                  </a:lnTo>
                  <a:lnTo>
                    <a:pt x="37" y="46"/>
                  </a:lnTo>
                  <a:lnTo>
                    <a:pt x="37" y="8"/>
                  </a:lnTo>
                  <a:lnTo>
                    <a:pt x="5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26"/>
            <p:cNvSpPr>
              <a:spLocks/>
            </p:cNvSpPr>
            <p:nvPr/>
          </p:nvSpPr>
          <p:spPr bwMode="auto">
            <a:xfrm>
              <a:off x="2557" y="1871"/>
              <a:ext cx="49" cy="114"/>
            </a:xfrm>
            <a:custGeom>
              <a:avLst/>
              <a:gdLst>
                <a:gd name="T0" fmla="*/ 55 w 99"/>
                <a:gd name="T1" fmla="*/ 0 h 228"/>
                <a:gd name="T2" fmla="*/ 55 w 99"/>
                <a:gd name="T3" fmla="*/ 46 h 228"/>
                <a:gd name="T4" fmla="*/ 95 w 99"/>
                <a:gd name="T5" fmla="*/ 46 h 228"/>
                <a:gd name="T6" fmla="*/ 95 w 99"/>
                <a:gd name="T7" fmla="*/ 65 h 228"/>
                <a:gd name="T8" fmla="*/ 55 w 99"/>
                <a:gd name="T9" fmla="*/ 65 h 228"/>
                <a:gd name="T10" fmla="*/ 55 w 99"/>
                <a:gd name="T11" fmla="*/ 183 h 228"/>
                <a:gd name="T12" fmla="*/ 57 w 99"/>
                <a:gd name="T13" fmla="*/ 190 h 228"/>
                <a:gd name="T14" fmla="*/ 59 w 99"/>
                <a:gd name="T15" fmla="*/ 196 h 228"/>
                <a:gd name="T16" fmla="*/ 62 w 99"/>
                <a:gd name="T17" fmla="*/ 202 h 228"/>
                <a:gd name="T18" fmla="*/ 66 w 99"/>
                <a:gd name="T19" fmla="*/ 205 h 228"/>
                <a:gd name="T20" fmla="*/ 72 w 99"/>
                <a:gd name="T21" fmla="*/ 207 h 228"/>
                <a:gd name="T22" fmla="*/ 80 w 99"/>
                <a:gd name="T23" fmla="*/ 207 h 228"/>
                <a:gd name="T24" fmla="*/ 89 w 99"/>
                <a:gd name="T25" fmla="*/ 207 h 228"/>
                <a:gd name="T26" fmla="*/ 99 w 99"/>
                <a:gd name="T27" fmla="*/ 205 h 228"/>
                <a:gd name="T28" fmla="*/ 99 w 99"/>
                <a:gd name="T29" fmla="*/ 224 h 228"/>
                <a:gd name="T30" fmla="*/ 87 w 99"/>
                <a:gd name="T31" fmla="*/ 226 h 228"/>
                <a:gd name="T32" fmla="*/ 76 w 99"/>
                <a:gd name="T33" fmla="*/ 228 h 228"/>
                <a:gd name="T34" fmla="*/ 59 w 99"/>
                <a:gd name="T35" fmla="*/ 224 h 228"/>
                <a:gd name="T36" fmla="*/ 45 w 99"/>
                <a:gd name="T37" fmla="*/ 219 h 228"/>
                <a:gd name="T38" fmla="*/ 40 w 99"/>
                <a:gd name="T39" fmla="*/ 209 h 228"/>
                <a:gd name="T40" fmla="*/ 36 w 99"/>
                <a:gd name="T41" fmla="*/ 200 h 228"/>
                <a:gd name="T42" fmla="*/ 34 w 99"/>
                <a:gd name="T43" fmla="*/ 186 h 228"/>
                <a:gd name="T44" fmla="*/ 34 w 99"/>
                <a:gd name="T45" fmla="*/ 175 h 228"/>
                <a:gd name="T46" fmla="*/ 34 w 99"/>
                <a:gd name="T47" fmla="*/ 65 h 228"/>
                <a:gd name="T48" fmla="*/ 0 w 99"/>
                <a:gd name="T49" fmla="*/ 65 h 228"/>
                <a:gd name="T50" fmla="*/ 0 w 99"/>
                <a:gd name="T51" fmla="*/ 46 h 228"/>
                <a:gd name="T52" fmla="*/ 34 w 99"/>
                <a:gd name="T53" fmla="*/ 46 h 228"/>
                <a:gd name="T54" fmla="*/ 34 w 99"/>
                <a:gd name="T55" fmla="*/ 8 h 228"/>
                <a:gd name="T56" fmla="*/ 55 w 99"/>
                <a:gd name="T5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228">
                  <a:moveTo>
                    <a:pt x="55" y="0"/>
                  </a:moveTo>
                  <a:lnTo>
                    <a:pt x="55" y="46"/>
                  </a:lnTo>
                  <a:lnTo>
                    <a:pt x="95" y="46"/>
                  </a:lnTo>
                  <a:lnTo>
                    <a:pt x="95" y="65"/>
                  </a:lnTo>
                  <a:lnTo>
                    <a:pt x="55" y="65"/>
                  </a:lnTo>
                  <a:lnTo>
                    <a:pt x="55" y="183"/>
                  </a:lnTo>
                  <a:lnTo>
                    <a:pt x="57" y="190"/>
                  </a:lnTo>
                  <a:lnTo>
                    <a:pt x="59" y="196"/>
                  </a:lnTo>
                  <a:lnTo>
                    <a:pt x="62" y="202"/>
                  </a:lnTo>
                  <a:lnTo>
                    <a:pt x="66" y="205"/>
                  </a:lnTo>
                  <a:lnTo>
                    <a:pt x="72" y="207"/>
                  </a:lnTo>
                  <a:lnTo>
                    <a:pt x="80" y="207"/>
                  </a:lnTo>
                  <a:lnTo>
                    <a:pt x="89" y="207"/>
                  </a:lnTo>
                  <a:lnTo>
                    <a:pt x="99" y="205"/>
                  </a:lnTo>
                  <a:lnTo>
                    <a:pt x="99" y="224"/>
                  </a:lnTo>
                  <a:lnTo>
                    <a:pt x="87" y="226"/>
                  </a:lnTo>
                  <a:lnTo>
                    <a:pt x="76" y="228"/>
                  </a:lnTo>
                  <a:lnTo>
                    <a:pt x="59" y="224"/>
                  </a:lnTo>
                  <a:lnTo>
                    <a:pt x="45" y="219"/>
                  </a:lnTo>
                  <a:lnTo>
                    <a:pt x="40" y="209"/>
                  </a:lnTo>
                  <a:lnTo>
                    <a:pt x="36" y="200"/>
                  </a:lnTo>
                  <a:lnTo>
                    <a:pt x="34" y="186"/>
                  </a:lnTo>
                  <a:lnTo>
                    <a:pt x="34" y="175"/>
                  </a:lnTo>
                  <a:lnTo>
                    <a:pt x="34" y="65"/>
                  </a:lnTo>
                  <a:lnTo>
                    <a:pt x="0" y="65"/>
                  </a:lnTo>
                  <a:lnTo>
                    <a:pt x="0" y="46"/>
                  </a:lnTo>
                  <a:lnTo>
                    <a:pt x="34" y="46"/>
                  </a:lnTo>
                  <a:lnTo>
                    <a:pt x="34" y="8"/>
                  </a:lnTo>
                  <a:lnTo>
                    <a:pt x="55"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Rectangle 27"/>
            <p:cNvSpPr>
              <a:spLocks noChangeArrowheads="1"/>
            </p:cNvSpPr>
            <p:nvPr/>
          </p:nvSpPr>
          <p:spPr bwMode="auto">
            <a:xfrm>
              <a:off x="2622" y="1856"/>
              <a:ext cx="10" cy="126"/>
            </a:xfrm>
            <a:prstGeom prst="rect">
              <a:avLst/>
            </a:prstGeom>
            <a:solidFill>
              <a:srgbClr val="A6A6A6"/>
            </a:solidFill>
            <a:ln w="0">
              <a:solidFill>
                <a:srgbClr val="A6A6A6"/>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28"/>
            <p:cNvSpPr>
              <a:spLocks noEditPoints="1"/>
            </p:cNvSpPr>
            <p:nvPr/>
          </p:nvSpPr>
          <p:spPr bwMode="auto">
            <a:xfrm>
              <a:off x="2651" y="1891"/>
              <a:ext cx="80" cy="94"/>
            </a:xfrm>
            <a:custGeom>
              <a:avLst/>
              <a:gdLst>
                <a:gd name="T0" fmla="*/ 80 w 160"/>
                <a:gd name="T1" fmla="*/ 21 h 188"/>
                <a:gd name="T2" fmla="*/ 61 w 160"/>
                <a:gd name="T3" fmla="*/ 23 h 188"/>
                <a:gd name="T4" fmla="*/ 46 w 160"/>
                <a:gd name="T5" fmla="*/ 32 h 188"/>
                <a:gd name="T6" fmla="*/ 34 w 160"/>
                <a:gd name="T7" fmla="*/ 46 h 188"/>
                <a:gd name="T8" fmla="*/ 29 w 160"/>
                <a:gd name="T9" fmla="*/ 61 h 188"/>
                <a:gd name="T10" fmla="*/ 25 w 160"/>
                <a:gd name="T11" fmla="*/ 80 h 188"/>
                <a:gd name="T12" fmla="*/ 137 w 160"/>
                <a:gd name="T13" fmla="*/ 80 h 188"/>
                <a:gd name="T14" fmla="*/ 134 w 160"/>
                <a:gd name="T15" fmla="*/ 61 h 188"/>
                <a:gd name="T16" fmla="*/ 126 w 160"/>
                <a:gd name="T17" fmla="*/ 44 h 188"/>
                <a:gd name="T18" fmla="*/ 115 w 160"/>
                <a:gd name="T19" fmla="*/ 30 h 188"/>
                <a:gd name="T20" fmla="*/ 99 w 160"/>
                <a:gd name="T21" fmla="*/ 23 h 188"/>
                <a:gd name="T22" fmla="*/ 80 w 160"/>
                <a:gd name="T23" fmla="*/ 21 h 188"/>
                <a:gd name="T24" fmla="*/ 80 w 160"/>
                <a:gd name="T25" fmla="*/ 0 h 188"/>
                <a:gd name="T26" fmla="*/ 107 w 160"/>
                <a:gd name="T27" fmla="*/ 4 h 188"/>
                <a:gd name="T28" fmla="*/ 126 w 160"/>
                <a:gd name="T29" fmla="*/ 13 h 188"/>
                <a:gd name="T30" fmla="*/ 141 w 160"/>
                <a:gd name="T31" fmla="*/ 28 h 188"/>
                <a:gd name="T32" fmla="*/ 153 w 160"/>
                <a:gd name="T33" fmla="*/ 49 h 188"/>
                <a:gd name="T34" fmla="*/ 158 w 160"/>
                <a:gd name="T35" fmla="*/ 72 h 188"/>
                <a:gd name="T36" fmla="*/ 160 w 160"/>
                <a:gd name="T37" fmla="*/ 99 h 188"/>
                <a:gd name="T38" fmla="*/ 23 w 160"/>
                <a:gd name="T39" fmla="*/ 99 h 188"/>
                <a:gd name="T40" fmla="*/ 27 w 160"/>
                <a:gd name="T41" fmla="*/ 120 h 188"/>
                <a:gd name="T42" fmla="*/ 33 w 160"/>
                <a:gd name="T43" fmla="*/ 139 h 188"/>
                <a:gd name="T44" fmla="*/ 44 w 160"/>
                <a:gd name="T45" fmla="*/ 154 h 188"/>
                <a:gd name="T46" fmla="*/ 61 w 160"/>
                <a:gd name="T47" fmla="*/ 164 h 188"/>
                <a:gd name="T48" fmla="*/ 84 w 160"/>
                <a:gd name="T49" fmla="*/ 167 h 188"/>
                <a:gd name="T50" fmla="*/ 109 w 160"/>
                <a:gd name="T51" fmla="*/ 162 h 188"/>
                <a:gd name="T52" fmla="*/ 126 w 160"/>
                <a:gd name="T53" fmla="*/ 148 h 188"/>
                <a:gd name="T54" fmla="*/ 135 w 160"/>
                <a:gd name="T55" fmla="*/ 125 h 188"/>
                <a:gd name="T56" fmla="*/ 158 w 160"/>
                <a:gd name="T57" fmla="*/ 125 h 188"/>
                <a:gd name="T58" fmla="*/ 147 w 160"/>
                <a:gd name="T59" fmla="*/ 154 h 188"/>
                <a:gd name="T60" fmla="*/ 130 w 160"/>
                <a:gd name="T61" fmla="*/ 173 h 188"/>
                <a:gd name="T62" fmla="*/ 107 w 160"/>
                <a:gd name="T63" fmla="*/ 184 h 188"/>
                <a:gd name="T64" fmla="*/ 78 w 160"/>
                <a:gd name="T65" fmla="*/ 188 h 188"/>
                <a:gd name="T66" fmla="*/ 54 w 160"/>
                <a:gd name="T67" fmla="*/ 184 h 188"/>
                <a:gd name="T68" fmla="*/ 34 w 160"/>
                <a:gd name="T69" fmla="*/ 173 h 188"/>
                <a:gd name="T70" fmla="*/ 19 w 160"/>
                <a:gd name="T71" fmla="*/ 158 h 188"/>
                <a:gd name="T72" fmla="*/ 10 w 160"/>
                <a:gd name="T73" fmla="*/ 139 h 188"/>
                <a:gd name="T74" fmla="*/ 2 w 160"/>
                <a:gd name="T75" fmla="*/ 118 h 188"/>
                <a:gd name="T76" fmla="*/ 0 w 160"/>
                <a:gd name="T77" fmla="*/ 93 h 188"/>
                <a:gd name="T78" fmla="*/ 2 w 160"/>
                <a:gd name="T79" fmla="*/ 70 h 188"/>
                <a:gd name="T80" fmla="*/ 10 w 160"/>
                <a:gd name="T81" fmla="*/ 49 h 188"/>
                <a:gd name="T82" fmla="*/ 21 w 160"/>
                <a:gd name="T83" fmla="*/ 30 h 188"/>
                <a:gd name="T84" fmla="*/ 36 w 160"/>
                <a:gd name="T85" fmla="*/ 15 h 188"/>
                <a:gd name="T86" fmla="*/ 55 w 160"/>
                <a:gd name="T87" fmla="*/ 4 h 188"/>
                <a:gd name="T88" fmla="*/ 80 w 160"/>
                <a:gd name="T89"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0" h="188">
                  <a:moveTo>
                    <a:pt x="80" y="21"/>
                  </a:moveTo>
                  <a:lnTo>
                    <a:pt x="61" y="23"/>
                  </a:lnTo>
                  <a:lnTo>
                    <a:pt x="46" y="32"/>
                  </a:lnTo>
                  <a:lnTo>
                    <a:pt x="34" y="46"/>
                  </a:lnTo>
                  <a:lnTo>
                    <a:pt x="29" y="61"/>
                  </a:lnTo>
                  <a:lnTo>
                    <a:pt x="25" y="80"/>
                  </a:lnTo>
                  <a:lnTo>
                    <a:pt x="137" y="80"/>
                  </a:lnTo>
                  <a:lnTo>
                    <a:pt x="134" y="61"/>
                  </a:lnTo>
                  <a:lnTo>
                    <a:pt x="126" y="44"/>
                  </a:lnTo>
                  <a:lnTo>
                    <a:pt x="115" y="30"/>
                  </a:lnTo>
                  <a:lnTo>
                    <a:pt x="99" y="23"/>
                  </a:lnTo>
                  <a:lnTo>
                    <a:pt x="80" y="21"/>
                  </a:lnTo>
                  <a:close/>
                  <a:moveTo>
                    <a:pt x="80" y="0"/>
                  </a:moveTo>
                  <a:lnTo>
                    <a:pt x="107" y="4"/>
                  </a:lnTo>
                  <a:lnTo>
                    <a:pt x="126" y="13"/>
                  </a:lnTo>
                  <a:lnTo>
                    <a:pt x="141" y="28"/>
                  </a:lnTo>
                  <a:lnTo>
                    <a:pt x="153" y="49"/>
                  </a:lnTo>
                  <a:lnTo>
                    <a:pt x="158" y="72"/>
                  </a:lnTo>
                  <a:lnTo>
                    <a:pt x="160" y="99"/>
                  </a:lnTo>
                  <a:lnTo>
                    <a:pt x="23" y="99"/>
                  </a:lnTo>
                  <a:lnTo>
                    <a:pt x="27" y="120"/>
                  </a:lnTo>
                  <a:lnTo>
                    <a:pt x="33" y="139"/>
                  </a:lnTo>
                  <a:lnTo>
                    <a:pt x="44" y="154"/>
                  </a:lnTo>
                  <a:lnTo>
                    <a:pt x="61" y="164"/>
                  </a:lnTo>
                  <a:lnTo>
                    <a:pt x="84" y="167"/>
                  </a:lnTo>
                  <a:lnTo>
                    <a:pt x="109" y="162"/>
                  </a:lnTo>
                  <a:lnTo>
                    <a:pt x="126" y="148"/>
                  </a:lnTo>
                  <a:lnTo>
                    <a:pt x="135" y="125"/>
                  </a:lnTo>
                  <a:lnTo>
                    <a:pt x="158" y="125"/>
                  </a:lnTo>
                  <a:lnTo>
                    <a:pt x="147" y="154"/>
                  </a:lnTo>
                  <a:lnTo>
                    <a:pt x="130" y="173"/>
                  </a:lnTo>
                  <a:lnTo>
                    <a:pt x="107" y="184"/>
                  </a:lnTo>
                  <a:lnTo>
                    <a:pt x="78" y="188"/>
                  </a:lnTo>
                  <a:lnTo>
                    <a:pt x="54" y="184"/>
                  </a:lnTo>
                  <a:lnTo>
                    <a:pt x="34" y="173"/>
                  </a:lnTo>
                  <a:lnTo>
                    <a:pt x="19" y="158"/>
                  </a:lnTo>
                  <a:lnTo>
                    <a:pt x="10" y="139"/>
                  </a:lnTo>
                  <a:lnTo>
                    <a:pt x="2" y="118"/>
                  </a:lnTo>
                  <a:lnTo>
                    <a:pt x="0" y="93"/>
                  </a:lnTo>
                  <a:lnTo>
                    <a:pt x="2" y="70"/>
                  </a:lnTo>
                  <a:lnTo>
                    <a:pt x="10" y="49"/>
                  </a:lnTo>
                  <a:lnTo>
                    <a:pt x="21" y="30"/>
                  </a:lnTo>
                  <a:lnTo>
                    <a:pt x="36" y="15"/>
                  </a:lnTo>
                  <a:lnTo>
                    <a:pt x="55" y="4"/>
                  </a:lnTo>
                  <a:lnTo>
                    <a:pt x="80"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314967718"/>
      </p:ext>
    </p:extLst>
  </p:cSld>
  <p:clrMapOvr>
    <a:masterClrMapping/>
  </p:clrMapOvr>
  <mc:AlternateContent xmlns:mc="http://schemas.openxmlformats.org/markup-compatibility/2006" xmlns:p14="http://schemas.microsoft.com/office/powerpoint/2010/main">
    <mc:Choice Requires="p14">
      <p:transition spd="slow" p14:dur="2000" advTm="8392"/>
    </mc:Choice>
    <mc:Fallback xmlns="">
      <p:transition spd="slow" advTm="8392"/>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Framework for Retention Data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606722"/>
              </p:ext>
            </p:extLst>
          </p:nvPr>
        </p:nvGraphicFramePr>
        <p:xfrm>
          <a:off x="1016000" y="685800"/>
          <a:ext cx="10058400" cy="4394200"/>
        </p:xfrm>
        <a:graphic>
          <a:graphicData uri="http://schemas.openxmlformats.org/drawingml/2006/table">
            <a:tbl>
              <a:tblPr firstRow="1" bandRow="1">
                <a:tableStyleId>{5C22544A-7EE6-4342-B048-85BDC9FD1C3A}</a:tableStyleId>
              </a:tblPr>
              <a:tblGrid>
                <a:gridCol w="3352800"/>
                <a:gridCol w="3352800"/>
                <a:gridCol w="3352800"/>
              </a:tblGrid>
              <a:tr h="370840">
                <a:tc>
                  <a:txBody>
                    <a:bodyPr/>
                    <a:lstStyle/>
                    <a:p>
                      <a:r>
                        <a:rPr lang="en-US" dirty="0" smtClean="0"/>
                        <a:t>Framework</a:t>
                      </a:r>
                      <a:endParaRPr lang="en-US" dirty="0"/>
                    </a:p>
                  </a:txBody>
                  <a:tcPr/>
                </a:tc>
                <a:tc>
                  <a:txBody>
                    <a:bodyPr/>
                    <a:lstStyle/>
                    <a:p>
                      <a:r>
                        <a:rPr lang="en-US" dirty="0" smtClean="0"/>
                        <a:t>Qualitative Data Sources</a:t>
                      </a:r>
                      <a:endParaRPr lang="en-US" dirty="0"/>
                    </a:p>
                  </a:txBody>
                  <a:tcPr/>
                </a:tc>
                <a:tc>
                  <a:txBody>
                    <a:bodyPr/>
                    <a:lstStyle/>
                    <a:p>
                      <a:r>
                        <a:rPr lang="en-US" dirty="0" smtClean="0"/>
                        <a:t>Quantitative Data Sources</a:t>
                      </a:r>
                      <a:endParaRPr lang="en-US" dirty="0"/>
                    </a:p>
                  </a:txBody>
                  <a:tcPr/>
                </a:tc>
              </a:tr>
              <a:tr h="370840">
                <a:tc>
                  <a:txBody>
                    <a:bodyPr/>
                    <a:lstStyle/>
                    <a:p>
                      <a:r>
                        <a:rPr lang="en-US" sz="1500" dirty="0" smtClean="0"/>
                        <a:t>Library Facilities</a:t>
                      </a:r>
                    </a:p>
                  </a:txBody>
                  <a:tcPr/>
                </a:tc>
                <a:tc>
                  <a:txBody>
                    <a:bodyPr/>
                    <a:lstStyle/>
                    <a:p>
                      <a:r>
                        <a:rPr lang="en-US" sz="1500" dirty="0" smtClean="0"/>
                        <a:t>In-person</a:t>
                      </a:r>
                      <a:r>
                        <a:rPr lang="en-US" sz="1500" baseline="0" dirty="0" smtClean="0"/>
                        <a:t>/online feedback</a:t>
                      </a:r>
                      <a:endParaRPr lang="en-US" sz="1500" dirty="0"/>
                    </a:p>
                  </a:txBody>
                  <a:tcPr/>
                </a:tc>
                <a:tc>
                  <a:txBody>
                    <a:bodyPr/>
                    <a:lstStyle/>
                    <a:p>
                      <a:r>
                        <a:rPr lang="en-US" sz="1500" dirty="0" smtClean="0"/>
                        <a:t>Front desk/online usage</a:t>
                      </a:r>
                    </a:p>
                    <a:p>
                      <a:r>
                        <a:rPr lang="en-US" sz="1500" baseline="0" dirty="0" smtClean="0"/>
                        <a:t>Study room usage</a:t>
                      </a:r>
                    </a:p>
                    <a:p>
                      <a:r>
                        <a:rPr lang="en-US" sz="1500" baseline="0" dirty="0" smtClean="0"/>
                        <a:t>Website usage</a:t>
                      </a:r>
                      <a:endParaRPr lang="en-US" sz="1500" dirty="0"/>
                    </a:p>
                  </a:txBody>
                  <a:tcPr/>
                </a:tc>
              </a:tr>
              <a:tr h="370840">
                <a:tc>
                  <a:txBody>
                    <a:bodyPr/>
                    <a:lstStyle/>
                    <a:p>
                      <a:r>
                        <a:rPr lang="en-US" sz="1500" dirty="0" smtClean="0"/>
                        <a:t>Library Collection</a:t>
                      </a:r>
                      <a:endParaRPr lang="en-US" sz="1500" dirty="0"/>
                    </a:p>
                  </a:txBody>
                  <a:tcPr/>
                </a:tc>
                <a:tc>
                  <a:txBody>
                    <a:bodyPr/>
                    <a:lstStyle/>
                    <a:p>
                      <a:r>
                        <a:rPr lang="en-US" sz="1500" dirty="0" smtClean="0"/>
                        <a:t>In-person/online</a:t>
                      </a:r>
                      <a:r>
                        <a:rPr lang="en-US" sz="1500" baseline="0" dirty="0" smtClean="0"/>
                        <a:t> feedback</a:t>
                      </a:r>
                    </a:p>
                    <a:p>
                      <a:r>
                        <a:rPr lang="en-US" sz="1500" baseline="0" dirty="0" smtClean="0"/>
                        <a:t>Open-ended survey responses</a:t>
                      </a:r>
                      <a:endParaRPr lang="en-US" sz="1500" dirty="0"/>
                    </a:p>
                  </a:txBody>
                  <a:tcPr/>
                </a:tc>
                <a:tc>
                  <a:txBody>
                    <a:bodyPr/>
                    <a:lstStyle/>
                    <a:p>
                      <a:r>
                        <a:rPr lang="en-US" sz="1500" dirty="0" smtClean="0"/>
                        <a:t>Survey</a:t>
                      </a:r>
                      <a:r>
                        <a:rPr lang="en-US" sz="1500" baseline="0" dirty="0" smtClean="0"/>
                        <a:t> responses</a:t>
                      </a:r>
                    </a:p>
                    <a:p>
                      <a:r>
                        <a:rPr lang="en-US" sz="1500" baseline="0" dirty="0" smtClean="0"/>
                        <a:t>Collection data</a:t>
                      </a:r>
                    </a:p>
                    <a:p>
                      <a:r>
                        <a:rPr lang="en-US" sz="1500" dirty="0" smtClean="0"/>
                        <a:t>Usage data</a:t>
                      </a:r>
                    </a:p>
                  </a:txBody>
                  <a:tcPr/>
                </a:tc>
              </a:tr>
              <a:tr h="370840">
                <a:tc>
                  <a:txBody>
                    <a:bodyPr/>
                    <a:lstStyle/>
                    <a:p>
                      <a:r>
                        <a:rPr lang="en-US" sz="1500" dirty="0" smtClean="0"/>
                        <a:t>Library Instruction</a:t>
                      </a:r>
                      <a:endParaRPr lang="en-US" sz="1500" dirty="0"/>
                    </a:p>
                  </a:txBody>
                  <a:tcPr/>
                </a:tc>
                <a:tc>
                  <a:txBody>
                    <a:bodyPr/>
                    <a:lstStyle/>
                    <a:p>
                      <a:r>
                        <a:rPr lang="en-US" sz="1500" dirty="0" smtClean="0"/>
                        <a:t>In-person/online feedback</a:t>
                      </a:r>
                    </a:p>
                    <a:p>
                      <a:r>
                        <a:rPr lang="en-US" sz="1500" dirty="0" smtClean="0"/>
                        <a:t>End-of-course evaluations</a:t>
                      </a:r>
                      <a:endParaRPr lang="en-US" sz="1500" dirty="0"/>
                    </a:p>
                  </a:txBody>
                  <a:tcPr/>
                </a:tc>
                <a:tc>
                  <a:txBody>
                    <a:bodyPr/>
                    <a:lstStyle/>
                    <a:p>
                      <a:r>
                        <a:rPr lang="en-US" sz="1500" dirty="0" smtClean="0"/>
                        <a:t>Sessions offered</a:t>
                      </a:r>
                    </a:p>
                    <a:p>
                      <a:r>
                        <a:rPr lang="en-US" sz="1500" baseline="0" dirty="0" smtClean="0"/>
                        <a:t>Students taught</a:t>
                      </a:r>
                    </a:p>
                    <a:p>
                      <a:r>
                        <a:rPr lang="en-US" sz="1500" baseline="0" dirty="0" smtClean="0"/>
                        <a:t>Research consultations</a:t>
                      </a:r>
                    </a:p>
                    <a:p>
                      <a:r>
                        <a:rPr lang="en-US" sz="1500" baseline="0" dirty="0" smtClean="0"/>
                        <a:t>Tutorial usage</a:t>
                      </a:r>
                    </a:p>
                    <a:p>
                      <a:r>
                        <a:rPr lang="en-US" sz="1500" baseline="0" dirty="0" smtClean="0"/>
                        <a:t>Student achievement</a:t>
                      </a:r>
                    </a:p>
                    <a:p>
                      <a:endParaRPr lang="en-US" sz="1500" dirty="0"/>
                    </a:p>
                  </a:txBody>
                  <a:tcPr/>
                </a:tc>
              </a:tr>
              <a:tr h="370840">
                <a:tc>
                  <a:txBody>
                    <a:bodyPr/>
                    <a:lstStyle/>
                    <a:p>
                      <a:r>
                        <a:rPr lang="en-US" sz="1500" dirty="0" smtClean="0"/>
                        <a:t>Library People</a:t>
                      </a:r>
                      <a:endParaRPr lang="en-US" sz="1500" dirty="0"/>
                    </a:p>
                  </a:txBody>
                  <a:tcPr/>
                </a:tc>
                <a:tc>
                  <a:txBody>
                    <a:bodyPr/>
                    <a:lstStyle/>
                    <a:p>
                      <a:r>
                        <a:rPr lang="en-US" sz="1500" dirty="0" smtClean="0"/>
                        <a:t>In-person/online feedback</a:t>
                      </a:r>
                    </a:p>
                    <a:p>
                      <a:r>
                        <a:rPr lang="en-US" sz="1500" dirty="0" smtClean="0"/>
                        <a:t>Standards of care</a:t>
                      </a:r>
                    </a:p>
                    <a:p>
                      <a:r>
                        <a:rPr lang="en-US" sz="1500" dirty="0" smtClean="0"/>
                        <a:t>Collaboration with faculty</a:t>
                      </a:r>
                    </a:p>
                    <a:p>
                      <a:r>
                        <a:rPr lang="en-US" sz="1500" dirty="0" smtClean="0"/>
                        <a:t>Collaboration with support</a:t>
                      </a:r>
                      <a:r>
                        <a:rPr lang="en-US" sz="1500" baseline="0" dirty="0" smtClean="0"/>
                        <a:t> departments</a:t>
                      </a:r>
                    </a:p>
                  </a:txBody>
                  <a:tcPr/>
                </a:tc>
                <a:tc>
                  <a:txBody>
                    <a:bodyPr/>
                    <a:lstStyle/>
                    <a:p>
                      <a:r>
                        <a:rPr lang="en-US" sz="1500" dirty="0" smtClean="0"/>
                        <a:t>Outreach data</a:t>
                      </a:r>
                    </a:p>
                    <a:p>
                      <a:r>
                        <a:rPr lang="en-US" sz="1500" dirty="0" smtClean="0"/>
                        <a:t>Orientations attended</a:t>
                      </a:r>
                    </a:p>
                    <a:p>
                      <a:r>
                        <a:rPr lang="en-US" sz="1500" dirty="0" smtClean="0"/>
                        <a:t>Students reached</a:t>
                      </a:r>
                    </a:p>
                    <a:p>
                      <a:r>
                        <a:rPr lang="en-US" sz="1500" dirty="0" smtClean="0"/>
                        <a:t>Users/non-users</a:t>
                      </a:r>
                      <a:r>
                        <a:rPr lang="en-US" sz="1500" baseline="0" dirty="0" smtClean="0"/>
                        <a:t> data</a:t>
                      </a:r>
                      <a:endParaRPr lang="en-US" sz="1500" dirty="0"/>
                    </a:p>
                  </a:txBody>
                  <a:tcPr/>
                </a:tc>
              </a:tr>
            </a:tbl>
          </a:graphicData>
        </a:graphic>
      </p:graphicFrame>
    </p:spTree>
    <p:extLst>
      <p:ext uri="{BB962C8B-B14F-4D97-AF65-F5344CB8AC3E}">
        <p14:creationId xmlns:p14="http://schemas.microsoft.com/office/powerpoint/2010/main" val="3569987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CityU Data</a:t>
            </a:r>
            <a:endParaRPr lang="en-US" dirty="0"/>
          </a:p>
        </p:txBody>
      </p:sp>
      <p:sp>
        <p:nvSpPr>
          <p:cNvPr id="3" name="Content Placeholder 2"/>
          <p:cNvSpPr>
            <a:spLocks noGrp="1"/>
          </p:cNvSpPr>
          <p:nvPr>
            <p:ph idx="1"/>
          </p:nvPr>
        </p:nvSpPr>
        <p:spPr/>
        <p:txBody>
          <a:bodyPr/>
          <a:lstStyle/>
          <a:p>
            <a:r>
              <a:rPr lang="en-US" dirty="0" smtClean="0"/>
              <a:t>Front desk engagement increased from average of 5 to 247/week</a:t>
            </a:r>
          </a:p>
          <a:p>
            <a:r>
              <a:rPr lang="en-US" dirty="0" smtClean="0"/>
              <a:t>Website usage increased from 97,000 to 159,000</a:t>
            </a:r>
          </a:p>
          <a:p>
            <a:r>
              <a:rPr lang="en-US" dirty="0" smtClean="0"/>
              <a:t>Library collection is 97% digital with 1,300,000+ uses in AY16</a:t>
            </a:r>
          </a:p>
          <a:p>
            <a:r>
              <a:rPr lang="en-US" dirty="0" smtClean="0"/>
              <a:t>48,000+ engagements with students via library instruction</a:t>
            </a:r>
          </a:p>
          <a:p>
            <a:r>
              <a:rPr lang="en-US" dirty="0" smtClean="0"/>
              <a:t>20,395 </a:t>
            </a:r>
            <a:r>
              <a:rPr lang="en-US" smtClean="0"/>
              <a:t>questions answered</a:t>
            </a:r>
            <a:endParaRPr lang="en-US" dirty="0" smtClean="0"/>
          </a:p>
          <a:p>
            <a:r>
              <a:rPr lang="en-US" dirty="0" smtClean="0"/>
              <a:t>Individual student feedback</a:t>
            </a:r>
          </a:p>
        </p:txBody>
      </p:sp>
    </p:spTree>
    <p:extLst>
      <p:ext uri="{BB962C8B-B14F-4D97-AF65-F5344CB8AC3E}">
        <p14:creationId xmlns:p14="http://schemas.microsoft.com/office/powerpoint/2010/main" val="16344133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Library People</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148653" y="685800"/>
            <a:ext cx="5793093" cy="3886200"/>
          </a:xfrm>
        </p:spPr>
      </p:pic>
    </p:spTree>
    <p:extLst>
      <p:ext uri="{BB962C8B-B14F-4D97-AF65-F5344CB8AC3E}">
        <p14:creationId xmlns:p14="http://schemas.microsoft.com/office/powerpoint/2010/main" val="12771641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Embedded Librarianship</a:t>
            </a:r>
            <a:endParaRPr lang="en-US" dirty="0"/>
          </a:p>
        </p:txBody>
      </p:sp>
      <p:sp>
        <p:nvSpPr>
          <p:cNvPr id="3" name="Content Placeholder 2"/>
          <p:cNvSpPr>
            <a:spLocks noGrp="1"/>
          </p:cNvSpPr>
          <p:nvPr>
            <p:ph idx="1"/>
          </p:nvPr>
        </p:nvSpPr>
        <p:spPr>
          <a:xfrm>
            <a:off x="457200" y="2418108"/>
            <a:ext cx="5003800" cy="1600200"/>
          </a:xfrm>
        </p:spPr>
        <p:txBody>
          <a:bodyPr>
            <a:normAutofit lnSpcReduction="10000"/>
          </a:bodyPr>
          <a:lstStyle/>
          <a:p>
            <a:r>
              <a:rPr lang="en-US" sz="3600" dirty="0" smtClean="0"/>
              <a:t>Integration of the librarian within classes and departments.</a:t>
            </a:r>
            <a:endParaRPr lang="en-US" sz="3600" dirty="0"/>
          </a:p>
        </p:txBody>
      </p:sp>
      <p:pic>
        <p:nvPicPr>
          <p:cNvPr id="1026" name="Picture 2" descr="https://mrlibrarydude.files.wordpress.com/2013/06/screen-shot-2013-06-17-at-12-28-07-pm.png?w=5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7870" y="1676400"/>
            <a:ext cx="6438485" cy="26968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54955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Faculty-librarian collaboration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143000"/>
            <a:ext cx="3733800" cy="37338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3813" y="838200"/>
            <a:ext cx="4114800" cy="4533900"/>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51350" y="304800"/>
            <a:ext cx="2171700" cy="2171700"/>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65500" y="2806700"/>
            <a:ext cx="2095500" cy="2095500"/>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29300" y="2832100"/>
            <a:ext cx="2057400" cy="2057400"/>
          </a:xfrm>
          <a:prstGeom prst="rect">
            <a:avLst/>
          </a:prstGeom>
        </p:spPr>
      </p:pic>
    </p:spTree>
    <p:extLst>
      <p:ext uri="{BB962C8B-B14F-4D97-AF65-F5344CB8AC3E}">
        <p14:creationId xmlns:p14="http://schemas.microsoft.com/office/powerpoint/2010/main" val="164830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Tiered instruction</a:t>
            </a:r>
          </a:p>
        </p:txBody>
      </p:sp>
      <p:sp>
        <p:nvSpPr>
          <p:cNvPr id="3" name="Content Placeholder 2"/>
          <p:cNvSpPr>
            <a:spLocks noGrp="1"/>
          </p:cNvSpPr>
          <p:nvPr>
            <p:ph idx="1"/>
          </p:nvPr>
        </p:nvSpPr>
        <p:spPr/>
        <p:txBody>
          <a:bodyPr>
            <a:normAutofit/>
          </a:bodyPr>
          <a:lstStyle/>
          <a:p>
            <a:r>
              <a:rPr lang="en-US" sz="3200" dirty="0"/>
              <a:t>Level 1: Access point for students to contact librarians.</a:t>
            </a:r>
          </a:p>
          <a:p>
            <a:r>
              <a:rPr lang="en-US" sz="3200" dirty="0"/>
              <a:t>Level 2: More involved static interaction. Ex.: modules, handouts, links.</a:t>
            </a:r>
          </a:p>
          <a:p>
            <a:r>
              <a:rPr lang="en-US" sz="3200" dirty="0"/>
              <a:t>Level 3: </a:t>
            </a:r>
            <a:r>
              <a:rPr lang="en-US" sz="3200" dirty="0" err="1"/>
              <a:t>Scaffolded</a:t>
            </a:r>
            <a:r>
              <a:rPr lang="en-US" sz="3200" dirty="0"/>
              <a:t> library instruction in </a:t>
            </a:r>
            <a:r>
              <a:rPr lang="en-US" sz="3200" dirty="0" smtClean="0"/>
              <a:t>connection </a:t>
            </a:r>
            <a:r>
              <a:rPr lang="en-US" sz="3200" dirty="0"/>
              <a:t>with an assignment. Ex.: discussion boards, live sessions, etc</a:t>
            </a:r>
            <a:r>
              <a:rPr lang="en-US" sz="3200" dirty="0" smtClean="0"/>
              <a:t>.</a:t>
            </a:r>
            <a:endParaRPr lang="en-US" sz="3200" dirty="0"/>
          </a:p>
        </p:txBody>
      </p:sp>
    </p:spTree>
    <p:extLst>
      <p:ext uri="{BB962C8B-B14F-4D97-AF65-F5344CB8AC3E}">
        <p14:creationId xmlns:p14="http://schemas.microsoft.com/office/powerpoint/2010/main" val="4254202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BEAM: </a:t>
            </a:r>
            <a:r>
              <a:rPr lang="en-US" dirty="0"/>
              <a:t>J. </a:t>
            </a:r>
            <a:r>
              <a:rPr lang="en-US" dirty="0" err="1"/>
              <a:t>Bizup</a:t>
            </a:r>
            <a:r>
              <a:rPr lang="en-US" dirty="0"/>
              <a:t> (2008</a:t>
            </a:r>
            <a:r>
              <a:rPr lang="en-US" dirty="0" smtClean="0"/>
              <a:t>)</a:t>
            </a:r>
            <a:endParaRPr lang="en-US" dirty="0"/>
          </a:p>
        </p:txBody>
      </p:sp>
      <p:sp>
        <p:nvSpPr>
          <p:cNvPr id="3" name="Content Placeholder 2"/>
          <p:cNvSpPr>
            <a:spLocks noGrp="1"/>
          </p:cNvSpPr>
          <p:nvPr>
            <p:ph idx="1"/>
          </p:nvPr>
        </p:nvSpPr>
        <p:spPr>
          <a:xfrm>
            <a:off x="1016000" y="685800"/>
            <a:ext cx="10058400" cy="1524000"/>
          </a:xfrm>
        </p:spPr>
        <p:txBody>
          <a:bodyPr>
            <a:normAutofit/>
          </a:bodyPr>
          <a:lstStyle/>
          <a:p>
            <a:r>
              <a:rPr lang="en-US" sz="3200" dirty="0"/>
              <a:t>Goal: focus student attention on how to use resources and how to evaluate them for their assignment</a:t>
            </a:r>
            <a:r>
              <a:rPr lang="en-US" sz="3200" dirty="0" smtClean="0"/>
              <a:t>.</a:t>
            </a:r>
            <a:endParaRPr lang="en-US" sz="3200" dirty="0"/>
          </a:p>
        </p:txBody>
      </p:sp>
      <p:pic>
        <p:nvPicPr>
          <p:cNvPr id="4" name="Picture 2" descr="https://ganski.files.wordpress.com/2013/03/beam.png"/>
          <p:cNvPicPr>
            <a:picLocks noChangeAspect="1" noChangeArrowheads="1"/>
          </p:cNvPicPr>
          <p:nvPr/>
        </p:nvPicPr>
        <p:blipFill rotWithShape="1">
          <a:blip r:embed="rId2">
            <a:extLst>
              <a:ext uri="{28A0092B-C50C-407E-A947-70E740481C1C}">
                <a14:useLocalDpi xmlns:a14="http://schemas.microsoft.com/office/drawing/2010/main" val="0"/>
              </a:ext>
            </a:extLst>
          </a:blip>
          <a:srcRect l="2826" t="19115" r="8560"/>
          <a:stretch/>
        </p:blipFill>
        <p:spPr bwMode="auto">
          <a:xfrm>
            <a:off x="685800" y="2209800"/>
            <a:ext cx="4274818" cy="2914650"/>
          </a:xfrm>
          <a:prstGeom prst="rect">
            <a:avLst/>
          </a:prstGeom>
          <a:noFill/>
          <a:extLst>
            <a:ext uri="{909E8E84-426E-40DD-AFC4-6F175D3DCCD1}">
              <a14:hiddenFill xmlns:a14="http://schemas.microsoft.com/office/drawing/2010/main">
                <a:solidFill>
                  <a:srgbClr val="FFFFFF"/>
                </a:solidFill>
              </a14:hiddenFill>
            </a:ext>
          </a:extLst>
        </p:spPr>
      </p:pic>
      <p:sp>
        <p:nvSpPr>
          <p:cNvPr id="5" name="Equal 4"/>
          <p:cNvSpPr/>
          <p:nvPr/>
        </p:nvSpPr>
        <p:spPr>
          <a:xfrm>
            <a:off x="5481949" y="3024049"/>
            <a:ext cx="1524000" cy="933451"/>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Rectangle 5"/>
          <p:cNvSpPr/>
          <p:nvPr/>
        </p:nvSpPr>
        <p:spPr>
          <a:xfrm>
            <a:off x="7527281" y="2817674"/>
            <a:ext cx="2897762" cy="1754326"/>
          </a:xfrm>
          <a:prstGeom prst="rect">
            <a:avLst/>
          </a:prstGeom>
        </p:spPr>
        <p:txBody>
          <a:bodyPr wrap="square">
            <a:spAutoFit/>
          </a:bodyPr>
          <a:lstStyle/>
          <a:p>
            <a:r>
              <a:rPr lang="en-US" sz="3600" dirty="0"/>
              <a:t>Critical thinking about resources</a:t>
            </a:r>
          </a:p>
        </p:txBody>
      </p:sp>
    </p:spTree>
    <p:extLst>
      <p:ext uri="{BB962C8B-B14F-4D97-AF65-F5344CB8AC3E}">
        <p14:creationId xmlns:p14="http://schemas.microsoft.com/office/powerpoint/2010/main" val="25646326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Topic triangles</a:t>
            </a:r>
          </a:p>
        </p:txBody>
      </p:sp>
      <p:graphicFrame>
        <p:nvGraphicFramePr>
          <p:cNvPr id="4" name="Content Placeholder 3"/>
          <p:cNvGraphicFramePr>
            <a:graphicFrameLocks noGrp="1"/>
          </p:cNvGraphicFramePr>
          <p:nvPr>
            <p:ph idx="1"/>
            <p:extLst/>
          </p:nvPr>
        </p:nvGraphicFramePr>
        <p:xfrm>
          <a:off x="1016000" y="685800"/>
          <a:ext cx="10109200" cy="426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154756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sp>
        <p:nvSpPr>
          <p:cNvPr id="3" name="Content Placeholder 2"/>
          <p:cNvSpPr>
            <a:spLocks noGrp="1"/>
          </p:cNvSpPr>
          <p:nvPr>
            <p:ph idx="1"/>
          </p:nvPr>
        </p:nvSpPr>
        <p:spPr/>
        <p:txBody>
          <a:bodyPr>
            <a:normAutofit/>
          </a:bodyPr>
          <a:lstStyle/>
          <a:p>
            <a:r>
              <a:rPr lang="en-US" sz="2800" dirty="0" smtClean="0"/>
              <a:t>Student success activities are highly contextual</a:t>
            </a:r>
          </a:p>
          <a:p>
            <a:r>
              <a:rPr lang="en-US" sz="2800" dirty="0"/>
              <a:t>Increasing engagement with </a:t>
            </a:r>
            <a:r>
              <a:rPr lang="en-US" sz="2800" dirty="0" smtClean="0"/>
              <a:t>students increases retention</a:t>
            </a:r>
          </a:p>
          <a:p>
            <a:r>
              <a:rPr lang="en-US" sz="2800" dirty="0" smtClean="0"/>
              <a:t>Aligning library instruction with assignments encourages student success</a:t>
            </a:r>
            <a:endParaRPr lang="en-US" sz="2800" dirty="0"/>
          </a:p>
          <a:p>
            <a:r>
              <a:rPr lang="en-US" sz="2800" dirty="0" smtClean="0"/>
              <a:t>Data collection begins with what is at hand, and is iterative</a:t>
            </a:r>
          </a:p>
          <a:p>
            <a:r>
              <a:rPr lang="en-US" sz="2800" dirty="0" smtClean="0"/>
              <a:t>Collaborative relationships may take 3+ years to mature</a:t>
            </a:r>
          </a:p>
        </p:txBody>
      </p:sp>
    </p:spTree>
    <p:extLst>
      <p:ext uri="{BB962C8B-B14F-4D97-AF65-F5344CB8AC3E}">
        <p14:creationId xmlns:p14="http://schemas.microsoft.com/office/powerpoint/2010/main" val="26404071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What’s Next?</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192943" y="685800"/>
            <a:ext cx="5704513" cy="3886200"/>
          </a:xfrm>
        </p:spPr>
      </p:pic>
    </p:spTree>
    <p:extLst>
      <p:ext uri="{BB962C8B-B14F-4D97-AF65-F5344CB8AC3E}">
        <p14:creationId xmlns:p14="http://schemas.microsoft.com/office/powerpoint/2010/main" val="3445918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72460" y="2667000"/>
            <a:ext cx="1997185" cy="1997185"/>
          </a:xfrm>
          <a:prstGeom prst="rect">
            <a:avLst/>
          </a:prstGeom>
        </p:spPr>
      </p:pic>
      <p:sp>
        <p:nvSpPr>
          <p:cNvPr id="2" name="Title 1"/>
          <p:cNvSpPr>
            <a:spLocks noGrp="1"/>
          </p:cNvSpPr>
          <p:nvPr>
            <p:ph type="title"/>
          </p:nvPr>
        </p:nvSpPr>
        <p:spPr>
          <a:xfrm>
            <a:off x="990600" y="402865"/>
            <a:ext cx="10058400" cy="1273535"/>
          </a:xfrm>
        </p:spPr>
        <p:txBody>
          <a:bodyPr>
            <a:normAutofit/>
          </a:bodyPr>
          <a:lstStyle/>
          <a:p>
            <a:r>
              <a:rPr lang="en-US" dirty="0" smtClean="0"/>
              <a:t>Presenter </a:t>
            </a:r>
            <a:endParaRPr lang="en-US" sz="3600" dirty="0"/>
          </a:p>
        </p:txBody>
      </p:sp>
      <p:grpSp>
        <p:nvGrpSpPr>
          <p:cNvPr id="29" name="Group 4"/>
          <p:cNvGrpSpPr>
            <a:grpSpLocks noChangeAspect="1"/>
          </p:cNvGrpSpPr>
          <p:nvPr/>
        </p:nvGrpSpPr>
        <p:grpSpPr bwMode="auto">
          <a:xfrm>
            <a:off x="8719276" y="6265902"/>
            <a:ext cx="2329724" cy="515899"/>
            <a:chOff x="1463" y="1512"/>
            <a:chExt cx="2136" cy="473"/>
          </a:xfrm>
        </p:grpSpPr>
        <p:sp>
          <p:nvSpPr>
            <p:cNvPr id="32" name="Freeform 6"/>
            <p:cNvSpPr>
              <a:spLocks/>
            </p:cNvSpPr>
            <p:nvPr/>
          </p:nvSpPr>
          <p:spPr bwMode="auto">
            <a:xfrm>
              <a:off x="1463" y="1512"/>
              <a:ext cx="217" cy="289"/>
            </a:xfrm>
            <a:custGeom>
              <a:avLst/>
              <a:gdLst>
                <a:gd name="T0" fmla="*/ 225 w 435"/>
                <a:gd name="T1" fmla="*/ 0 h 576"/>
                <a:gd name="T2" fmla="*/ 269 w 435"/>
                <a:gd name="T3" fmla="*/ 3 h 576"/>
                <a:gd name="T4" fmla="*/ 307 w 435"/>
                <a:gd name="T5" fmla="*/ 13 h 576"/>
                <a:gd name="T6" fmla="*/ 339 w 435"/>
                <a:gd name="T7" fmla="*/ 26 h 576"/>
                <a:gd name="T8" fmla="*/ 368 w 435"/>
                <a:gd name="T9" fmla="*/ 47 h 576"/>
                <a:gd name="T10" fmla="*/ 391 w 435"/>
                <a:gd name="T11" fmla="*/ 76 h 576"/>
                <a:gd name="T12" fmla="*/ 408 w 435"/>
                <a:gd name="T13" fmla="*/ 108 h 576"/>
                <a:gd name="T14" fmla="*/ 421 w 435"/>
                <a:gd name="T15" fmla="*/ 148 h 576"/>
                <a:gd name="T16" fmla="*/ 324 w 435"/>
                <a:gd name="T17" fmla="*/ 171 h 576"/>
                <a:gd name="T18" fmla="*/ 313 w 435"/>
                <a:gd name="T19" fmla="*/ 144 h 576"/>
                <a:gd name="T20" fmla="*/ 297 w 435"/>
                <a:gd name="T21" fmla="*/ 121 h 576"/>
                <a:gd name="T22" fmla="*/ 276 w 435"/>
                <a:gd name="T23" fmla="*/ 104 h 576"/>
                <a:gd name="T24" fmla="*/ 252 w 435"/>
                <a:gd name="T25" fmla="*/ 95 h 576"/>
                <a:gd name="T26" fmla="*/ 223 w 435"/>
                <a:gd name="T27" fmla="*/ 91 h 576"/>
                <a:gd name="T28" fmla="*/ 194 w 435"/>
                <a:gd name="T29" fmla="*/ 95 h 576"/>
                <a:gd name="T30" fmla="*/ 168 w 435"/>
                <a:gd name="T31" fmla="*/ 106 h 576"/>
                <a:gd name="T32" fmla="*/ 147 w 435"/>
                <a:gd name="T33" fmla="*/ 127 h 576"/>
                <a:gd name="T34" fmla="*/ 130 w 435"/>
                <a:gd name="T35" fmla="*/ 156 h 576"/>
                <a:gd name="T36" fmla="*/ 118 w 435"/>
                <a:gd name="T37" fmla="*/ 192 h 576"/>
                <a:gd name="T38" fmla="*/ 111 w 435"/>
                <a:gd name="T39" fmla="*/ 236 h 576"/>
                <a:gd name="T40" fmla="*/ 107 w 435"/>
                <a:gd name="T41" fmla="*/ 289 h 576"/>
                <a:gd name="T42" fmla="*/ 109 w 435"/>
                <a:gd name="T43" fmla="*/ 340 h 576"/>
                <a:gd name="T44" fmla="*/ 116 w 435"/>
                <a:gd name="T45" fmla="*/ 384 h 576"/>
                <a:gd name="T46" fmla="*/ 128 w 435"/>
                <a:gd name="T47" fmla="*/ 420 h 576"/>
                <a:gd name="T48" fmla="*/ 145 w 435"/>
                <a:gd name="T49" fmla="*/ 449 h 576"/>
                <a:gd name="T50" fmla="*/ 166 w 435"/>
                <a:gd name="T51" fmla="*/ 470 h 576"/>
                <a:gd name="T52" fmla="*/ 194 w 435"/>
                <a:gd name="T53" fmla="*/ 481 h 576"/>
                <a:gd name="T54" fmla="*/ 225 w 435"/>
                <a:gd name="T55" fmla="*/ 487 h 576"/>
                <a:gd name="T56" fmla="*/ 252 w 435"/>
                <a:gd name="T57" fmla="*/ 483 h 576"/>
                <a:gd name="T58" fmla="*/ 276 w 435"/>
                <a:gd name="T59" fmla="*/ 475 h 576"/>
                <a:gd name="T60" fmla="*/ 297 w 435"/>
                <a:gd name="T61" fmla="*/ 460 h 576"/>
                <a:gd name="T62" fmla="*/ 316 w 435"/>
                <a:gd name="T63" fmla="*/ 437 h 576"/>
                <a:gd name="T64" fmla="*/ 335 w 435"/>
                <a:gd name="T65" fmla="*/ 403 h 576"/>
                <a:gd name="T66" fmla="*/ 435 w 435"/>
                <a:gd name="T67" fmla="*/ 430 h 576"/>
                <a:gd name="T68" fmla="*/ 415 w 435"/>
                <a:gd name="T69" fmla="*/ 473 h 576"/>
                <a:gd name="T70" fmla="*/ 389 w 435"/>
                <a:gd name="T71" fmla="*/ 510 h 576"/>
                <a:gd name="T72" fmla="*/ 356 w 435"/>
                <a:gd name="T73" fmla="*/ 538 h 576"/>
                <a:gd name="T74" fmla="*/ 318 w 435"/>
                <a:gd name="T75" fmla="*/ 559 h 576"/>
                <a:gd name="T76" fmla="*/ 274 w 435"/>
                <a:gd name="T77" fmla="*/ 572 h 576"/>
                <a:gd name="T78" fmla="*/ 225 w 435"/>
                <a:gd name="T79" fmla="*/ 576 h 576"/>
                <a:gd name="T80" fmla="*/ 181 w 435"/>
                <a:gd name="T81" fmla="*/ 572 h 576"/>
                <a:gd name="T82" fmla="*/ 139 w 435"/>
                <a:gd name="T83" fmla="*/ 561 h 576"/>
                <a:gd name="T84" fmla="*/ 103 w 435"/>
                <a:gd name="T85" fmla="*/ 542 h 576"/>
                <a:gd name="T86" fmla="*/ 72 w 435"/>
                <a:gd name="T87" fmla="*/ 515 h 576"/>
                <a:gd name="T88" fmla="*/ 48 w 435"/>
                <a:gd name="T89" fmla="*/ 483 h 576"/>
                <a:gd name="T90" fmla="*/ 27 w 435"/>
                <a:gd name="T91" fmla="*/ 445 h 576"/>
                <a:gd name="T92" fmla="*/ 12 w 435"/>
                <a:gd name="T93" fmla="*/ 397 h 576"/>
                <a:gd name="T94" fmla="*/ 4 w 435"/>
                <a:gd name="T95" fmla="*/ 346 h 576"/>
                <a:gd name="T96" fmla="*/ 0 w 435"/>
                <a:gd name="T97" fmla="*/ 289 h 576"/>
                <a:gd name="T98" fmla="*/ 4 w 435"/>
                <a:gd name="T99" fmla="*/ 230 h 576"/>
                <a:gd name="T100" fmla="*/ 12 w 435"/>
                <a:gd name="T101" fmla="*/ 178 h 576"/>
                <a:gd name="T102" fmla="*/ 27 w 435"/>
                <a:gd name="T103" fmla="*/ 133 h 576"/>
                <a:gd name="T104" fmla="*/ 48 w 435"/>
                <a:gd name="T105" fmla="*/ 93 h 576"/>
                <a:gd name="T106" fmla="*/ 72 w 435"/>
                <a:gd name="T107" fmla="*/ 60 h 576"/>
                <a:gd name="T108" fmla="*/ 103 w 435"/>
                <a:gd name="T109" fmla="*/ 34 h 576"/>
                <a:gd name="T110" fmla="*/ 139 w 435"/>
                <a:gd name="T111" fmla="*/ 15 h 576"/>
                <a:gd name="T112" fmla="*/ 181 w 435"/>
                <a:gd name="T113" fmla="*/ 3 h 576"/>
                <a:gd name="T114" fmla="*/ 225 w 435"/>
                <a:gd name="T115" fmla="*/ 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5" h="576">
                  <a:moveTo>
                    <a:pt x="225" y="0"/>
                  </a:moveTo>
                  <a:lnTo>
                    <a:pt x="269" y="3"/>
                  </a:lnTo>
                  <a:lnTo>
                    <a:pt x="307" y="13"/>
                  </a:lnTo>
                  <a:lnTo>
                    <a:pt x="339" y="26"/>
                  </a:lnTo>
                  <a:lnTo>
                    <a:pt x="368" y="47"/>
                  </a:lnTo>
                  <a:lnTo>
                    <a:pt x="391" y="76"/>
                  </a:lnTo>
                  <a:lnTo>
                    <a:pt x="408" y="108"/>
                  </a:lnTo>
                  <a:lnTo>
                    <a:pt x="421" y="148"/>
                  </a:lnTo>
                  <a:lnTo>
                    <a:pt x="324" y="171"/>
                  </a:lnTo>
                  <a:lnTo>
                    <a:pt x="313" y="144"/>
                  </a:lnTo>
                  <a:lnTo>
                    <a:pt x="297" y="121"/>
                  </a:lnTo>
                  <a:lnTo>
                    <a:pt x="276" y="104"/>
                  </a:lnTo>
                  <a:lnTo>
                    <a:pt x="252" y="95"/>
                  </a:lnTo>
                  <a:lnTo>
                    <a:pt x="223" y="91"/>
                  </a:lnTo>
                  <a:lnTo>
                    <a:pt x="194" y="95"/>
                  </a:lnTo>
                  <a:lnTo>
                    <a:pt x="168" y="106"/>
                  </a:lnTo>
                  <a:lnTo>
                    <a:pt x="147" y="127"/>
                  </a:lnTo>
                  <a:lnTo>
                    <a:pt x="130" y="156"/>
                  </a:lnTo>
                  <a:lnTo>
                    <a:pt x="118" y="192"/>
                  </a:lnTo>
                  <a:lnTo>
                    <a:pt x="111" y="236"/>
                  </a:lnTo>
                  <a:lnTo>
                    <a:pt x="107" y="289"/>
                  </a:lnTo>
                  <a:lnTo>
                    <a:pt x="109" y="340"/>
                  </a:lnTo>
                  <a:lnTo>
                    <a:pt x="116" y="384"/>
                  </a:lnTo>
                  <a:lnTo>
                    <a:pt x="128" y="420"/>
                  </a:lnTo>
                  <a:lnTo>
                    <a:pt x="145" y="449"/>
                  </a:lnTo>
                  <a:lnTo>
                    <a:pt x="166" y="470"/>
                  </a:lnTo>
                  <a:lnTo>
                    <a:pt x="194" y="481"/>
                  </a:lnTo>
                  <a:lnTo>
                    <a:pt x="225" y="487"/>
                  </a:lnTo>
                  <a:lnTo>
                    <a:pt x="252" y="483"/>
                  </a:lnTo>
                  <a:lnTo>
                    <a:pt x="276" y="475"/>
                  </a:lnTo>
                  <a:lnTo>
                    <a:pt x="297" y="460"/>
                  </a:lnTo>
                  <a:lnTo>
                    <a:pt x="316" y="437"/>
                  </a:lnTo>
                  <a:lnTo>
                    <a:pt x="335" y="403"/>
                  </a:lnTo>
                  <a:lnTo>
                    <a:pt x="435" y="430"/>
                  </a:lnTo>
                  <a:lnTo>
                    <a:pt x="415" y="473"/>
                  </a:lnTo>
                  <a:lnTo>
                    <a:pt x="389" y="510"/>
                  </a:lnTo>
                  <a:lnTo>
                    <a:pt x="356" y="538"/>
                  </a:lnTo>
                  <a:lnTo>
                    <a:pt x="318" y="559"/>
                  </a:lnTo>
                  <a:lnTo>
                    <a:pt x="274" y="572"/>
                  </a:lnTo>
                  <a:lnTo>
                    <a:pt x="225" y="576"/>
                  </a:lnTo>
                  <a:lnTo>
                    <a:pt x="181" y="572"/>
                  </a:lnTo>
                  <a:lnTo>
                    <a:pt x="139" y="561"/>
                  </a:lnTo>
                  <a:lnTo>
                    <a:pt x="103" y="542"/>
                  </a:lnTo>
                  <a:lnTo>
                    <a:pt x="72" y="515"/>
                  </a:lnTo>
                  <a:lnTo>
                    <a:pt x="48" y="483"/>
                  </a:lnTo>
                  <a:lnTo>
                    <a:pt x="27" y="445"/>
                  </a:lnTo>
                  <a:lnTo>
                    <a:pt x="12" y="397"/>
                  </a:lnTo>
                  <a:lnTo>
                    <a:pt x="4" y="346"/>
                  </a:lnTo>
                  <a:lnTo>
                    <a:pt x="0" y="289"/>
                  </a:lnTo>
                  <a:lnTo>
                    <a:pt x="4" y="230"/>
                  </a:lnTo>
                  <a:lnTo>
                    <a:pt x="12" y="178"/>
                  </a:lnTo>
                  <a:lnTo>
                    <a:pt x="27" y="133"/>
                  </a:lnTo>
                  <a:lnTo>
                    <a:pt x="48" y="93"/>
                  </a:lnTo>
                  <a:lnTo>
                    <a:pt x="72" y="60"/>
                  </a:lnTo>
                  <a:lnTo>
                    <a:pt x="103" y="34"/>
                  </a:lnTo>
                  <a:lnTo>
                    <a:pt x="139" y="15"/>
                  </a:lnTo>
                  <a:lnTo>
                    <a:pt x="181" y="3"/>
                  </a:lnTo>
                  <a:lnTo>
                    <a:pt x="225"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7"/>
            <p:cNvSpPr>
              <a:spLocks noEditPoints="1"/>
            </p:cNvSpPr>
            <p:nvPr/>
          </p:nvSpPr>
          <p:spPr bwMode="auto">
            <a:xfrm>
              <a:off x="1703" y="1512"/>
              <a:ext cx="48" cy="285"/>
            </a:xfrm>
            <a:custGeom>
              <a:avLst/>
              <a:gdLst>
                <a:gd name="T0" fmla="*/ 0 w 96"/>
                <a:gd name="T1" fmla="*/ 165 h 569"/>
                <a:gd name="T2" fmla="*/ 96 w 96"/>
                <a:gd name="T3" fmla="*/ 165 h 569"/>
                <a:gd name="T4" fmla="*/ 96 w 96"/>
                <a:gd name="T5" fmla="*/ 569 h 569"/>
                <a:gd name="T6" fmla="*/ 0 w 96"/>
                <a:gd name="T7" fmla="*/ 569 h 569"/>
                <a:gd name="T8" fmla="*/ 0 w 96"/>
                <a:gd name="T9" fmla="*/ 165 h 569"/>
                <a:gd name="T10" fmla="*/ 0 w 96"/>
                <a:gd name="T11" fmla="*/ 0 h 569"/>
                <a:gd name="T12" fmla="*/ 96 w 96"/>
                <a:gd name="T13" fmla="*/ 0 h 569"/>
                <a:gd name="T14" fmla="*/ 96 w 96"/>
                <a:gd name="T15" fmla="*/ 91 h 569"/>
                <a:gd name="T16" fmla="*/ 0 w 96"/>
                <a:gd name="T17" fmla="*/ 91 h 569"/>
                <a:gd name="T18" fmla="*/ 0 w 96"/>
                <a:gd name="T19"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569">
                  <a:moveTo>
                    <a:pt x="0" y="165"/>
                  </a:moveTo>
                  <a:lnTo>
                    <a:pt x="96" y="165"/>
                  </a:lnTo>
                  <a:lnTo>
                    <a:pt x="96" y="569"/>
                  </a:lnTo>
                  <a:lnTo>
                    <a:pt x="0" y="569"/>
                  </a:lnTo>
                  <a:lnTo>
                    <a:pt x="0" y="165"/>
                  </a:lnTo>
                  <a:close/>
                  <a:moveTo>
                    <a:pt x="0" y="0"/>
                  </a:moveTo>
                  <a:lnTo>
                    <a:pt x="96" y="0"/>
                  </a:lnTo>
                  <a:lnTo>
                    <a:pt x="96" y="91"/>
                  </a:lnTo>
                  <a:lnTo>
                    <a:pt x="0" y="91"/>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8"/>
            <p:cNvSpPr>
              <a:spLocks/>
            </p:cNvSpPr>
            <p:nvPr/>
          </p:nvSpPr>
          <p:spPr bwMode="auto">
            <a:xfrm>
              <a:off x="1771" y="1528"/>
              <a:ext cx="115" cy="273"/>
            </a:xfrm>
            <a:custGeom>
              <a:avLst/>
              <a:gdLst>
                <a:gd name="T0" fmla="*/ 55 w 230"/>
                <a:gd name="T1" fmla="*/ 0 h 544"/>
                <a:gd name="T2" fmla="*/ 152 w 230"/>
                <a:gd name="T3" fmla="*/ 0 h 544"/>
                <a:gd name="T4" fmla="*/ 152 w 230"/>
                <a:gd name="T5" fmla="*/ 133 h 544"/>
                <a:gd name="T6" fmla="*/ 230 w 230"/>
                <a:gd name="T7" fmla="*/ 133 h 544"/>
                <a:gd name="T8" fmla="*/ 230 w 230"/>
                <a:gd name="T9" fmla="*/ 209 h 544"/>
                <a:gd name="T10" fmla="*/ 152 w 230"/>
                <a:gd name="T11" fmla="*/ 209 h 544"/>
                <a:gd name="T12" fmla="*/ 152 w 230"/>
                <a:gd name="T13" fmla="*/ 438 h 544"/>
                <a:gd name="T14" fmla="*/ 154 w 230"/>
                <a:gd name="T15" fmla="*/ 451 h 544"/>
                <a:gd name="T16" fmla="*/ 160 w 230"/>
                <a:gd name="T17" fmla="*/ 460 h 544"/>
                <a:gd name="T18" fmla="*/ 171 w 230"/>
                <a:gd name="T19" fmla="*/ 464 h 544"/>
                <a:gd name="T20" fmla="*/ 186 w 230"/>
                <a:gd name="T21" fmla="*/ 466 h 544"/>
                <a:gd name="T22" fmla="*/ 209 w 230"/>
                <a:gd name="T23" fmla="*/ 464 h 544"/>
                <a:gd name="T24" fmla="*/ 230 w 230"/>
                <a:gd name="T25" fmla="*/ 458 h 544"/>
                <a:gd name="T26" fmla="*/ 230 w 230"/>
                <a:gd name="T27" fmla="*/ 538 h 544"/>
                <a:gd name="T28" fmla="*/ 192 w 230"/>
                <a:gd name="T29" fmla="*/ 542 h 544"/>
                <a:gd name="T30" fmla="*/ 154 w 230"/>
                <a:gd name="T31" fmla="*/ 544 h 544"/>
                <a:gd name="T32" fmla="*/ 121 w 230"/>
                <a:gd name="T33" fmla="*/ 540 h 544"/>
                <a:gd name="T34" fmla="*/ 97 w 230"/>
                <a:gd name="T35" fmla="*/ 533 h 544"/>
                <a:gd name="T36" fmla="*/ 78 w 230"/>
                <a:gd name="T37" fmla="*/ 519 h 544"/>
                <a:gd name="T38" fmla="*/ 64 w 230"/>
                <a:gd name="T39" fmla="*/ 500 h 544"/>
                <a:gd name="T40" fmla="*/ 57 w 230"/>
                <a:gd name="T41" fmla="*/ 478 h 544"/>
                <a:gd name="T42" fmla="*/ 55 w 230"/>
                <a:gd name="T43" fmla="*/ 451 h 544"/>
                <a:gd name="T44" fmla="*/ 55 w 230"/>
                <a:gd name="T45" fmla="*/ 209 h 544"/>
                <a:gd name="T46" fmla="*/ 0 w 230"/>
                <a:gd name="T47" fmla="*/ 209 h 544"/>
                <a:gd name="T48" fmla="*/ 0 w 230"/>
                <a:gd name="T49" fmla="*/ 133 h 544"/>
                <a:gd name="T50" fmla="*/ 55 w 230"/>
                <a:gd name="T51" fmla="*/ 133 h 544"/>
                <a:gd name="T52" fmla="*/ 55 w 230"/>
                <a:gd name="T53"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0" h="544">
                  <a:moveTo>
                    <a:pt x="55" y="0"/>
                  </a:moveTo>
                  <a:lnTo>
                    <a:pt x="152" y="0"/>
                  </a:lnTo>
                  <a:lnTo>
                    <a:pt x="152" y="133"/>
                  </a:lnTo>
                  <a:lnTo>
                    <a:pt x="230" y="133"/>
                  </a:lnTo>
                  <a:lnTo>
                    <a:pt x="230" y="209"/>
                  </a:lnTo>
                  <a:lnTo>
                    <a:pt x="152" y="209"/>
                  </a:lnTo>
                  <a:lnTo>
                    <a:pt x="152" y="438"/>
                  </a:lnTo>
                  <a:lnTo>
                    <a:pt x="154" y="451"/>
                  </a:lnTo>
                  <a:lnTo>
                    <a:pt x="160" y="460"/>
                  </a:lnTo>
                  <a:lnTo>
                    <a:pt x="171" y="464"/>
                  </a:lnTo>
                  <a:lnTo>
                    <a:pt x="186" y="466"/>
                  </a:lnTo>
                  <a:lnTo>
                    <a:pt x="209" y="464"/>
                  </a:lnTo>
                  <a:lnTo>
                    <a:pt x="230" y="458"/>
                  </a:lnTo>
                  <a:lnTo>
                    <a:pt x="230" y="538"/>
                  </a:lnTo>
                  <a:lnTo>
                    <a:pt x="192" y="542"/>
                  </a:lnTo>
                  <a:lnTo>
                    <a:pt x="154" y="544"/>
                  </a:lnTo>
                  <a:lnTo>
                    <a:pt x="121" y="540"/>
                  </a:lnTo>
                  <a:lnTo>
                    <a:pt x="97" y="533"/>
                  </a:lnTo>
                  <a:lnTo>
                    <a:pt x="78" y="519"/>
                  </a:lnTo>
                  <a:lnTo>
                    <a:pt x="64" y="500"/>
                  </a:lnTo>
                  <a:lnTo>
                    <a:pt x="57" y="478"/>
                  </a:lnTo>
                  <a:lnTo>
                    <a:pt x="55" y="451"/>
                  </a:lnTo>
                  <a:lnTo>
                    <a:pt x="55" y="209"/>
                  </a:lnTo>
                  <a:lnTo>
                    <a:pt x="0" y="209"/>
                  </a:lnTo>
                  <a:lnTo>
                    <a:pt x="0" y="133"/>
                  </a:lnTo>
                  <a:lnTo>
                    <a:pt x="55" y="133"/>
                  </a:lnTo>
                  <a:lnTo>
                    <a:pt x="55"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9"/>
            <p:cNvSpPr>
              <a:spLocks/>
            </p:cNvSpPr>
            <p:nvPr/>
          </p:nvSpPr>
          <p:spPr bwMode="auto">
            <a:xfrm>
              <a:off x="1896" y="1595"/>
              <a:ext cx="165" cy="275"/>
            </a:xfrm>
            <a:custGeom>
              <a:avLst/>
              <a:gdLst>
                <a:gd name="T0" fmla="*/ 0 w 332"/>
                <a:gd name="T1" fmla="*/ 0 h 550"/>
                <a:gd name="T2" fmla="*/ 97 w 332"/>
                <a:gd name="T3" fmla="*/ 0 h 550"/>
                <a:gd name="T4" fmla="*/ 164 w 332"/>
                <a:gd name="T5" fmla="*/ 247 h 550"/>
                <a:gd name="T6" fmla="*/ 166 w 332"/>
                <a:gd name="T7" fmla="*/ 247 h 550"/>
                <a:gd name="T8" fmla="*/ 235 w 332"/>
                <a:gd name="T9" fmla="*/ 0 h 550"/>
                <a:gd name="T10" fmla="*/ 332 w 332"/>
                <a:gd name="T11" fmla="*/ 0 h 550"/>
                <a:gd name="T12" fmla="*/ 204 w 332"/>
                <a:gd name="T13" fmla="*/ 404 h 550"/>
                <a:gd name="T14" fmla="*/ 185 w 332"/>
                <a:gd name="T15" fmla="*/ 449 h 550"/>
                <a:gd name="T16" fmla="*/ 168 w 332"/>
                <a:gd name="T17" fmla="*/ 483 h 550"/>
                <a:gd name="T18" fmla="*/ 149 w 332"/>
                <a:gd name="T19" fmla="*/ 510 h 550"/>
                <a:gd name="T20" fmla="*/ 128 w 332"/>
                <a:gd name="T21" fmla="*/ 529 h 550"/>
                <a:gd name="T22" fmla="*/ 105 w 332"/>
                <a:gd name="T23" fmla="*/ 542 h 550"/>
                <a:gd name="T24" fmla="*/ 78 w 332"/>
                <a:gd name="T25" fmla="*/ 548 h 550"/>
                <a:gd name="T26" fmla="*/ 48 w 332"/>
                <a:gd name="T27" fmla="*/ 550 h 550"/>
                <a:gd name="T28" fmla="*/ 27 w 332"/>
                <a:gd name="T29" fmla="*/ 550 h 550"/>
                <a:gd name="T30" fmla="*/ 13 w 332"/>
                <a:gd name="T31" fmla="*/ 548 h 550"/>
                <a:gd name="T32" fmla="*/ 0 w 332"/>
                <a:gd name="T33" fmla="*/ 548 h 550"/>
                <a:gd name="T34" fmla="*/ 0 w 332"/>
                <a:gd name="T35" fmla="*/ 468 h 550"/>
                <a:gd name="T36" fmla="*/ 21 w 332"/>
                <a:gd name="T37" fmla="*/ 470 h 550"/>
                <a:gd name="T38" fmla="*/ 42 w 332"/>
                <a:gd name="T39" fmla="*/ 472 h 550"/>
                <a:gd name="T40" fmla="*/ 63 w 332"/>
                <a:gd name="T41" fmla="*/ 470 h 550"/>
                <a:gd name="T42" fmla="*/ 82 w 332"/>
                <a:gd name="T43" fmla="*/ 464 h 550"/>
                <a:gd name="T44" fmla="*/ 95 w 332"/>
                <a:gd name="T45" fmla="*/ 453 h 550"/>
                <a:gd name="T46" fmla="*/ 105 w 332"/>
                <a:gd name="T47" fmla="*/ 440 h 550"/>
                <a:gd name="T48" fmla="*/ 113 w 332"/>
                <a:gd name="T49" fmla="*/ 423 h 550"/>
                <a:gd name="T50" fmla="*/ 118 w 332"/>
                <a:gd name="T51" fmla="*/ 407 h 550"/>
                <a:gd name="T52" fmla="*/ 120 w 332"/>
                <a:gd name="T53" fmla="*/ 392 h 550"/>
                <a:gd name="T54" fmla="*/ 116 w 332"/>
                <a:gd name="T55" fmla="*/ 369 h 550"/>
                <a:gd name="T56" fmla="*/ 109 w 332"/>
                <a:gd name="T57" fmla="*/ 345 h 550"/>
                <a:gd name="T58" fmla="*/ 0 w 332"/>
                <a:gd name="T59"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2" h="550">
                  <a:moveTo>
                    <a:pt x="0" y="0"/>
                  </a:moveTo>
                  <a:lnTo>
                    <a:pt x="97" y="0"/>
                  </a:lnTo>
                  <a:lnTo>
                    <a:pt x="164" y="247"/>
                  </a:lnTo>
                  <a:lnTo>
                    <a:pt x="166" y="247"/>
                  </a:lnTo>
                  <a:lnTo>
                    <a:pt x="235" y="0"/>
                  </a:lnTo>
                  <a:lnTo>
                    <a:pt x="332" y="0"/>
                  </a:lnTo>
                  <a:lnTo>
                    <a:pt x="204" y="404"/>
                  </a:lnTo>
                  <a:lnTo>
                    <a:pt x="185" y="449"/>
                  </a:lnTo>
                  <a:lnTo>
                    <a:pt x="168" y="483"/>
                  </a:lnTo>
                  <a:lnTo>
                    <a:pt x="149" y="510"/>
                  </a:lnTo>
                  <a:lnTo>
                    <a:pt x="128" y="529"/>
                  </a:lnTo>
                  <a:lnTo>
                    <a:pt x="105" y="542"/>
                  </a:lnTo>
                  <a:lnTo>
                    <a:pt x="78" y="548"/>
                  </a:lnTo>
                  <a:lnTo>
                    <a:pt x="48" y="550"/>
                  </a:lnTo>
                  <a:lnTo>
                    <a:pt x="27" y="550"/>
                  </a:lnTo>
                  <a:lnTo>
                    <a:pt x="13" y="548"/>
                  </a:lnTo>
                  <a:lnTo>
                    <a:pt x="0" y="548"/>
                  </a:lnTo>
                  <a:lnTo>
                    <a:pt x="0" y="468"/>
                  </a:lnTo>
                  <a:lnTo>
                    <a:pt x="21" y="470"/>
                  </a:lnTo>
                  <a:lnTo>
                    <a:pt x="42" y="472"/>
                  </a:lnTo>
                  <a:lnTo>
                    <a:pt x="63" y="470"/>
                  </a:lnTo>
                  <a:lnTo>
                    <a:pt x="82" y="464"/>
                  </a:lnTo>
                  <a:lnTo>
                    <a:pt x="95" y="453"/>
                  </a:lnTo>
                  <a:lnTo>
                    <a:pt x="105" y="440"/>
                  </a:lnTo>
                  <a:lnTo>
                    <a:pt x="113" y="423"/>
                  </a:lnTo>
                  <a:lnTo>
                    <a:pt x="118" y="407"/>
                  </a:lnTo>
                  <a:lnTo>
                    <a:pt x="120" y="392"/>
                  </a:lnTo>
                  <a:lnTo>
                    <a:pt x="116" y="369"/>
                  </a:lnTo>
                  <a:lnTo>
                    <a:pt x="109" y="345"/>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0"/>
            <p:cNvSpPr>
              <a:spLocks/>
            </p:cNvSpPr>
            <p:nvPr/>
          </p:nvSpPr>
          <p:spPr bwMode="auto">
            <a:xfrm>
              <a:off x="2082" y="1516"/>
              <a:ext cx="216" cy="285"/>
            </a:xfrm>
            <a:custGeom>
              <a:avLst/>
              <a:gdLst>
                <a:gd name="T0" fmla="*/ 0 w 430"/>
                <a:gd name="T1" fmla="*/ 0 h 569"/>
                <a:gd name="T2" fmla="*/ 108 w 430"/>
                <a:gd name="T3" fmla="*/ 0 h 569"/>
                <a:gd name="T4" fmla="*/ 108 w 430"/>
                <a:gd name="T5" fmla="*/ 356 h 569"/>
                <a:gd name="T6" fmla="*/ 110 w 430"/>
                <a:gd name="T7" fmla="*/ 392 h 569"/>
                <a:gd name="T8" fmla="*/ 116 w 430"/>
                <a:gd name="T9" fmla="*/ 421 h 569"/>
                <a:gd name="T10" fmla="*/ 127 w 430"/>
                <a:gd name="T11" fmla="*/ 442 h 569"/>
                <a:gd name="T12" fmla="*/ 143 w 430"/>
                <a:gd name="T13" fmla="*/ 459 h 569"/>
                <a:gd name="T14" fmla="*/ 163 w 430"/>
                <a:gd name="T15" fmla="*/ 470 h 569"/>
                <a:gd name="T16" fmla="*/ 186 w 430"/>
                <a:gd name="T17" fmla="*/ 476 h 569"/>
                <a:gd name="T18" fmla="*/ 215 w 430"/>
                <a:gd name="T19" fmla="*/ 480 h 569"/>
                <a:gd name="T20" fmla="*/ 244 w 430"/>
                <a:gd name="T21" fmla="*/ 476 h 569"/>
                <a:gd name="T22" fmla="*/ 268 w 430"/>
                <a:gd name="T23" fmla="*/ 470 h 569"/>
                <a:gd name="T24" fmla="*/ 289 w 430"/>
                <a:gd name="T25" fmla="*/ 459 h 569"/>
                <a:gd name="T26" fmla="*/ 304 w 430"/>
                <a:gd name="T27" fmla="*/ 442 h 569"/>
                <a:gd name="T28" fmla="*/ 314 w 430"/>
                <a:gd name="T29" fmla="*/ 421 h 569"/>
                <a:gd name="T30" fmla="*/ 322 w 430"/>
                <a:gd name="T31" fmla="*/ 392 h 569"/>
                <a:gd name="T32" fmla="*/ 324 w 430"/>
                <a:gd name="T33" fmla="*/ 356 h 569"/>
                <a:gd name="T34" fmla="*/ 324 w 430"/>
                <a:gd name="T35" fmla="*/ 0 h 569"/>
                <a:gd name="T36" fmla="*/ 430 w 430"/>
                <a:gd name="T37" fmla="*/ 0 h 569"/>
                <a:gd name="T38" fmla="*/ 430 w 430"/>
                <a:gd name="T39" fmla="*/ 352 h 569"/>
                <a:gd name="T40" fmla="*/ 428 w 430"/>
                <a:gd name="T41" fmla="*/ 398 h 569"/>
                <a:gd name="T42" fmla="*/ 419 w 430"/>
                <a:gd name="T43" fmla="*/ 438 h 569"/>
                <a:gd name="T44" fmla="*/ 405 w 430"/>
                <a:gd name="T45" fmla="*/ 470 h 569"/>
                <a:gd name="T46" fmla="*/ 388 w 430"/>
                <a:gd name="T47" fmla="*/ 499 h 569"/>
                <a:gd name="T48" fmla="*/ 365 w 430"/>
                <a:gd name="T49" fmla="*/ 522 h 569"/>
                <a:gd name="T50" fmla="*/ 341 w 430"/>
                <a:gd name="T51" fmla="*/ 539 h 569"/>
                <a:gd name="T52" fmla="*/ 312 w 430"/>
                <a:gd name="T53" fmla="*/ 552 h 569"/>
                <a:gd name="T54" fmla="*/ 282 w 430"/>
                <a:gd name="T55" fmla="*/ 562 h 569"/>
                <a:gd name="T56" fmla="*/ 249 w 430"/>
                <a:gd name="T57" fmla="*/ 567 h 569"/>
                <a:gd name="T58" fmla="*/ 215 w 430"/>
                <a:gd name="T59" fmla="*/ 569 h 569"/>
                <a:gd name="T60" fmla="*/ 183 w 430"/>
                <a:gd name="T61" fmla="*/ 567 h 569"/>
                <a:gd name="T62" fmla="*/ 150 w 430"/>
                <a:gd name="T63" fmla="*/ 562 h 569"/>
                <a:gd name="T64" fmla="*/ 120 w 430"/>
                <a:gd name="T65" fmla="*/ 552 h 569"/>
                <a:gd name="T66" fmla="*/ 91 w 430"/>
                <a:gd name="T67" fmla="*/ 539 h 569"/>
                <a:gd name="T68" fmla="*/ 64 w 430"/>
                <a:gd name="T69" fmla="*/ 522 h 569"/>
                <a:gd name="T70" fmla="*/ 43 w 430"/>
                <a:gd name="T71" fmla="*/ 499 h 569"/>
                <a:gd name="T72" fmla="*/ 24 w 430"/>
                <a:gd name="T73" fmla="*/ 470 h 569"/>
                <a:gd name="T74" fmla="*/ 11 w 430"/>
                <a:gd name="T75" fmla="*/ 438 h 569"/>
                <a:gd name="T76" fmla="*/ 3 w 430"/>
                <a:gd name="T77" fmla="*/ 398 h 569"/>
                <a:gd name="T78" fmla="*/ 0 w 430"/>
                <a:gd name="T79" fmla="*/ 352 h 569"/>
                <a:gd name="T80" fmla="*/ 0 w 430"/>
                <a:gd name="T81"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0" h="569">
                  <a:moveTo>
                    <a:pt x="0" y="0"/>
                  </a:moveTo>
                  <a:lnTo>
                    <a:pt x="108" y="0"/>
                  </a:lnTo>
                  <a:lnTo>
                    <a:pt x="108" y="356"/>
                  </a:lnTo>
                  <a:lnTo>
                    <a:pt x="110" y="392"/>
                  </a:lnTo>
                  <a:lnTo>
                    <a:pt x="116" y="421"/>
                  </a:lnTo>
                  <a:lnTo>
                    <a:pt x="127" y="442"/>
                  </a:lnTo>
                  <a:lnTo>
                    <a:pt x="143" y="459"/>
                  </a:lnTo>
                  <a:lnTo>
                    <a:pt x="163" y="470"/>
                  </a:lnTo>
                  <a:lnTo>
                    <a:pt x="186" y="476"/>
                  </a:lnTo>
                  <a:lnTo>
                    <a:pt x="215" y="480"/>
                  </a:lnTo>
                  <a:lnTo>
                    <a:pt x="244" y="476"/>
                  </a:lnTo>
                  <a:lnTo>
                    <a:pt x="268" y="470"/>
                  </a:lnTo>
                  <a:lnTo>
                    <a:pt x="289" y="459"/>
                  </a:lnTo>
                  <a:lnTo>
                    <a:pt x="304" y="442"/>
                  </a:lnTo>
                  <a:lnTo>
                    <a:pt x="314" y="421"/>
                  </a:lnTo>
                  <a:lnTo>
                    <a:pt x="322" y="392"/>
                  </a:lnTo>
                  <a:lnTo>
                    <a:pt x="324" y="356"/>
                  </a:lnTo>
                  <a:lnTo>
                    <a:pt x="324" y="0"/>
                  </a:lnTo>
                  <a:lnTo>
                    <a:pt x="430" y="0"/>
                  </a:lnTo>
                  <a:lnTo>
                    <a:pt x="430" y="352"/>
                  </a:lnTo>
                  <a:lnTo>
                    <a:pt x="428" y="398"/>
                  </a:lnTo>
                  <a:lnTo>
                    <a:pt x="419" y="438"/>
                  </a:lnTo>
                  <a:lnTo>
                    <a:pt x="405" y="470"/>
                  </a:lnTo>
                  <a:lnTo>
                    <a:pt x="388" y="499"/>
                  </a:lnTo>
                  <a:lnTo>
                    <a:pt x="365" y="522"/>
                  </a:lnTo>
                  <a:lnTo>
                    <a:pt x="341" y="539"/>
                  </a:lnTo>
                  <a:lnTo>
                    <a:pt x="312" y="552"/>
                  </a:lnTo>
                  <a:lnTo>
                    <a:pt x="282" y="562"/>
                  </a:lnTo>
                  <a:lnTo>
                    <a:pt x="249" y="567"/>
                  </a:lnTo>
                  <a:lnTo>
                    <a:pt x="215" y="569"/>
                  </a:lnTo>
                  <a:lnTo>
                    <a:pt x="183" y="567"/>
                  </a:lnTo>
                  <a:lnTo>
                    <a:pt x="150" y="562"/>
                  </a:lnTo>
                  <a:lnTo>
                    <a:pt x="120" y="552"/>
                  </a:lnTo>
                  <a:lnTo>
                    <a:pt x="91" y="539"/>
                  </a:lnTo>
                  <a:lnTo>
                    <a:pt x="64" y="522"/>
                  </a:lnTo>
                  <a:lnTo>
                    <a:pt x="43" y="499"/>
                  </a:lnTo>
                  <a:lnTo>
                    <a:pt x="24" y="470"/>
                  </a:lnTo>
                  <a:lnTo>
                    <a:pt x="11" y="438"/>
                  </a:lnTo>
                  <a:lnTo>
                    <a:pt x="3" y="398"/>
                  </a:lnTo>
                  <a:lnTo>
                    <a:pt x="0" y="352"/>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1"/>
            <p:cNvSpPr>
              <a:spLocks/>
            </p:cNvSpPr>
            <p:nvPr/>
          </p:nvSpPr>
          <p:spPr bwMode="auto">
            <a:xfrm>
              <a:off x="2342" y="1591"/>
              <a:ext cx="147" cy="206"/>
            </a:xfrm>
            <a:custGeom>
              <a:avLst/>
              <a:gdLst>
                <a:gd name="T0" fmla="*/ 177 w 293"/>
                <a:gd name="T1" fmla="*/ 0 h 412"/>
                <a:gd name="T2" fmla="*/ 202 w 293"/>
                <a:gd name="T3" fmla="*/ 2 h 412"/>
                <a:gd name="T4" fmla="*/ 227 w 293"/>
                <a:gd name="T5" fmla="*/ 8 h 412"/>
                <a:gd name="T6" fmla="*/ 248 w 293"/>
                <a:gd name="T7" fmla="*/ 20 h 412"/>
                <a:gd name="T8" fmla="*/ 267 w 293"/>
                <a:gd name="T9" fmla="*/ 35 h 412"/>
                <a:gd name="T10" fmla="*/ 280 w 293"/>
                <a:gd name="T11" fmla="*/ 56 h 412"/>
                <a:gd name="T12" fmla="*/ 289 w 293"/>
                <a:gd name="T13" fmla="*/ 84 h 412"/>
                <a:gd name="T14" fmla="*/ 293 w 293"/>
                <a:gd name="T15" fmla="*/ 118 h 412"/>
                <a:gd name="T16" fmla="*/ 293 w 293"/>
                <a:gd name="T17" fmla="*/ 412 h 412"/>
                <a:gd name="T18" fmla="*/ 238 w 293"/>
                <a:gd name="T19" fmla="*/ 412 h 412"/>
                <a:gd name="T20" fmla="*/ 238 w 293"/>
                <a:gd name="T21" fmla="*/ 118 h 412"/>
                <a:gd name="T22" fmla="*/ 234 w 293"/>
                <a:gd name="T23" fmla="*/ 92 h 412"/>
                <a:gd name="T24" fmla="*/ 227 w 293"/>
                <a:gd name="T25" fmla="*/ 71 h 412"/>
                <a:gd name="T26" fmla="*/ 211 w 293"/>
                <a:gd name="T27" fmla="*/ 58 h 412"/>
                <a:gd name="T28" fmla="*/ 194 w 293"/>
                <a:gd name="T29" fmla="*/ 50 h 412"/>
                <a:gd name="T30" fmla="*/ 171 w 293"/>
                <a:gd name="T31" fmla="*/ 48 h 412"/>
                <a:gd name="T32" fmla="*/ 139 w 293"/>
                <a:gd name="T33" fmla="*/ 54 h 412"/>
                <a:gd name="T34" fmla="*/ 107 w 293"/>
                <a:gd name="T35" fmla="*/ 69 h 412"/>
                <a:gd name="T36" fmla="*/ 78 w 293"/>
                <a:gd name="T37" fmla="*/ 88 h 412"/>
                <a:gd name="T38" fmla="*/ 55 w 293"/>
                <a:gd name="T39" fmla="*/ 109 h 412"/>
                <a:gd name="T40" fmla="*/ 55 w 293"/>
                <a:gd name="T41" fmla="*/ 412 h 412"/>
                <a:gd name="T42" fmla="*/ 0 w 293"/>
                <a:gd name="T43" fmla="*/ 412 h 412"/>
                <a:gd name="T44" fmla="*/ 0 w 293"/>
                <a:gd name="T45" fmla="*/ 8 h 412"/>
                <a:gd name="T46" fmla="*/ 55 w 293"/>
                <a:gd name="T47" fmla="*/ 8 h 412"/>
                <a:gd name="T48" fmla="*/ 55 w 293"/>
                <a:gd name="T49" fmla="*/ 61 h 412"/>
                <a:gd name="T50" fmla="*/ 57 w 293"/>
                <a:gd name="T51" fmla="*/ 61 h 412"/>
                <a:gd name="T52" fmla="*/ 84 w 293"/>
                <a:gd name="T53" fmla="*/ 37 h 412"/>
                <a:gd name="T54" fmla="*/ 112 w 293"/>
                <a:gd name="T55" fmla="*/ 18 h 412"/>
                <a:gd name="T56" fmla="*/ 143 w 293"/>
                <a:gd name="T57" fmla="*/ 4 h 412"/>
                <a:gd name="T58" fmla="*/ 177 w 293"/>
                <a:gd name="T5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93" h="412">
                  <a:moveTo>
                    <a:pt x="177" y="0"/>
                  </a:moveTo>
                  <a:lnTo>
                    <a:pt x="202" y="2"/>
                  </a:lnTo>
                  <a:lnTo>
                    <a:pt x="227" y="8"/>
                  </a:lnTo>
                  <a:lnTo>
                    <a:pt x="248" y="20"/>
                  </a:lnTo>
                  <a:lnTo>
                    <a:pt x="267" y="35"/>
                  </a:lnTo>
                  <a:lnTo>
                    <a:pt x="280" y="56"/>
                  </a:lnTo>
                  <a:lnTo>
                    <a:pt x="289" y="84"/>
                  </a:lnTo>
                  <a:lnTo>
                    <a:pt x="293" y="118"/>
                  </a:lnTo>
                  <a:lnTo>
                    <a:pt x="293" y="412"/>
                  </a:lnTo>
                  <a:lnTo>
                    <a:pt x="238" y="412"/>
                  </a:lnTo>
                  <a:lnTo>
                    <a:pt x="238" y="118"/>
                  </a:lnTo>
                  <a:lnTo>
                    <a:pt x="234" y="92"/>
                  </a:lnTo>
                  <a:lnTo>
                    <a:pt x="227" y="71"/>
                  </a:lnTo>
                  <a:lnTo>
                    <a:pt x="211" y="58"/>
                  </a:lnTo>
                  <a:lnTo>
                    <a:pt x="194" y="50"/>
                  </a:lnTo>
                  <a:lnTo>
                    <a:pt x="171" y="48"/>
                  </a:lnTo>
                  <a:lnTo>
                    <a:pt x="139" y="54"/>
                  </a:lnTo>
                  <a:lnTo>
                    <a:pt x="107" y="69"/>
                  </a:lnTo>
                  <a:lnTo>
                    <a:pt x="78" y="88"/>
                  </a:lnTo>
                  <a:lnTo>
                    <a:pt x="55" y="109"/>
                  </a:lnTo>
                  <a:lnTo>
                    <a:pt x="55" y="412"/>
                  </a:lnTo>
                  <a:lnTo>
                    <a:pt x="0" y="412"/>
                  </a:lnTo>
                  <a:lnTo>
                    <a:pt x="0" y="8"/>
                  </a:lnTo>
                  <a:lnTo>
                    <a:pt x="55" y="8"/>
                  </a:lnTo>
                  <a:lnTo>
                    <a:pt x="55" y="61"/>
                  </a:lnTo>
                  <a:lnTo>
                    <a:pt x="57" y="61"/>
                  </a:lnTo>
                  <a:lnTo>
                    <a:pt x="84" y="37"/>
                  </a:lnTo>
                  <a:lnTo>
                    <a:pt x="112" y="18"/>
                  </a:lnTo>
                  <a:lnTo>
                    <a:pt x="143" y="4"/>
                  </a:lnTo>
                  <a:lnTo>
                    <a:pt x="177"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2"/>
            <p:cNvSpPr>
              <a:spLocks noEditPoints="1"/>
            </p:cNvSpPr>
            <p:nvPr/>
          </p:nvSpPr>
          <p:spPr bwMode="auto">
            <a:xfrm>
              <a:off x="2542" y="1512"/>
              <a:ext cx="27" cy="285"/>
            </a:xfrm>
            <a:custGeom>
              <a:avLst/>
              <a:gdLst>
                <a:gd name="T0" fmla="*/ 0 w 55"/>
                <a:gd name="T1" fmla="*/ 165 h 569"/>
                <a:gd name="T2" fmla="*/ 55 w 55"/>
                <a:gd name="T3" fmla="*/ 165 h 569"/>
                <a:gd name="T4" fmla="*/ 55 w 55"/>
                <a:gd name="T5" fmla="*/ 569 h 569"/>
                <a:gd name="T6" fmla="*/ 0 w 55"/>
                <a:gd name="T7" fmla="*/ 569 h 569"/>
                <a:gd name="T8" fmla="*/ 0 w 55"/>
                <a:gd name="T9" fmla="*/ 165 h 569"/>
                <a:gd name="T10" fmla="*/ 0 w 55"/>
                <a:gd name="T11" fmla="*/ 0 h 569"/>
                <a:gd name="T12" fmla="*/ 55 w 55"/>
                <a:gd name="T13" fmla="*/ 0 h 569"/>
                <a:gd name="T14" fmla="*/ 55 w 55"/>
                <a:gd name="T15" fmla="*/ 66 h 569"/>
                <a:gd name="T16" fmla="*/ 0 w 55"/>
                <a:gd name="T17" fmla="*/ 66 h 569"/>
                <a:gd name="T18" fmla="*/ 0 w 55"/>
                <a:gd name="T19"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69">
                  <a:moveTo>
                    <a:pt x="0" y="165"/>
                  </a:moveTo>
                  <a:lnTo>
                    <a:pt x="55" y="165"/>
                  </a:lnTo>
                  <a:lnTo>
                    <a:pt x="55" y="569"/>
                  </a:lnTo>
                  <a:lnTo>
                    <a:pt x="0" y="569"/>
                  </a:lnTo>
                  <a:lnTo>
                    <a:pt x="0" y="165"/>
                  </a:lnTo>
                  <a:close/>
                  <a:moveTo>
                    <a:pt x="0" y="0"/>
                  </a:moveTo>
                  <a:lnTo>
                    <a:pt x="55" y="0"/>
                  </a:lnTo>
                  <a:lnTo>
                    <a:pt x="55" y="66"/>
                  </a:lnTo>
                  <a:lnTo>
                    <a:pt x="0" y="66"/>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3"/>
            <p:cNvSpPr>
              <a:spLocks/>
            </p:cNvSpPr>
            <p:nvPr/>
          </p:nvSpPr>
          <p:spPr bwMode="auto">
            <a:xfrm>
              <a:off x="2600" y="1595"/>
              <a:ext cx="160" cy="202"/>
            </a:xfrm>
            <a:custGeom>
              <a:avLst/>
              <a:gdLst>
                <a:gd name="T0" fmla="*/ 0 w 320"/>
                <a:gd name="T1" fmla="*/ 0 h 404"/>
                <a:gd name="T2" fmla="*/ 57 w 320"/>
                <a:gd name="T3" fmla="*/ 0 h 404"/>
                <a:gd name="T4" fmla="*/ 158 w 320"/>
                <a:gd name="T5" fmla="*/ 333 h 404"/>
                <a:gd name="T6" fmla="*/ 160 w 320"/>
                <a:gd name="T7" fmla="*/ 333 h 404"/>
                <a:gd name="T8" fmla="*/ 263 w 320"/>
                <a:gd name="T9" fmla="*/ 0 h 404"/>
                <a:gd name="T10" fmla="*/ 320 w 320"/>
                <a:gd name="T11" fmla="*/ 0 h 404"/>
                <a:gd name="T12" fmla="*/ 198 w 320"/>
                <a:gd name="T13" fmla="*/ 404 h 404"/>
                <a:gd name="T14" fmla="*/ 124 w 320"/>
                <a:gd name="T15" fmla="*/ 404 h 404"/>
                <a:gd name="T16" fmla="*/ 0 w 320"/>
                <a:gd name="T17"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404">
                  <a:moveTo>
                    <a:pt x="0" y="0"/>
                  </a:moveTo>
                  <a:lnTo>
                    <a:pt x="57" y="0"/>
                  </a:lnTo>
                  <a:lnTo>
                    <a:pt x="158" y="333"/>
                  </a:lnTo>
                  <a:lnTo>
                    <a:pt x="160" y="333"/>
                  </a:lnTo>
                  <a:lnTo>
                    <a:pt x="263" y="0"/>
                  </a:lnTo>
                  <a:lnTo>
                    <a:pt x="320" y="0"/>
                  </a:lnTo>
                  <a:lnTo>
                    <a:pt x="198" y="404"/>
                  </a:lnTo>
                  <a:lnTo>
                    <a:pt x="124" y="404"/>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4"/>
            <p:cNvSpPr>
              <a:spLocks noEditPoints="1"/>
            </p:cNvSpPr>
            <p:nvPr/>
          </p:nvSpPr>
          <p:spPr bwMode="auto">
            <a:xfrm>
              <a:off x="2767" y="1591"/>
              <a:ext cx="166" cy="210"/>
            </a:xfrm>
            <a:custGeom>
              <a:avLst/>
              <a:gdLst>
                <a:gd name="T0" fmla="*/ 165 w 331"/>
                <a:gd name="T1" fmla="*/ 48 h 419"/>
                <a:gd name="T2" fmla="*/ 135 w 331"/>
                <a:gd name="T3" fmla="*/ 52 h 419"/>
                <a:gd name="T4" fmla="*/ 108 w 331"/>
                <a:gd name="T5" fmla="*/ 63 h 419"/>
                <a:gd name="T6" fmla="*/ 87 w 331"/>
                <a:gd name="T7" fmla="*/ 82 h 419"/>
                <a:gd name="T8" fmla="*/ 72 w 331"/>
                <a:gd name="T9" fmla="*/ 107 h 419"/>
                <a:gd name="T10" fmla="*/ 63 w 331"/>
                <a:gd name="T11" fmla="*/ 137 h 419"/>
                <a:gd name="T12" fmla="*/ 57 w 331"/>
                <a:gd name="T13" fmla="*/ 172 h 419"/>
                <a:gd name="T14" fmla="*/ 263 w 331"/>
                <a:gd name="T15" fmla="*/ 172 h 419"/>
                <a:gd name="T16" fmla="*/ 259 w 331"/>
                <a:gd name="T17" fmla="*/ 137 h 419"/>
                <a:gd name="T18" fmla="*/ 251 w 331"/>
                <a:gd name="T19" fmla="*/ 107 h 419"/>
                <a:gd name="T20" fmla="*/ 236 w 331"/>
                <a:gd name="T21" fmla="*/ 82 h 419"/>
                <a:gd name="T22" fmla="*/ 217 w 331"/>
                <a:gd name="T23" fmla="*/ 63 h 419"/>
                <a:gd name="T24" fmla="*/ 194 w 331"/>
                <a:gd name="T25" fmla="*/ 52 h 419"/>
                <a:gd name="T26" fmla="*/ 165 w 331"/>
                <a:gd name="T27" fmla="*/ 48 h 419"/>
                <a:gd name="T28" fmla="*/ 164 w 331"/>
                <a:gd name="T29" fmla="*/ 0 h 419"/>
                <a:gd name="T30" fmla="*/ 194 w 331"/>
                <a:gd name="T31" fmla="*/ 2 h 419"/>
                <a:gd name="T32" fmla="*/ 224 w 331"/>
                <a:gd name="T33" fmla="*/ 10 h 419"/>
                <a:gd name="T34" fmla="*/ 249 w 331"/>
                <a:gd name="T35" fmla="*/ 23 h 419"/>
                <a:gd name="T36" fmla="*/ 272 w 331"/>
                <a:gd name="T37" fmla="*/ 42 h 419"/>
                <a:gd name="T38" fmla="*/ 291 w 331"/>
                <a:gd name="T39" fmla="*/ 69 h 419"/>
                <a:gd name="T40" fmla="*/ 306 w 331"/>
                <a:gd name="T41" fmla="*/ 99 h 419"/>
                <a:gd name="T42" fmla="*/ 314 w 331"/>
                <a:gd name="T43" fmla="*/ 137 h 419"/>
                <a:gd name="T44" fmla="*/ 318 w 331"/>
                <a:gd name="T45" fmla="*/ 183 h 419"/>
                <a:gd name="T46" fmla="*/ 318 w 331"/>
                <a:gd name="T47" fmla="*/ 219 h 419"/>
                <a:gd name="T48" fmla="*/ 55 w 331"/>
                <a:gd name="T49" fmla="*/ 219 h 419"/>
                <a:gd name="T50" fmla="*/ 59 w 331"/>
                <a:gd name="T51" fmla="*/ 261 h 419"/>
                <a:gd name="T52" fmla="*/ 72 w 331"/>
                <a:gd name="T53" fmla="*/ 299 h 419"/>
                <a:gd name="T54" fmla="*/ 89 w 331"/>
                <a:gd name="T55" fmla="*/ 328 h 419"/>
                <a:gd name="T56" fmla="*/ 114 w 331"/>
                <a:gd name="T57" fmla="*/ 351 h 419"/>
                <a:gd name="T58" fmla="*/ 143 w 331"/>
                <a:gd name="T59" fmla="*/ 366 h 419"/>
                <a:gd name="T60" fmla="*/ 175 w 331"/>
                <a:gd name="T61" fmla="*/ 372 h 419"/>
                <a:gd name="T62" fmla="*/ 209 w 331"/>
                <a:gd name="T63" fmla="*/ 366 h 419"/>
                <a:gd name="T64" fmla="*/ 242 w 331"/>
                <a:gd name="T65" fmla="*/ 353 h 419"/>
                <a:gd name="T66" fmla="*/ 266 w 331"/>
                <a:gd name="T67" fmla="*/ 332 h 419"/>
                <a:gd name="T68" fmla="*/ 287 w 331"/>
                <a:gd name="T69" fmla="*/ 301 h 419"/>
                <a:gd name="T70" fmla="*/ 331 w 331"/>
                <a:gd name="T71" fmla="*/ 324 h 419"/>
                <a:gd name="T72" fmla="*/ 318 w 331"/>
                <a:gd name="T73" fmla="*/ 345 h 419"/>
                <a:gd name="T74" fmla="*/ 305 w 331"/>
                <a:gd name="T75" fmla="*/ 364 h 419"/>
                <a:gd name="T76" fmla="*/ 287 w 331"/>
                <a:gd name="T77" fmla="*/ 381 h 419"/>
                <a:gd name="T78" fmla="*/ 266 w 331"/>
                <a:gd name="T79" fmla="*/ 396 h 419"/>
                <a:gd name="T80" fmla="*/ 242 w 331"/>
                <a:gd name="T81" fmla="*/ 408 h 419"/>
                <a:gd name="T82" fmla="*/ 211 w 331"/>
                <a:gd name="T83" fmla="*/ 415 h 419"/>
                <a:gd name="T84" fmla="*/ 175 w 331"/>
                <a:gd name="T85" fmla="*/ 419 h 419"/>
                <a:gd name="T86" fmla="*/ 144 w 331"/>
                <a:gd name="T87" fmla="*/ 417 h 419"/>
                <a:gd name="T88" fmla="*/ 116 w 331"/>
                <a:gd name="T89" fmla="*/ 410 h 419"/>
                <a:gd name="T90" fmla="*/ 89 w 331"/>
                <a:gd name="T91" fmla="*/ 396 h 419"/>
                <a:gd name="T92" fmla="*/ 64 w 331"/>
                <a:gd name="T93" fmla="*/ 379 h 419"/>
                <a:gd name="T94" fmla="*/ 43 w 331"/>
                <a:gd name="T95" fmla="*/ 358 h 419"/>
                <a:gd name="T96" fmla="*/ 24 w 331"/>
                <a:gd name="T97" fmla="*/ 330 h 419"/>
                <a:gd name="T98" fmla="*/ 11 w 331"/>
                <a:gd name="T99" fmla="*/ 295 h 419"/>
                <a:gd name="T100" fmla="*/ 2 w 331"/>
                <a:gd name="T101" fmla="*/ 255 h 419"/>
                <a:gd name="T102" fmla="*/ 0 w 331"/>
                <a:gd name="T103" fmla="*/ 210 h 419"/>
                <a:gd name="T104" fmla="*/ 3 w 331"/>
                <a:gd name="T105" fmla="*/ 157 h 419"/>
                <a:gd name="T106" fmla="*/ 15 w 331"/>
                <a:gd name="T107" fmla="*/ 111 h 419"/>
                <a:gd name="T108" fmla="*/ 32 w 331"/>
                <a:gd name="T109" fmla="*/ 73 h 419"/>
                <a:gd name="T110" fmla="*/ 57 w 331"/>
                <a:gd name="T111" fmla="*/ 40 h 419"/>
                <a:gd name="T112" fmla="*/ 87 w 331"/>
                <a:gd name="T113" fmla="*/ 18 h 419"/>
                <a:gd name="T114" fmla="*/ 124 w 331"/>
                <a:gd name="T115" fmla="*/ 4 h 419"/>
                <a:gd name="T116" fmla="*/ 164 w 331"/>
                <a:gd name="T117" fmla="*/ 0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31" h="419">
                  <a:moveTo>
                    <a:pt x="165" y="48"/>
                  </a:moveTo>
                  <a:lnTo>
                    <a:pt x="135" y="52"/>
                  </a:lnTo>
                  <a:lnTo>
                    <a:pt x="108" y="63"/>
                  </a:lnTo>
                  <a:lnTo>
                    <a:pt x="87" y="82"/>
                  </a:lnTo>
                  <a:lnTo>
                    <a:pt x="72" y="107"/>
                  </a:lnTo>
                  <a:lnTo>
                    <a:pt x="63" y="137"/>
                  </a:lnTo>
                  <a:lnTo>
                    <a:pt x="57" y="172"/>
                  </a:lnTo>
                  <a:lnTo>
                    <a:pt x="263" y="172"/>
                  </a:lnTo>
                  <a:lnTo>
                    <a:pt x="259" y="137"/>
                  </a:lnTo>
                  <a:lnTo>
                    <a:pt x="251" y="107"/>
                  </a:lnTo>
                  <a:lnTo>
                    <a:pt x="236" y="82"/>
                  </a:lnTo>
                  <a:lnTo>
                    <a:pt x="217" y="63"/>
                  </a:lnTo>
                  <a:lnTo>
                    <a:pt x="194" y="52"/>
                  </a:lnTo>
                  <a:lnTo>
                    <a:pt x="165" y="48"/>
                  </a:lnTo>
                  <a:close/>
                  <a:moveTo>
                    <a:pt x="164" y="0"/>
                  </a:moveTo>
                  <a:lnTo>
                    <a:pt x="194" y="2"/>
                  </a:lnTo>
                  <a:lnTo>
                    <a:pt x="224" y="10"/>
                  </a:lnTo>
                  <a:lnTo>
                    <a:pt x="249" y="23"/>
                  </a:lnTo>
                  <a:lnTo>
                    <a:pt x="272" y="42"/>
                  </a:lnTo>
                  <a:lnTo>
                    <a:pt x="291" y="69"/>
                  </a:lnTo>
                  <a:lnTo>
                    <a:pt x="306" y="99"/>
                  </a:lnTo>
                  <a:lnTo>
                    <a:pt x="314" y="137"/>
                  </a:lnTo>
                  <a:lnTo>
                    <a:pt x="318" y="183"/>
                  </a:lnTo>
                  <a:lnTo>
                    <a:pt x="318" y="219"/>
                  </a:lnTo>
                  <a:lnTo>
                    <a:pt x="55" y="219"/>
                  </a:lnTo>
                  <a:lnTo>
                    <a:pt x="59" y="261"/>
                  </a:lnTo>
                  <a:lnTo>
                    <a:pt x="72" y="299"/>
                  </a:lnTo>
                  <a:lnTo>
                    <a:pt x="89" y="328"/>
                  </a:lnTo>
                  <a:lnTo>
                    <a:pt x="114" y="351"/>
                  </a:lnTo>
                  <a:lnTo>
                    <a:pt x="143" y="366"/>
                  </a:lnTo>
                  <a:lnTo>
                    <a:pt x="175" y="372"/>
                  </a:lnTo>
                  <a:lnTo>
                    <a:pt x="209" y="366"/>
                  </a:lnTo>
                  <a:lnTo>
                    <a:pt x="242" y="353"/>
                  </a:lnTo>
                  <a:lnTo>
                    <a:pt x="266" y="332"/>
                  </a:lnTo>
                  <a:lnTo>
                    <a:pt x="287" y="301"/>
                  </a:lnTo>
                  <a:lnTo>
                    <a:pt x="331" y="324"/>
                  </a:lnTo>
                  <a:lnTo>
                    <a:pt x="318" y="345"/>
                  </a:lnTo>
                  <a:lnTo>
                    <a:pt x="305" y="364"/>
                  </a:lnTo>
                  <a:lnTo>
                    <a:pt x="287" y="381"/>
                  </a:lnTo>
                  <a:lnTo>
                    <a:pt x="266" y="396"/>
                  </a:lnTo>
                  <a:lnTo>
                    <a:pt x="242" y="408"/>
                  </a:lnTo>
                  <a:lnTo>
                    <a:pt x="211" y="415"/>
                  </a:lnTo>
                  <a:lnTo>
                    <a:pt x="175" y="419"/>
                  </a:lnTo>
                  <a:lnTo>
                    <a:pt x="144" y="417"/>
                  </a:lnTo>
                  <a:lnTo>
                    <a:pt x="116" y="410"/>
                  </a:lnTo>
                  <a:lnTo>
                    <a:pt x="89" y="396"/>
                  </a:lnTo>
                  <a:lnTo>
                    <a:pt x="64" y="379"/>
                  </a:lnTo>
                  <a:lnTo>
                    <a:pt x="43" y="358"/>
                  </a:lnTo>
                  <a:lnTo>
                    <a:pt x="24" y="330"/>
                  </a:lnTo>
                  <a:lnTo>
                    <a:pt x="11" y="295"/>
                  </a:lnTo>
                  <a:lnTo>
                    <a:pt x="2" y="255"/>
                  </a:lnTo>
                  <a:lnTo>
                    <a:pt x="0" y="210"/>
                  </a:lnTo>
                  <a:lnTo>
                    <a:pt x="3" y="157"/>
                  </a:lnTo>
                  <a:lnTo>
                    <a:pt x="15" y="111"/>
                  </a:lnTo>
                  <a:lnTo>
                    <a:pt x="32" y="73"/>
                  </a:lnTo>
                  <a:lnTo>
                    <a:pt x="57" y="40"/>
                  </a:lnTo>
                  <a:lnTo>
                    <a:pt x="87" y="18"/>
                  </a:lnTo>
                  <a:lnTo>
                    <a:pt x="124" y="4"/>
                  </a:lnTo>
                  <a:lnTo>
                    <a:pt x="164"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5"/>
            <p:cNvSpPr>
              <a:spLocks/>
            </p:cNvSpPr>
            <p:nvPr/>
          </p:nvSpPr>
          <p:spPr bwMode="auto">
            <a:xfrm>
              <a:off x="2963" y="1591"/>
              <a:ext cx="94" cy="206"/>
            </a:xfrm>
            <a:custGeom>
              <a:avLst/>
              <a:gdLst>
                <a:gd name="T0" fmla="*/ 189 w 189"/>
                <a:gd name="T1" fmla="*/ 0 h 412"/>
                <a:gd name="T2" fmla="*/ 189 w 189"/>
                <a:gd name="T3" fmla="*/ 58 h 412"/>
                <a:gd name="T4" fmla="*/ 157 w 189"/>
                <a:gd name="T5" fmla="*/ 61 h 412"/>
                <a:gd name="T6" fmla="*/ 128 w 189"/>
                <a:gd name="T7" fmla="*/ 73 h 412"/>
                <a:gd name="T8" fmla="*/ 105 w 189"/>
                <a:gd name="T9" fmla="*/ 92 h 412"/>
                <a:gd name="T10" fmla="*/ 86 w 189"/>
                <a:gd name="T11" fmla="*/ 117 h 412"/>
                <a:gd name="T12" fmla="*/ 69 w 189"/>
                <a:gd name="T13" fmla="*/ 149 h 412"/>
                <a:gd name="T14" fmla="*/ 56 w 189"/>
                <a:gd name="T15" fmla="*/ 187 h 412"/>
                <a:gd name="T16" fmla="*/ 56 w 189"/>
                <a:gd name="T17" fmla="*/ 412 h 412"/>
                <a:gd name="T18" fmla="*/ 0 w 189"/>
                <a:gd name="T19" fmla="*/ 412 h 412"/>
                <a:gd name="T20" fmla="*/ 0 w 189"/>
                <a:gd name="T21" fmla="*/ 8 h 412"/>
                <a:gd name="T22" fmla="*/ 56 w 189"/>
                <a:gd name="T23" fmla="*/ 8 h 412"/>
                <a:gd name="T24" fmla="*/ 56 w 189"/>
                <a:gd name="T25" fmla="*/ 88 h 412"/>
                <a:gd name="T26" fmla="*/ 57 w 189"/>
                <a:gd name="T27" fmla="*/ 88 h 412"/>
                <a:gd name="T28" fmla="*/ 73 w 189"/>
                <a:gd name="T29" fmla="*/ 61 h 412"/>
                <a:gd name="T30" fmla="*/ 90 w 189"/>
                <a:gd name="T31" fmla="*/ 40 h 412"/>
                <a:gd name="T32" fmla="*/ 109 w 189"/>
                <a:gd name="T33" fmla="*/ 23 h 412"/>
                <a:gd name="T34" fmla="*/ 132 w 189"/>
                <a:gd name="T35" fmla="*/ 12 h 412"/>
                <a:gd name="T36" fmla="*/ 157 w 189"/>
                <a:gd name="T37" fmla="*/ 4 h 412"/>
                <a:gd name="T38" fmla="*/ 189 w 189"/>
                <a:gd name="T3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9" h="412">
                  <a:moveTo>
                    <a:pt x="189" y="0"/>
                  </a:moveTo>
                  <a:lnTo>
                    <a:pt x="189" y="58"/>
                  </a:lnTo>
                  <a:lnTo>
                    <a:pt x="157" y="61"/>
                  </a:lnTo>
                  <a:lnTo>
                    <a:pt x="128" y="73"/>
                  </a:lnTo>
                  <a:lnTo>
                    <a:pt x="105" y="92"/>
                  </a:lnTo>
                  <a:lnTo>
                    <a:pt x="86" y="117"/>
                  </a:lnTo>
                  <a:lnTo>
                    <a:pt x="69" y="149"/>
                  </a:lnTo>
                  <a:lnTo>
                    <a:pt x="56" y="187"/>
                  </a:lnTo>
                  <a:lnTo>
                    <a:pt x="56" y="412"/>
                  </a:lnTo>
                  <a:lnTo>
                    <a:pt x="0" y="412"/>
                  </a:lnTo>
                  <a:lnTo>
                    <a:pt x="0" y="8"/>
                  </a:lnTo>
                  <a:lnTo>
                    <a:pt x="56" y="8"/>
                  </a:lnTo>
                  <a:lnTo>
                    <a:pt x="56" y="88"/>
                  </a:lnTo>
                  <a:lnTo>
                    <a:pt x="57" y="88"/>
                  </a:lnTo>
                  <a:lnTo>
                    <a:pt x="73" y="61"/>
                  </a:lnTo>
                  <a:lnTo>
                    <a:pt x="90" y="40"/>
                  </a:lnTo>
                  <a:lnTo>
                    <a:pt x="109" y="23"/>
                  </a:lnTo>
                  <a:lnTo>
                    <a:pt x="132" y="12"/>
                  </a:lnTo>
                  <a:lnTo>
                    <a:pt x="157" y="4"/>
                  </a:lnTo>
                  <a:lnTo>
                    <a:pt x="189"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6"/>
            <p:cNvSpPr>
              <a:spLocks/>
            </p:cNvSpPr>
            <p:nvPr/>
          </p:nvSpPr>
          <p:spPr bwMode="auto">
            <a:xfrm>
              <a:off x="3067" y="1591"/>
              <a:ext cx="152" cy="210"/>
            </a:xfrm>
            <a:custGeom>
              <a:avLst/>
              <a:gdLst>
                <a:gd name="T0" fmla="*/ 177 w 303"/>
                <a:gd name="T1" fmla="*/ 4 h 419"/>
                <a:gd name="T2" fmla="*/ 240 w 303"/>
                <a:gd name="T3" fmla="*/ 27 h 419"/>
                <a:gd name="T4" fmla="*/ 284 w 303"/>
                <a:gd name="T5" fmla="*/ 71 h 419"/>
                <a:gd name="T6" fmla="*/ 223 w 303"/>
                <a:gd name="T7" fmla="*/ 80 h 419"/>
                <a:gd name="T8" fmla="*/ 171 w 303"/>
                <a:gd name="T9" fmla="*/ 52 h 419"/>
                <a:gd name="T10" fmla="*/ 116 w 303"/>
                <a:gd name="T11" fmla="*/ 50 h 419"/>
                <a:gd name="T12" fmla="*/ 80 w 303"/>
                <a:gd name="T13" fmla="*/ 71 h 419"/>
                <a:gd name="T14" fmla="*/ 68 w 303"/>
                <a:gd name="T15" fmla="*/ 107 h 419"/>
                <a:gd name="T16" fmla="*/ 82 w 303"/>
                <a:gd name="T17" fmla="*/ 137 h 419"/>
                <a:gd name="T18" fmla="*/ 114 w 303"/>
                <a:gd name="T19" fmla="*/ 158 h 419"/>
                <a:gd name="T20" fmla="*/ 160 w 303"/>
                <a:gd name="T21" fmla="*/ 174 h 419"/>
                <a:gd name="T22" fmla="*/ 211 w 303"/>
                <a:gd name="T23" fmla="*/ 189 h 419"/>
                <a:gd name="T24" fmla="*/ 257 w 303"/>
                <a:gd name="T25" fmla="*/ 212 h 419"/>
                <a:gd name="T26" fmla="*/ 289 w 303"/>
                <a:gd name="T27" fmla="*/ 248 h 419"/>
                <a:gd name="T28" fmla="*/ 303 w 303"/>
                <a:gd name="T29" fmla="*/ 301 h 419"/>
                <a:gd name="T30" fmla="*/ 288 w 303"/>
                <a:gd name="T31" fmla="*/ 358 h 419"/>
                <a:gd name="T32" fmla="*/ 248 w 303"/>
                <a:gd name="T33" fmla="*/ 396 h 419"/>
                <a:gd name="T34" fmla="*/ 192 w 303"/>
                <a:gd name="T35" fmla="*/ 417 h 419"/>
                <a:gd name="T36" fmla="*/ 124 w 303"/>
                <a:gd name="T37" fmla="*/ 415 h 419"/>
                <a:gd name="T38" fmla="*/ 55 w 303"/>
                <a:gd name="T39" fmla="*/ 391 h 419"/>
                <a:gd name="T40" fmla="*/ 0 w 303"/>
                <a:gd name="T41" fmla="*/ 341 h 419"/>
                <a:gd name="T42" fmla="*/ 67 w 303"/>
                <a:gd name="T43" fmla="*/ 333 h 419"/>
                <a:gd name="T44" fmla="*/ 124 w 303"/>
                <a:gd name="T45" fmla="*/ 366 h 419"/>
                <a:gd name="T46" fmla="*/ 187 w 303"/>
                <a:gd name="T47" fmla="*/ 368 h 419"/>
                <a:gd name="T48" fmla="*/ 227 w 303"/>
                <a:gd name="T49" fmla="*/ 351 h 419"/>
                <a:gd name="T50" fmla="*/ 244 w 303"/>
                <a:gd name="T51" fmla="*/ 320 h 419"/>
                <a:gd name="T52" fmla="*/ 244 w 303"/>
                <a:gd name="T53" fmla="*/ 284 h 419"/>
                <a:gd name="T54" fmla="*/ 219 w 303"/>
                <a:gd name="T55" fmla="*/ 255 h 419"/>
                <a:gd name="T56" fmla="*/ 177 w 303"/>
                <a:gd name="T57" fmla="*/ 238 h 419"/>
                <a:gd name="T58" fmla="*/ 128 w 303"/>
                <a:gd name="T59" fmla="*/ 223 h 419"/>
                <a:gd name="T60" fmla="*/ 78 w 303"/>
                <a:gd name="T61" fmla="*/ 206 h 419"/>
                <a:gd name="T62" fmla="*/ 38 w 303"/>
                <a:gd name="T63" fmla="*/ 179 h 419"/>
                <a:gd name="T64" fmla="*/ 15 w 303"/>
                <a:gd name="T65" fmla="*/ 137 h 419"/>
                <a:gd name="T66" fmla="*/ 17 w 303"/>
                <a:gd name="T67" fmla="*/ 77 h 419"/>
                <a:gd name="T68" fmla="*/ 51 w 303"/>
                <a:gd name="T69" fmla="*/ 27 h 419"/>
                <a:gd name="T70" fmla="*/ 108 w 303"/>
                <a:gd name="T71" fmla="*/ 2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3" h="419">
                  <a:moveTo>
                    <a:pt x="147" y="0"/>
                  </a:moveTo>
                  <a:lnTo>
                    <a:pt x="177" y="4"/>
                  </a:lnTo>
                  <a:lnTo>
                    <a:pt x="209" y="14"/>
                  </a:lnTo>
                  <a:lnTo>
                    <a:pt x="240" y="27"/>
                  </a:lnTo>
                  <a:lnTo>
                    <a:pt x="265" y="48"/>
                  </a:lnTo>
                  <a:lnTo>
                    <a:pt x="284" y="71"/>
                  </a:lnTo>
                  <a:lnTo>
                    <a:pt x="246" y="105"/>
                  </a:lnTo>
                  <a:lnTo>
                    <a:pt x="223" y="80"/>
                  </a:lnTo>
                  <a:lnTo>
                    <a:pt x="198" y="61"/>
                  </a:lnTo>
                  <a:lnTo>
                    <a:pt x="171" y="52"/>
                  </a:lnTo>
                  <a:lnTo>
                    <a:pt x="141" y="48"/>
                  </a:lnTo>
                  <a:lnTo>
                    <a:pt x="116" y="50"/>
                  </a:lnTo>
                  <a:lnTo>
                    <a:pt x="95" y="59"/>
                  </a:lnTo>
                  <a:lnTo>
                    <a:pt x="80" y="71"/>
                  </a:lnTo>
                  <a:lnTo>
                    <a:pt x="72" y="88"/>
                  </a:lnTo>
                  <a:lnTo>
                    <a:pt x="68" y="107"/>
                  </a:lnTo>
                  <a:lnTo>
                    <a:pt x="72" y="124"/>
                  </a:lnTo>
                  <a:lnTo>
                    <a:pt x="82" y="137"/>
                  </a:lnTo>
                  <a:lnTo>
                    <a:pt x="95" y="149"/>
                  </a:lnTo>
                  <a:lnTo>
                    <a:pt x="114" y="158"/>
                  </a:lnTo>
                  <a:lnTo>
                    <a:pt x="137" y="166"/>
                  </a:lnTo>
                  <a:lnTo>
                    <a:pt x="160" y="174"/>
                  </a:lnTo>
                  <a:lnTo>
                    <a:pt x="185" y="181"/>
                  </a:lnTo>
                  <a:lnTo>
                    <a:pt x="211" y="189"/>
                  </a:lnTo>
                  <a:lnTo>
                    <a:pt x="234" y="200"/>
                  </a:lnTo>
                  <a:lnTo>
                    <a:pt x="257" y="212"/>
                  </a:lnTo>
                  <a:lnTo>
                    <a:pt x="274" y="227"/>
                  </a:lnTo>
                  <a:lnTo>
                    <a:pt x="289" y="248"/>
                  </a:lnTo>
                  <a:lnTo>
                    <a:pt x="299" y="271"/>
                  </a:lnTo>
                  <a:lnTo>
                    <a:pt x="303" y="301"/>
                  </a:lnTo>
                  <a:lnTo>
                    <a:pt x="299" y="332"/>
                  </a:lnTo>
                  <a:lnTo>
                    <a:pt x="288" y="358"/>
                  </a:lnTo>
                  <a:lnTo>
                    <a:pt x="270" y="381"/>
                  </a:lnTo>
                  <a:lnTo>
                    <a:pt x="248" y="396"/>
                  </a:lnTo>
                  <a:lnTo>
                    <a:pt x="221" y="410"/>
                  </a:lnTo>
                  <a:lnTo>
                    <a:pt x="192" y="417"/>
                  </a:lnTo>
                  <a:lnTo>
                    <a:pt x="162" y="419"/>
                  </a:lnTo>
                  <a:lnTo>
                    <a:pt x="124" y="415"/>
                  </a:lnTo>
                  <a:lnTo>
                    <a:pt x="88" y="406"/>
                  </a:lnTo>
                  <a:lnTo>
                    <a:pt x="55" y="391"/>
                  </a:lnTo>
                  <a:lnTo>
                    <a:pt x="25" y="370"/>
                  </a:lnTo>
                  <a:lnTo>
                    <a:pt x="0" y="341"/>
                  </a:lnTo>
                  <a:lnTo>
                    <a:pt x="44" y="309"/>
                  </a:lnTo>
                  <a:lnTo>
                    <a:pt x="67" y="333"/>
                  </a:lnTo>
                  <a:lnTo>
                    <a:pt x="93" y="354"/>
                  </a:lnTo>
                  <a:lnTo>
                    <a:pt x="124" y="366"/>
                  </a:lnTo>
                  <a:lnTo>
                    <a:pt x="160" y="372"/>
                  </a:lnTo>
                  <a:lnTo>
                    <a:pt x="187" y="368"/>
                  </a:lnTo>
                  <a:lnTo>
                    <a:pt x="209" y="360"/>
                  </a:lnTo>
                  <a:lnTo>
                    <a:pt x="227" y="351"/>
                  </a:lnTo>
                  <a:lnTo>
                    <a:pt x="238" y="337"/>
                  </a:lnTo>
                  <a:lnTo>
                    <a:pt x="244" y="320"/>
                  </a:lnTo>
                  <a:lnTo>
                    <a:pt x="248" y="303"/>
                  </a:lnTo>
                  <a:lnTo>
                    <a:pt x="244" y="284"/>
                  </a:lnTo>
                  <a:lnTo>
                    <a:pt x="234" y="269"/>
                  </a:lnTo>
                  <a:lnTo>
                    <a:pt x="219" y="255"/>
                  </a:lnTo>
                  <a:lnTo>
                    <a:pt x="200" y="246"/>
                  </a:lnTo>
                  <a:lnTo>
                    <a:pt x="177" y="238"/>
                  </a:lnTo>
                  <a:lnTo>
                    <a:pt x="152" y="231"/>
                  </a:lnTo>
                  <a:lnTo>
                    <a:pt x="128" y="223"/>
                  </a:lnTo>
                  <a:lnTo>
                    <a:pt x="103" y="216"/>
                  </a:lnTo>
                  <a:lnTo>
                    <a:pt x="78" y="206"/>
                  </a:lnTo>
                  <a:lnTo>
                    <a:pt x="57" y="195"/>
                  </a:lnTo>
                  <a:lnTo>
                    <a:pt x="38" y="179"/>
                  </a:lnTo>
                  <a:lnTo>
                    <a:pt x="25" y="160"/>
                  </a:lnTo>
                  <a:lnTo>
                    <a:pt x="15" y="137"/>
                  </a:lnTo>
                  <a:lnTo>
                    <a:pt x="13" y="109"/>
                  </a:lnTo>
                  <a:lnTo>
                    <a:pt x="17" y="77"/>
                  </a:lnTo>
                  <a:lnTo>
                    <a:pt x="30" y="50"/>
                  </a:lnTo>
                  <a:lnTo>
                    <a:pt x="51" y="27"/>
                  </a:lnTo>
                  <a:lnTo>
                    <a:pt x="78" y="12"/>
                  </a:lnTo>
                  <a:lnTo>
                    <a:pt x="108" y="2"/>
                  </a:lnTo>
                  <a:lnTo>
                    <a:pt x="147"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7"/>
            <p:cNvSpPr>
              <a:spLocks noEditPoints="1"/>
            </p:cNvSpPr>
            <p:nvPr/>
          </p:nvSpPr>
          <p:spPr bwMode="auto">
            <a:xfrm>
              <a:off x="3254" y="1512"/>
              <a:ext cx="28" cy="285"/>
            </a:xfrm>
            <a:custGeom>
              <a:avLst/>
              <a:gdLst>
                <a:gd name="T0" fmla="*/ 0 w 56"/>
                <a:gd name="T1" fmla="*/ 165 h 569"/>
                <a:gd name="T2" fmla="*/ 56 w 56"/>
                <a:gd name="T3" fmla="*/ 165 h 569"/>
                <a:gd name="T4" fmla="*/ 56 w 56"/>
                <a:gd name="T5" fmla="*/ 569 h 569"/>
                <a:gd name="T6" fmla="*/ 0 w 56"/>
                <a:gd name="T7" fmla="*/ 569 h 569"/>
                <a:gd name="T8" fmla="*/ 0 w 56"/>
                <a:gd name="T9" fmla="*/ 165 h 569"/>
                <a:gd name="T10" fmla="*/ 0 w 56"/>
                <a:gd name="T11" fmla="*/ 0 h 569"/>
                <a:gd name="T12" fmla="*/ 56 w 56"/>
                <a:gd name="T13" fmla="*/ 0 h 569"/>
                <a:gd name="T14" fmla="*/ 56 w 56"/>
                <a:gd name="T15" fmla="*/ 66 h 569"/>
                <a:gd name="T16" fmla="*/ 0 w 56"/>
                <a:gd name="T17" fmla="*/ 66 h 569"/>
                <a:gd name="T18" fmla="*/ 0 w 56"/>
                <a:gd name="T19"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9">
                  <a:moveTo>
                    <a:pt x="0" y="165"/>
                  </a:moveTo>
                  <a:lnTo>
                    <a:pt x="56" y="165"/>
                  </a:lnTo>
                  <a:lnTo>
                    <a:pt x="56" y="569"/>
                  </a:lnTo>
                  <a:lnTo>
                    <a:pt x="0" y="569"/>
                  </a:lnTo>
                  <a:lnTo>
                    <a:pt x="0" y="165"/>
                  </a:lnTo>
                  <a:close/>
                  <a:moveTo>
                    <a:pt x="0" y="0"/>
                  </a:moveTo>
                  <a:lnTo>
                    <a:pt x="56" y="0"/>
                  </a:lnTo>
                  <a:lnTo>
                    <a:pt x="56" y="66"/>
                  </a:lnTo>
                  <a:lnTo>
                    <a:pt x="0" y="66"/>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8"/>
            <p:cNvSpPr>
              <a:spLocks/>
            </p:cNvSpPr>
            <p:nvPr/>
          </p:nvSpPr>
          <p:spPr bwMode="auto">
            <a:xfrm>
              <a:off x="3313" y="1528"/>
              <a:ext cx="109" cy="273"/>
            </a:xfrm>
            <a:custGeom>
              <a:avLst/>
              <a:gdLst>
                <a:gd name="T0" fmla="*/ 65 w 218"/>
                <a:gd name="T1" fmla="*/ 0 h 544"/>
                <a:gd name="T2" fmla="*/ 122 w 218"/>
                <a:gd name="T3" fmla="*/ 0 h 544"/>
                <a:gd name="T4" fmla="*/ 122 w 218"/>
                <a:gd name="T5" fmla="*/ 133 h 544"/>
                <a:gd name="T6" fmla="*/ 216 w 218"/>
                <a:gd name="T7" fmla="*/ 133 h 544"/>
                <a:gd name="T8" fmla="*/ 216 w 218"/>
                <a:gd name="T9" fmla="*/ 181 h 544"/>
                <a:gd name="T10" fmla="*/ 122 w 218"/>
                <a:gd name="T11" fmla="*/ 181 h 544"/>
                <a:gd name="T12" fmla="*/ 122 w 218"/>
                <a:gd name="T13" fmla="*/ 468 h 544"/>
                <a:gd name="T14" fmla="*/ 124 w 218"/>
                <a:gd name="T15" fmla="*/ 479 h 544"/>
                <a:gd name="T16" fmla="*/ 132 w 218"/>
                <a:gd name="T17" fmla="*/ 489 h 544"/>
                <a:gd name="T18" fmla="*/ 147 w 218"/>
                <a:gd name="T19" fmla="*/ 495 h 544"/>
                <a:gd name="T20" fmla="*/ 168 w 218"/>
                <a:gd name="T21" fmla="*/ 497 h 544"/>
                <a:gd name="T22" fmla="*/ 195 w 218"/>
                <a:gd name="T23" fmla="*/ 495 h 544"/>
                <a:gd name="T24" fmla="*/ 218 w 218"/>
                <a:gd name="T25" fmla="*/ 491 h 544"/>
                <a:gd name="T26" fmla="*/ 218 w 218"/>
                <a:gd name="T27" fmla="*/ 538 h 544"/>
                <a:gd name="T28" fmla="*/ 202 w 218"/>
                <a:gd name="T29" fmla="*/ 540 h 544"/>
                <a:gd name="T30" fmla="*/ 181 w 218"/>
                <a:gd name="T31" fmla="*/ 542 h 544"/>
                <a:gd name="T32" fmla="*/ 153 w 218"/>
                <a:gd name="T33" fmla="*/ 544 h 544"/>
                <a:gd name="T34" fmla="*/ 121 w 218"/>
                <a:gd name="T35" fmla="*/ 542 h 544"/>
                <a:gd name="T36" fmla="*/ 96 w 218"/>
                <a:gd name="T37" fmla="*/ 535 h 544"/>
                <a:gd name="T38" fmla="*/ 79 w 218"/>
                <a:gd name="T39" fmla="*/ 523 h 544"/>
                <a:gd name="T40" fmla="*/ 69 w 218"/>
                <a:gd name="T41" fmla="*/ 504 h 544"/>
                <a:gd name="T42" fmla="*/ 65 w 218"/>
                <a:gd name="T43" fmla="*/ 478 h 544"/>
                <a:gd name="T44" fmla="*/ 65 w 218"/>
                <a:gd name="T45" fmla="*/ 181 h 544"/>
                <a:gd name="T46" fmla="*/ 0 w 218"/>
                <a:gd name="T47" fmla="*/ 181 h 544"/>
                <a:gd name="T48" fmla="*/ 0 w 218"/>
                <a:gd name="T49" fmla="*/ 133 h 544"/>
                <a:gd name="T50" fmla="*/ 65 w 218"/>
                <a:gd name="T51" fmla="*/ 133 h 544"/>
                <a:gd name="T52" fmla="*/ 65 w 218"/>
                <a:gd name="T53"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8" h="544">
                  <a:moveTo>
                    <a:pt x="65" y="0"/>
                  </a:moveTo>
                  <a:lnTo>
                    <a:pt x="122" y="0"/>
                  </a:lnTo>
                  <a:lnTo>
                    <a:pt x="122" y="133"/>
                  </a:lnTo>
                  <a:lnTo>
                    <a:pt x="216" y="133"/>
                  </a:lnTo>
                  <a:lnTo>
                    <a:pt x="216" y="181"/>
                  </a:lnTo>
                  <a:lnTo>
                    <a:pt x="122" y="181"/>
                  </a:lnTo>
                  <a:lnTo>
                    <a:pt x="122" y="468"/>
                  </a:lnTo>
                  <a:lnTo>
                    <a:pt x="124" y="479"/>
                  </a:lnTo>
                  <a:lnTo>
                    <a:pt x="132" y="489"/>
                  </a:lnTo>
                  <a:lnTo>
                    <a:pt x="147" y="495"/>
                  </a:lnTo>
                  <a:lnTo>
                    <a:pt x="168" y="497"/>
                  </a:lnTo>
                  <a:lnTo>
                    <a:pt x="195" y="495"/>
                  </a:lnTo>
                  <a:lnTo>
                    <a:pt x="218" y="491"/>
                  </a:lnTo>
                  <a:lnTo>
                    <a:pt x="218" y="538"/>
                  </a:lnTo>
                  <a:lnTo>
                    <a:pt x="202" y="540"/>
                  </a:lnTo>
                  <a:lnTo>
                    <a:pt x="181" y="542"/>
                  </a:lnTo>
                  <a:lnTo>
                    <a:pt x="153" y="544"/>
                  </a:lnTo>
                  <a:lnTo>
                    <a:pt x="121" y="542"/>
                  </a:lnTo>
                  <a:lnTo>
                    <a:pt x="96" y="535"/>
                  </a:lnTo>
                  <a:lnTo>
                    <a:pt x="79" y="523"/>
                  </a:lnTo>
                  <a:lnTo>
                    <a:pt x="69" y="504"/>
                  </a:lnTo>
                  <a:lnTo>
                    <a:pt x="65" y="478"/>
                  </a:lnTo>
                  <a:lnTo>
                    <a:pt x="65" y="181"/>
                  </a:lnTo>
                  <a:lnTo>
                    <a:pt x="0" y="181"/>
                  </a:lnTo>
                  <a:lnTo>
                    <a:pt x="0" y="133"/>
                  </a:lnTo>
                  <a:lnTo>
                    <a:pt x="65" y="133"/>
                  </a:lnTo>
                  <a:lnTo>
                    <a:pt x="65"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9"/>
            <p:cNvSpPr>
              <a:spLocks/>
            </p:cNvSpPr>
            <p:nvPr/>
          </p:nvSpPr>
          <p:spPr bwMode="auto">
            <a:xfrm>
              <a:off x="3438" y="1595"/>
              <a:ext cx="161" cy="276"/>
            </a:xfrm>
            <a:custGeom>
              <a:avLst/>
              <a:gdLst>
                <a:gd name="T0" fmla="*/ 0 w 322"/>
                <a:gd name="T1" fmla="*/ 0 h 552"/>
                <a:gd name="T2" fmla="*/ 59 w 322"/>
                <a:gd name="T3" fmla="*/ 0 h 552"/>
                <a:gd name="T4" fmla="*/ 168 w 322"/>
                <a:gd name="T5" fmla="*/ 308 h 552"/>
                <a:gd name="T6" fmla="*/ 168 w 322"/>
                <a:gd name="T7" fmla="*/ 308 h 552"/>
                <a:gd name="T8" fmla="*/ 263 w 322"/>
                <a:gd name="T9" fmla="*/ 0 h 552"/>
                <a:gd name="T10" fmla="*/ 322 w 322"/>
                <a:gd name="T11" fmla="*/ 0 h 552"/>
                <a:gd name="T12" fmla="*/ 181 w 322"/>
                <a:gd name="T13" fmla="*/ 438 h 552"/>
                <a:gd name="T14" fmla="*/ 164 w 322"/>
                <a:gd name="T15" fmla="*/ 478 h 552"/>
                <a:gd name="T16" fmla="*/ 143 w 322"/>
                <a:gd name="T17" fmla="*/ 508 h 552"/>
                <a:gd name="T18" fmla="*/ 120 w 322"/>
                <a:gd name="T19" fmla="*/ 529 h 552"/>
                <a:gd name="T20" fmla="*/ 97 w 322"/>
                <a:gd name="T21" fmla="*/ 542 h 552"/>
                <a:gd name="T22" fmla="*/ 71 w 322"/>
                <a:gd name="T23" fmla="*/ 550 h 552"/>
                <a:gd name="T24" fmla="*/ 44 w 322"/>
                <a:gd name="T25" fmla="*/ 552 h 552"/>
                <a:gd name="T26" fmla="*/ 29 w 322"/>
                <a:gd name="T27" fmla="*/ 552 h 552"/>
                <a:gd name="T28" fmla="*/ 15 w 322"/>
                <a:gd name="T29" fmla="*/ 550 h 552"/>
                <a:gd name="T30" fmla="*/ 4 w 322"/>
                <a:gd name="T31" fmla="*/ 548 h 552"/>
                <a:gd name="T32" fmla="*/ 4 w 322"/>
                <a:gd name="T33" fmla="*/ 502 h 552"/>
                <a:gd name="T34" fmla="*/ 12 w 322"/>
                <a:gd name="T35" fmla="*/ 502 h 552"/>
                <a:gd name="T36" fmla="*/ 23 w 322"/>
                <a:gd name="T37" fmla="*/ 502 h 552"/>
                <a:gd name="T38" fmla="*/ 34 w 322"/>
                <a:gd name="T39" fmla="*/ 504 h 552"/>
                <a:gd name="T40" fmla="*/ 50 w 322"/>
                <a:gd name="T41" fmla="*/ 502 h 552"/>
                <a:gd name="T42" fmla="*/ 67 w 322"/>
                <a:gd name="T43" fmla="*/ 501 h 552"/>
                <a:gd name="T44" fmla="*/ 84 w 322"/>
                <a:gd name="T45" fmla="*/ 493 h 552"/>
                <a:gd name="T46" fmla="*/ 101 w 322"/>
                <a:gd name="T47" fmla="*/ 483 h 552"/>
                <a:gd name="T48" fmla="*/ 116 w 322"/>
                <a:gd name="T49" fmla="*/ 466 h 552"/>
                <a:gd name="T50" fmla="*/ 130 w 322"/>
                <a:gd name="T51" fmla="*/ 442 h 552"/>
                <a:gd name="T52" fmla="*/ 139 w 322"/>
                <a:gd name="T53" fmla="*/ 407 h 552"/>
                <a:gd name="T54" fmla="*/ 0 w 322"/>
                <a:gd name="T55" fmla="*/ 0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22" h="552">
                  <a:moveTo>
                    <a:pt x="0" y="0"/>
                  </a:moveTo>
                  <a:lnTo>
                    <a:pt x="59" y="0"/>
                  </a:lnTo>
                  <a:lnTo>
                    <a:pt x="168" y="308"/>
                  </a:lnTo>
                  <a:lnTo>
                    <a:pt x="168" y="308"/>
                  </a:lnTo>
                  <a:lnTo>
                    <a:pt x="263" y="0"/>
                  </a:lnTo>
                  <a:lnTo>
                    <a:pt x="322" y="0"/>
                  </a:lnTo>
                  <a:lnTo>
                    <a:pt x="181" y="438"/>
                  </a:lnTo>
                  <a:lnTo>
                    <a:pt x="164" y="478"/>
                  </a:lnTo>
                  <a:lnTo>
                    <a:pt x="143" y="508"/>
                  </a:lnTo>
                  <a:lnTo>
                    <a:pt x="120" y="529"/>
                  </a:lnTo>
                  <a:lnTo>
                    <a:pt x="97" y="542"/>
                  </a:lnTo>
                  <a:lnTo>
                    <a:pt x="71" y="550"/>
                  </a:lnTo>
                  <a:lnTo>
                    <a:pt x="44" y="552"/>
                  </a:lnTo>
                  <a:lnTo>
                    <a:pt x="29" y="552"/>
                  </a:lnTo>
                  <a:lnTo>
                    <a:pt x="15" y="550"/>
                  </a:lnTo>
                  <a:lnTo>
                    <a:pt x="4" y="548"/>
                  </a:lnTo>
                  <a:lnTo>
                    <a:pt x="4" y="502"/>
                  </a:lnTo>
                  <a:lnTo>
                    <a:pt x="12" y="502"/>
                  </a:lnTo>
                  <a:lnTo>
                    <a:pt x="23" y="502"/>
                  </a:lnTo>
                  <a:lnTo>
                    <a:pt x="34" y="504"/>
                  </a:lnTo>
                  <a:lnTo>
                    <a:pt x="50" y="502"/>
                  </a:lnTo>
                  <a:lnTo>
                    <a:pt x="67" y="501"/>
                  </a:lnTo>
                  <a:lnTo>
                    <a:pt x="84" y="493"/>
                  </a:lnTo>
                  <a:lnTo>
                    <a:pt x="101" y="483"/>
                  </a:lnTo>
                  <a:lnTo>
                    <a:pt x="116" y="466"/>
                  </a:lnTo>
                  <a:lnTo>
                    <a:pt x="130" y="442"/>
                  </a:lnTo>
                  <a:lnTo>
                    <a:pt x="139" y="407"/>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20"/>
            <p:cNvSpPr>
              <a:spLocks noEditPoints="1"/>
            </p:cNvSpPr>
            <p:nvPr/>
          </p:nvSpPr>
          <p:spPr bwMode="auto">
            <a:xfrm>
              <a:off x="2020" y="1891"/>
              <a:ext cx="82" cy="94"/>
            </a:xfrm>
            <a:custGeom>
              <a:avLst/>
              <a:gdLst>
                <a:gd name="T0" fmla="*/ 82 w 164"/>
                <a:gd name="T1" fmla="*/ 21 h 188"/>
                <a:gd name="T2" fmla="*/ 63 w 164"/>
                <a:gd name="T3" fmla="*/ 23 h 188"/>
                <a:gd name="T4" fmla="*/ 47 w 164"/>
                <a:gd name="T5" fmla="*/ 32 h 188"/>
                <a:gd name="T6" fmla="*/ 36 w 164"/>
                <a:gd name="T7" fmla="*/ 46 h 188"/>
                <a:gd name="T8" fmla="*/ 28 w 164"/>
                <a:gd name="T9" fmla="*/ 61 h 188"/>
                <a:gd name="T10" fmla="*/ 25 w 164"/>
                <a:gd name="T11" fmla="*/ 78 h 188"/>
                <a:gd name="T12" fmla="*/ 23 w 164"/>
                <a:gd name="T13" fmla="*/ 93 h 188"/>
                <a:gd name="T14" fmla="*/ 25 w 164"/>
                <a:gd name="T15" fmla="*/ 110 h 188"/>
                <a:gd name="T16" fmla="*/ 28 w 164"/>
                <a:gd name="T17" fmla="*/ 127 h 188"/>
                <a:gd name="T18" fmla="*/ 36 w 164"/>
                <a:gd name="T19" fmla="*/ 143 h 188"/>
                <a:gd name="T20" fmla="*/ 47 w 164"/>
                <a:gd name="T21" fmla="*/ 156 h 188"/>
                <a:gd name="T22" fmla="*/ 63 w 164"/>
                <a:gd name="T23" fmla="*/ 165 h 188"/>
                <a:gd name="T24" fmla="*/ 82 w 164"/>
                <a:gd name="T25" fmla="*/ 167 h 188"/>
                <a:gd name="T26" fmla="*/ 101 w 164"/>
                <a:gd name="T27" fmla="*/ 165 h 188"/>
                <a:gd name="T28" fmla="*/ 116 w 164"/>
                <a:gd name="T29" fmla="*/ 156 h 188"/>
                <a:gd name="T30" fmla="*/ 127 w 164"/>
                <a:gd name="T31" fmla="*/ 143 h 188"/>
                <a:gd name="T32" fmla="*/ 135 w 164"/>
                <a:gd name="T33" fmla="*/ 127 h 188"/>
                <a:gd name="T34" fmla="*/ 141 w 164"/>
                <a:gd name="T35" fmla="*/ 110 h 188"/>
                <a:gd name="T36" fmla="*/ 141 w 164"/>
                <a:gd name="T37" fmla="*/ 93 h 188"/>
                <a:gd name="T38" fmla="*/ 141 w 164"/>
                <a:gd name="T39" fmla="*/ 78 h 188"/>
                <a:gd name="T40" fmla="*/ 135 w 164"/>
                <a:gd name="T41" fmla="*/ 61 h 188"/>
                <a:gd name="T42" fmla="*/ 127 w 164"/>
                <a:gd name="T43" fmla="*/ 46 h 188"/>
                <a:gd name="T44" fmla="*/ 116 w 164"/>
                <a:gd name="T45" fmla="*/ 32 h 188"/>
                <a:gd name="T46" fmla="*/ 101 w 164"/>
                <a:gd name="T47" fmla="*/ 23 h 188"/>
                <a:gd name="T48" fmla="*/ 82 w 164"/>
                <a:gd name="T49" fmla="*/ 21 h 188"/>
                <a:gd name="T50" fmla="*/ 82 w 164"/>
                <a:gd name="T51" fmla="*/ 0 h 188"/>
                <a:gd name="T52" fmla="*/ 108 w 164"/>
                <a:gd name="T53" fmla="*/ 4 h 188"/>
                <a:gd name="T54" fmla="*/ 129 w 164"/>
                <a:gd name="T55" fmla="*/ 15 h 188"/>
                <a:gd name="T56" fmla="*/ 145 w 164"/>
                <a:gd name="T57" fmla="*/ 30 h 188"/>
                <a:gd name="T58" fmla="*/ 156 w 164"/>
                <a:gd name="T59" fmla="*/ 49 h 188"/>
                <a:gd name="T60" fmla="*/ 162 w 164"/>
                <a:gd name="T61" fmla="*/ 70 h 188"/>
                <a:gd name="T62" fmla="*/ 164 w 164"/>
                <a:gd name="T63" fmla="*/ 93 h 188"/>
                <a:gd name="T64" fmla="*/ 162 w 164"/>
                <a:gd name="T65" fmla="*/ 118 h 188"/>
                <a:gd name="T66" fmla="*/ 156 w 164"/>
                <a:gd name="T67" fmla="*/ 139 h 188"/>
                <a:gd name="T68" fmla="*/ 145 w 164"/>
                <a:gd name="T69" fmla="*/ 158 h 188"/>
                <a:gd name="T70" fmla="*/ 129 w 164"/>
                <a:gd name="T71" fmla="*/ 173 h 188"/>
                <a:gd name="T72" fmla="*/ 108 w 164"/>
                <a:gd name="T73" fmla="*/ 184 h 188"/>
                <a:gd name="T74" fmla="*/ 82 w 164"/>
                <a:gd name="T75" fmla="*/ 188 h 188"/>
                <a:gd name="T76" fmla="*/ 57 w 164"/>
                <a:gd name="T77" fmla="*/ 184 h 188"/>
                <a:gd name="T78" fmla="*/ 36 w 164"/>
                <a:gd name="T79" fmla="*/ 173 h 188"/>
                <a:gd name="T80" fmla="*/ 21 w 164"/>
                <a:gd name="T81" fmla="*/ 158 h 188"/>
                <a:gd name="T82" fmla="*/ 9 w 164"/>
                <a:gd name="T83" fmla="*/ 139 h 188"/>
                <a:gd name="T84" fmla="*/ 2 w 164"/>
                <a:gd name="T85" fmla="*/ 118 h 188"/>
                <a:gd name="T86" fmla="*/ 0 w 164"/>
                <a:gd name="T87" fmla="*/ 93 h 188"/>
                <a:gd name="T88" fmla="*/ 2 w 164"/>
                <a:gd name="T89" fmla="*/ 70 h 188"/>
                <a:gd name="T90" fmla="*/ 9 w 164"/>
                <a:gd name="T91" fmla="*/ 49 h 188"/>
                <a:gd name="T92" fmla="*/ 21 w 164"/>
                <a:gd name="T93" fmla="*/ 30 h 188"/>
                <a:gd name="T94" fmla="*/ 36 w 164"/>
                <a:gd name="T95" fmla="*/ 15 h 188"/>
                <a:gd name="T96" fmla="*/ 57 w 164"/>
                <a:gd name="T97" fmla="*/ 4 h 188"/>
                <a:gd name="T98" fmla="*/ 82 w 164"/>
                <a:gd name="T99"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4" h="188">
                  <a:moveTo>
                    <a:pt x="82" y="21"/>
                  </a:moveTo>
                  <a:lnTo>
                    <a:pt x="63" y="23"/>
                  </a:lnTo>
                  <a:lnTo>
                    <a:pt x="47" y="32"/>
                  </a:lnTo>
                  <a:lnTo>
                    <a:pt x="36" y="46"/>
                  </a:lnTo>
                  <a:lnTo>
                    <a:pt x="28" y="61"/>
                  </a:lnTo>
                  <a:lnTo>
                    <a:pt x="25" y="78"/>
                  </a:lnTo>
                  <a:lnTo>
                    <a:pt x="23" y="93"/>
                  </a:lnTo>
                  <a:lnTo>
                    <a:pt x="25" y="110"/>
                  </a:lnTo>
                  <a:lnTo>
                    <a:pt x="28" y="127"/>
                  </a:lnTo>
                  <a:lnTo>
                    <a:pt x="36" y="143"/>
                  </a:lnTo>
                  <a:lnTo>
                    <a:pt x="47" y="156"/>
                  </a:lnTo>
                  <a:lnTo>
                    <a:pt x="63" y="165"/>
                  </a:lnTo>
                  <a:lnTo>
                    <a:pt x="82" y="167"/>
                  </a:lnTo>
                  <a:lnTo>
                    <a:pt x="101" y="165"/>
                  </a:lnTo>
                  <a:lnTo>
                    <a:pt x="116" y="156"/>
                  </a:lnTo>
                  <a:lnTo>
                    <a:pt x="127" y="143"/>
                  </a:lnTo>
                  <a:lnTo>
                    <a:pt x="135" y="127"/>
                  </a:lnTo>
                  <a:lnTo>
                    <a:pt x="141" y="110"/>
                  </a:lnTo>
                  <a:lnTo>
                    <a:pt x="141" y="93"/>
                  </a:lnTo>
                  <a:lnTo>
                    <a:pt x="141" y="78"/>
                  </a:lnTo>
                  <a:lnTo>
                    <a:pt x="135" y="61"/>
                  </a:lnTo>
                  <a:lnTo>
                    <a:pt x="127" y="46"/>
                  </a:lnTo>
                  <a:lnTo>
                    <a:pt x="116" y="32"/>
                  </a:lnTo>
                  <a:lnTo>
                    <a:pt x="101" y="23"/>
                  </a:lnTo>
                  <a:lnTo>
                    <a:pt x="82" y="21"/>
                  </a:lnTo>
                  <a:close/>
                  <a:moveTo>
                    <a:pt x="82" y="0"/>
                  </a:moveTo>
                  <a:lnTo>
                    <a:pt x="108" y="4"/>
                  </a:lnTo>
                  <a:lnTo>
                    <a:pt x="129" y="15"/>
                  </a:lnTo>
                  <a:lnTo>
                    <a:pt x="145" y="30"/>
                  </a:lnTo>
                  <a:lnTo>
                    <a:pt x="156" y="49"/>
                  </a:lnTo>
                  <a:lnTo>
                    <a:pt x="162" y="70"/>
                  </a:lnTo>
                  <a:lnTo>
                    <a:pt x="164" y="93"/>
                  </a:lnTo>
                  <a:lnTo>
                    <a:pt x="162" y="118"/>
                  </a:lnTo>
                  <a:lnTo>
                    <a:pt x="156" y="139"/>
                  </a:lnTo>
                  <a:lnTo>
                    <a:pt x="145" y="158"/>
                  </a:lnTo>
                  <a:lnTo>
                    <a:pt x="129" y="173"/>
                  </a:lnTo>
                  <a:lnTo>
                    <a:pt x="108" y="184"/>
                  </a:lnTo>
                  <a:lnTo>
                    <a:pt x="82" y="188"/>
                  </a:lnTo>
                  <a:lnTo>
                    <a:pt x="57" y="184"/>
                  </a:lnTo>
                  <a:lnTo>
                    <a:pt x="36" y="173"/>
                  </a:lnTo>
                  <a:lnTo>
                    <a:pt x="21" y="158"/>
                  </a:lnTo>
                  <a:lnTo>
                    <a:pt x="9" y="139"/>
                  </a:lnTo>
                  <a:lnTo>
                    <a:pt x="2" y="118"/>
                  </a:lnTo>
                  <a:lnTo>
                    <a:pt x="0" y="93"/>
                  </a:lnTo>
                  <a:lnTo>
                    <a:pt x="2" y="70"/>
                  </a:lnTo>
                  <a:lnTo>
                    <a:pt x="9" y="49"/>
                  </a:lnTo>
                  <a:lnTo>
                    <a:pt x="21" y="30"/>
                  </a:lnTo>
                  <a:lnTo>
                    <a:pt x="36" y="15"/>
                  </a:lnTo>
                  <a:lnTo>
                    <a:pt x="57" y="4"/>
                  </a:lnTo>
                  <a:lnTo>
                    <a:pt x="82"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21"/>
            <p:cNvSpPr>
              <a:spLocks/>
            </p:cNvSpPr>
            <p:nvPr/>
          </p:nvSpPr>
          <p:spPr bwMode="auto">
            <a:xfrm>
              <a:off x="2109" y="1853"/>
              <a:ext cx="50" cy="129"/>
            </a:xfrm>
            <a:custGeom>
              <a:avLst/>
              <a:gdLst>
                <a:gd name="T0" fmla="*/ 78 w 99"/>
                <a:gd name="T1" fmla="*/ 0 h 259"/>
                <a:gd name="T2" fmla="*/ 86 w 99"/>
                <a:gd name="T3" fmla="*/ 2 h 259"/>
                <a:gd name="T4" fmla="*/ 93 w 99"/>
                <a:gd name="T5" fmla="*/ 4 h 259"/>
                <a:gd name="T6" fmla="*/ 99 w 99"/>
                <a:gd name="T7" fmla="*/ 4 h 259"/>
                <a:gd name="T8" fmla="*/ 99 w 99"/>
                <a:gd name="T9" fmla="*/ 21 h 259"/>
                <a:gd name="T10" fmla="*/ 93 w 99"/>
                <a:gd name="T11" fmla="*/ 21 h 259"/>
                <a:gd name="T12" fmla="*/ 86 w 99"/>
                <a:gd name="T13" fmla="*/ 19 h 259"/>
                <a:gd name="T14" fmla="*/ 72 w 99"/>
                <a:gd name="T15" fmla="*/ 21 h 259"/>
                <a:gd name="T16" fmla="*/ 63 w 99"/>
                <a:gd name="T17" fmla="*/ 26 h 259"/>
                <a:gd name="T18" fmla="*/ 59 w 99"/>
                <a:gd name="T19" fmla="*/ 34 h 259"/>
                <a:gd name="T20" fmla="*/ 57 w 99"/>
                <a:gd name="T21" fmla="*/ 45 h 259"/>
                <a:gd name="T22" fmla="*/ 57 w 99"/>
                <a:gd name="T23" fmla="*/ 59 h 259"/>
                <a:gd name="T24" fmla="*/ 57 w 99"/>
                <a:gd name="T25" fmla="*/ 82 h 259"/>
                <a:gd name="T26" fmla="*/ 97 w 99"/>
                <a:gd name="T27" fmla="*/ 82 h 259"/>
                <a:gd name="T28" fmla="*/ 97 w 99"/>
                <a:gd name="T29" fmla="*/ 101 h 259"/>
                <a:gd name="T30" fmla="*/ 57 w 99"/>
                <a:gd name="T31" fmla="*/ 101 h 259"/>
                <a:gd name="T32" fmla="*/ 57 w 99"/>
                <a:gd name="T33" fmla="*/ 259 h 259"/>
                <a:gd name="T34" fmla="*/ 36 w 99"/>
                <a:gd name="T35" fmla="*/ 259 h 259"/>
                <a:gd name="T36" fmla="*/ 36 w 99"/>
                <a:gd name="T37" fmla="*/ 101 h 259"/>
                <a:gd name="T38" fmla="*/ 0 w 99"/>
                <a:gd name="T39" fmla="*/ 101 h 259"/>
                <a:gd name="T40" fmla="*/ 0 w 99"/>
                <a:gd name="T41" fmla="*/ 82 h 259"/>
                <a:gd name="T42" fmla="*/ 36 w 99"/>
                <a:gd name="T43" fmla="*/ 82 h 259"/>
                <a:gd name="T44" fmla="*/ 36 w 99"/>
                <a:gd name="T45" fmla="*/ 44 h 259"/>
                <a:gd name="T46" fmla="*/ 38 w 99"/>
                <a:gd name="T47" fmla="*/ 25 h 259"/>
                <a:gd name="T48" fmla="*/ 46 w 99"/>
                <a:gd name="T49" fmla="*/ 11 h 259"/>
                <a:gd name="T50" fmla="*/ 59 w 99"/>
                <a:gd name="T51" fmla="*/ 4 h 259"/>
                <a:gd name="T52" fmla="*/ 78 w 99"/>
                <a:gd name="T5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259">
                  <a:moveTo>
                    <a:pt x="78" y="0"/>
                  </a:moveTo>
                  <a:lnTo>
                    <a:pt x="86" y="2"/>
                  </a:lnTo>
                  <a:lnTo>
                    <a:pt x="93" y="4"/>
                  </a:lnTo>
                  <a:lnTo>
                    <a:pt x="99" y="4"/>
                  </a:lnTo>
                  <a:lnTo>
                    <a:pt x="99" y="21"/>
                  </a:lnTo>
                  <a:lnTo>
                    <a:pt x="93" y="21"/>
                  </a:lnTo>
                  <a:lnTo>
                    <a:pt x="86" y="19"/>
                  </a:lnTo>
                  <a:lnTo>
                    <a:pt x="72" y="21"/>
                  </a:lnTo>
                  <a:lnTo>
                    <a:pt x="63" y="26"/>
                  </a:lnTo>
                  <a:lnTo>
                    <a:pt x="59" y="34"/>
                  </a:lnTo>
                  <a:lnTo>
                    <a:pt x="57" y="45"/>
                  </a:lnTo>
                  <a:lnTo>
                    <a:pt x="57" y="59"/>
                  </a:lnTo>
                  <a:lnTo>
                    <a:pt x="57" y="82"/>
                  </a:lnTo>
                  <a:lnTo>
                    <a:pt x="97" y="82"/>
                  </a:lnTo>
                  <a:lnTo>
                    <a:pt x="97" y="101"/>
                  </a:lnTo>
                  <a:lnTo>
                    <a:pt x="57" y="101"/>
                  </a:lnTo>
                  <a:lnTo>
                    <a:pt x="57" y="259"/>
                  </a:lnTo>
                  <a:lnTo>
                    <a:pt x="36" y="259"/>
                  </a:lnTo>
                  <a:lnTo>
                    <a:pt x="36" y="101"/>
                  </a:lnTo>
                  <a:lnTo>
                    <a:pt x="0" y="101"/>
                  </a:lnTo>
                  <a:lnTo>
                    <a:pt x="0" y="82"/>
                  </a:lnTo>
                  <a:lnTo>
                    <a:pt x="36" y="82"/>
                  </a:lnTo>
                  <a:lnTo>
                    <a:pt x="36" y="44"/>
                  </a:lnTo>
                  <a:lnTo>
                    <a:pt x="38" y="25"/>
                  </a:lnTo>
                  <a:lnTo>
                    <a:pt x="46" y="11"/>
                  </a:lnTo>
                  <a:lnTo>
                    <a:pt x="59" y="4"/>
                  </a:lnTo>
                  <a:lnTo>
                    <a:pt x="7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22"/>
            <p:cNvSpPr>
              <a:spLocks/>
            </p:cNvSpPr>
            <p:nvPr/>
          </p:nvSpPr>
          <p:spPr bwMode="auto">
            <a:xfrm>
              <a:off x="2220" y="1853"/>
              <a:ext cx="87" cy="132"/>
            </a:xfrm>
            <a:custGeom>
              <a:avLst/>
              <a:gdLst>
                <a:gd name="T0" fmla="*/ 105 w 175"/>
                <a:gd name="T1" fmla="*/ 0 h 264"/>
                <a:gd name="T2" fmla="*/ 139 w 175"/>
                <a:gd name="T3" fmla="*/ 11 h 264"/>
                <a:gd name="T4" fmla="*/ 164 w 175"/>
                <a:gd name="T5" fmla="*/ 38 h 264"/>
                <a:gd name="T6" fmla="*/ 145 w 175"/>
                <a:gd name="T7" fmla="*/ 61 h 264"/>
                <a:gd name="T8" fmla="*/ 133 w 175"/>
                <a:gd name="T9" fmla="*/ 32 h 264"/>
                <a:gd name="T10" fmla="*/ 107 w 175"/>
                <a:gd name="T11" fmla="*/ 21 h 264"/>
                <a:gd name="T12" fmla="*/ 74 w 175"/>
                <a:gd name="T13" fmla="*/ 23 h 264"/>
                <a:gd name="T14" fmla="*/ 44 w 175"/>
                <a:gd name="T15" fmla="*/ 36 h 264"/>
                <a:gd name="T16" fmla="*/ 30 w 175"/>
                <a:gd name="T17" fmla="*/ 64 h 264"/>
                <a:gd name="T18" fmla="*/ 44 w 175"/>
                <a:gd name="T19" fmla="*/ 95 h 264"/>
                <a:gd name="T20" fmla="*/ 74 w 175"/>
                <a:gd name="T21" fmla="*/ 112 h 264"/>
                <a:gd name="T22" fmla="*/ 112 w 175"/>
                <a:gd name="T23" fmla="*/ 125 h 264"/>
                <a:gd name="T24" fmla="*/ 149 w 175"/>
                <a:gd name="T25" fmla="*/ 143 h 264"/>
                <a:gd name="T26" fmla="*/ 172 w 175"/>
                <a:gd name="T27" fmla="*/ 171 h 264"/>
                <a:gd name="T28" fmla="*/ 172 w 175"/>
                <a:gd name="T29" fmla="*/ 217 h 264"/>
                <a:gd name="T30" fmla="*/ 145 w 175"/>
                <a:gd name="T31" fmla="*/ 247 h 264"/>
                <a:gd name="T32" fmla="*/ 101 w 175"/>
                <a:gd name="T33" fmla="*/ 262 h 264"/>
                <a:gd name="T34" fmla="*/ 53 w 175"/>
                <a:gd name="T35" fmla="*/ 260 h 264"/>
                <a:gd name="T36" fmla="*/ 15 w 175"/>
                <a:gd name="T37" fmla="*/ 236 h 264"/>
                <a:gd name="T38" fmla="*/ 0 w 175"/>
                <a:gd name="T39" fmla="*/ 192 h 264"/>
                <a:gd name="T40" fmla="*/ 29 w 175"/>
                <a:gd name="T41" fmla="*/ 213 h 264"/>
                <a:gd name="T42" fmla="*/ 51 w 175"/>
                <a:gd name="T43" fmla="*/ 236 h 264"/>
                <a:gd name="T44" fmla="*/ 90 w 175"/>
                <a:gd name="T45" fmla="*/ 241 h 264"/>
                <a:gd name="T46" fmla="*/ 122 w 175"/>
                <a:gd name="T47" fmla="*/ 234 h 264"/>
                <a:gd name="T48" fmla="*/ 147 w 175"/>
                <a:gd name="T49" fmla="*/ 211 h 264"/>
                <a:gd name="T50" fmla="*/ 147 w 175"/>
                <a:gd name="T51" fmla="*/ 177 h 264"/>
                <a:gd name="T52" fmla="*/ 126 w 175"/>
                <a:gd name="T53" fmla="*/ 156 h 264"/>
                <a:gd name="T54" fmla="*/ 91 w 175"/>
                <a:gd name="T55" fmla="*/ 143 h 264"/>
                <a:gd name="T56" fmla="*/ 51 w 175"/>
                <a:gd name="T57" fmla="*/ 129 h 264"/>
                <a:gd name="T58" fmla="*/ 19 w 175"/>
                <a:gd name="T59" fmla="*/ 106 h 264"/>
                <a:gd name="T60" fmla="*/ 6 w 175"/>
                <a:gd name="T61" fmla="*/ 68 h 264"/>
                <a:gd name="T62" fmla="*/ 23 w 175"/>
                <a:gd name="T63" fmla="*/ 25 h 264"/>
                <a:gd name="T64" fmla="*/ 63 w 175"/>
                <a:gd name="T65"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264">
                  <a:moveTo>
                    <a:pt x="88" y="0"/>
                  </a:moveTo>
                  <a:lnTo>
                    <a:pt x="105" y="0"/>
                  </a:lnTo>
                  <a:lnTo>
                    <a:pt x="122" y="4"/>
                  </a:lnTo>
                  <a:lnTo>
                    <a:pt x="139" y="11"/>
                  </a:lnTo>
                  <a:lnTo>
                    <a:pt x="154" y="23"/>
                  </a:lnTo>
                  <a:lnTo>
                    <a:pt x="164" y="38"/>
                  </a:lnTo>
                  <a:lnTo>
                    <a:pt x="170" y="61"/>
                  </a:lnTo>
                  <a:lnTo>
                    <a:pt x="145" y="61"/>
                  </a:lnTo>
                  <a:lnTo>
                    <a:pt x="141" y="44"/>
                  </a:lnTo>
                  <a:lnTo>
                    <a:pt x="133" y="32"/>
                  </a:lnTo>
                  <a:lnTo>
                    <a:pt x="120" y="25"/>
                  </a:lnTo>
                  <a:lnTo>
                    <a:pt x="107" y="21"/>
                  </a:lnTo>
                  <a:lnTo>
                    <a:pt x="90" y="21"/>
                  </a:lnTo>
                  <a:lnTo>
                    <a:pt x="74" y="23"/>
                  </a:lnTo>
                  <a:lnTo>
                    <a:pt x="57" y="26"/>
                  </a:lnTo>
                  <a:lnTo>
                    <a:pt x="44" y="36"/>
                  </a:lnTo>
                  <a:lnTo>
                    <a:pt x="34" y="47"/>
                  </a:lnTo>
                  <a:lnTo>
                    <a:pt x="30" y="64"/>
                  </a:lnTo>
                  <a:lnTo>
                    <a:pt x="34" y="82"/>
                  </a:lnTo>
                  <a:lnTo>
                    <a:pt x="44" y="95"/>
                  </a:lnTo>
                  <a:lnTo>
                    <a:pt x="57" y="104"/>
                  </a:lnTo>
                  <a:lnTo>
                    <a:pt x="74" y="112"/>
                  </a:lnTo>
                  <a:lnTo>
                    <a:pt x="93" y="120"/>
                  </a:lnTo>
                  <a:lnTo>
                    <a:pt x="112" y="125"/>
                  </a:lnTo>
                  <a:lnTo>
                    <a:pt x="131" y="133"/>
                  </a:lnTo>
                  <a:lnTo>
                    <a:pt x="149" y="143"/>
                  </a:lnTo>
                  <a:lnTo>
                    <a:pt x="162" y="154"/>
                  </a:lnTo>
                  <a:lnTo>
                    <a:pt x="172" y="171"/>
                  </a:lnTo>
                  <a:lnTo>
                    <a:pt x="175" y="192"/>
                  </a:lnTo>
                  <a:lnTo>
                    <a:pt x="172" y="217"/>
                  </a:lnTo>
                  <a:lnTo>
                    <a:pt x="160" y="234"/>
                  </a:lnTo>
                  <a:lnTo>
                    <a:pt x="145" y="247"/>
                  </a:lnTo>
                  <a:lnTo>
                    <a:pt x="124" y="257"/>
                  </a:lnTo>
                  <a:lnTo>
                    <a:pt x="101" y="262"/>
                  </a:lnTo>
                  <a:lnTo>
                    <a:pt x="76" y="264"/>
                  </a:lnTo>
                  <a:lnTo>
                    <a:pt x="53" y="260"/>
                  </a:lnTo>
                  <a:lnTo>
                    <a:pt x="32" y="251"/>
                  </a:lnTo>
                  <a:lnTo>
                    <a:pt x="15" y="236"/>
                  </a:lnTo>
                  <a:lnTo>
                    <a:pt x="6" y="215"/>
                  </a:lnTo>
                  <a:lnTo>
                    <a:pt x="0" y="192"/>
                  </a:lnTo>
                  <a:lnTo>
                    <a:pt x="25" y="192"/>
                  </a:lnTo>
                  <a:lnTo>
                    <a:pt x="29" y="213"/>
                  </a:lnTo>
                  <a:lnTo>
                    <a:pt x="38" y="226"/>
                  </a:lnTo>
                  <a:lnTo>
                    <a:pt x="51" y="236"/>
                  </a:lnTo>
                  <a:lnTo>
                    <a:pt x="69" y="241"/>
                  </a:lnTo>
                  <a:lnTo>
                    <a:pt x="90" y="241"/>
                  </a:lnTo>
                  <a:lnTo>
                    <a:pt x="107" y="240"/>
                  </a:lnTo>
                  <a:lnTo>
                    <a:pt x="122" y="234"/>
                  </a:lnTo>
                  <a:lnTo>
                    <a:pt x="137" y="224"/>
                  </a:lnTo>
                  <a:lnTo>
                    <a:pt x="147" y="211"/>
                  </a:lnTo>
                  <a:lnTo>
                    <a:pt x="151" y="194"/>
                  </a:lnTo>
                  <a:lnTo>
                    <a:pt x="147" y="177"/>
                  </a:lnTo>
                  <a:lnTo>
                    <a:pt x="139" y="165"/>
                  </a:lnTo>
                  <a:lnTo>
                    <a:pt x="126" y="156"/>
                  </a:lnTo>
                  <a:lnTo>
                    <a:pt x="111" y="150"/>
                  </a:lnTo>
                  <a:lnTo>
                    <a:pt x="91" y="143"/>
                  </a:lnTo>
                  <a:lnTo>
                    <a:pt x="72" y="137"/>
                  </a:lnTo>
                  <a:lnTo>
                    <a:pt x="51" y="129"/>
                  </a:lnTo>
                  <a:lnTo>
                    <a:pt x="34" y="118"/>
                  </a:lnTo>
                  <a:lnTo>
                    <a:pt x="19" y="106"/>
                  </a:lnTo>
                  <a:lnTo>
                    <a:pt x="10" y="89"/>
                  </a:lnTo>
                  <a:lnTo>
                    <a:pt x="6" y="68"/>
                  </a:lnTo>
                  <a:lnTo>
                    <a:pt x="11" y="44"/>
                  </a:lnTo>
                  <a:lnTo>
                    <a:pt x="23" y="25"/>
                  </a:lnTo>
                  <a:lnTo>
                    <a:pt x="42" y="11"/>
                  </a:lnTo>
                  <a:lnTo>
                    <a:pt x="63" y="2"/>
                  </a:lnTo>
                  <a:lnTo>
                    <a:pt x="8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23"/>
            <p:cNvSpPr>
              <a:spLocks noEditPoints="1"/>
            </p:cNvSpPr>
            <p:nvPr/>
          </p:nvSpPr>
          <p:spPr bwMode="auto">
            <a:xfrm>
              <a:off x="2324" y="1891"/>
              <a:ext cx="79" cy="94"/>
            </a:xfrm>
            <a:custGeom>
              <a:avLst/>
              <a:gdLst>
                <a:gd name="T0" fmla="*/ 78 w 158"/>
                <a:gd name="T1" fmla="*/ 21 h 188"/>
                <a:gd name="T2" fmla="*/ 59 w 158"/>
                <a:gd name="T3" fmla="*/ 23 h 188"/>
                <a:gd name="T4" fmla="*/ 43 w 158"/>
                <a:gd name="T5" fmla="*/ 32 h 188"/>
                <a:gd name="T6" fmla="*/ 34 w 158"/>
                <a:gd name="T7" fmla="*/ 46 h 188"/>
                <a:gd name="T8" fmla="*/ 26 w 158"/>
                <a:gd name="T9" fmla="*/ 61 h 188"/>
                <a:gd name="T10" fmla="*/ 22 w 158"/>
                <a:gd name="T11" fmla="*/ 80 h 188"/>
                <a:gd name="T12" fmla="*/ 135 w 158"/>
                <a:gd name="T13" fmla="*/ 80 h 188"/>
                <a:gd name="T14" fmla="*/ 131 w 158"/>
                <a:gd name="T15" fmla="*/ 61 h 188"/>
                <a:gd name="T16" fmla="*/ 123 w 158"/>
                <a:gd name="T17" fmla="*/ 44 h 188"/>
                <a:gd name="T18" fmla="*/ 114 w 158"/>
                <a:gd name="T19" fmla="*/ 30 h 188"/>
                <a:gd name="T20" fmla="*/ 97 w 158"/>
                <a:gd name="T21" fmla="*/ 23 h 188"/>
                <a:gd name="T22" fmla="*/ 78 w 158"/>
                <a:gd name="T23" fmla="*/ 21 h 188"/>
                <a:gd name="T24" fmla="*/ 78 w 158"/>
                <a:gd name="T25" fmla="*/ 0 h 188"/>
                <a:gd name="T26" fmla="*/ 104 w 158"/>
                <a:gd name="T27" fmla="*/ 4 h 188"/>
                <a:gd name="T28" fmla="*/ 125 w 158"/>
                <a:gd name="T29" fmla="*/ 13 h 188"/>
                <a:gd name="T30" fmla="*/ 141 w 158"/>
                <a:gd name="T31" fmla="*/ 28 h 188"/>
                <a:gd name="T32" fmla="*/ 150 w 158"/>
                <a:gd name="T33" fmla="*/ 49 h 188"/>
                <a:gd name="T34" fmla="*/ 156 w 158"/>
                <a:gd name="T35" fmla="*/ 72 h 188"/>
                <a:gd name="T36" fmla="*/ 158 w 158"/>
                <a:gd name="T37" fmla="*/ 99 h 188"/>
                <a:gd name="T38" fmla="*/ 22 w 158"/>
                <a:gd name="T39" fmla="*/ 99 h 188"/>
                <a:gd name="T40" fmla="*/ 24 w 158"/>
                <a:gd name="T41" fmla="*/ 120 h 188"/>
                <a:gd name="T42" fmla="*/ 30 w 158"/>
                <a:gd name="T43" fmla="*/ 139 h 188"/>
                <a:gd name="T44" fmla="*/ 43 w 158"/>
                <a:gd name="T45" fmla="*/ 154 h 188"/>
                <a:gd name="T46" fmla="*/ 61 w 158"/>
                <a:gd name="T47" fmla="*/ 164 h 188"/>
                <a:gd name="T48" fmla="*/ 83 w 158"/>
                <a:gd name="T49" fmla="*/ 167 h 188"/>
                <a:gd name="T50" fmla="*/ 106 w 158"/>
                <a:gd name="T51" fmla="*/ 162 h 188"/>
                <a:gd name="T52" fmla="*/ 123 w 158"/>
                <a:gd name="T53" fmla="*/ 148 h 188"/>
                <a:gd name="T54" fmla="*/ 133 w 158"/>
                <a:gd name="T55" fmla="*/ 125 h 188"/>
                <a:gd name="T56" fmla="*/ 156 w 158"/>
                <a:gd name="T57" fmla="*/ 125 h 188"/>
                <a:gd name="T58" fmla="*/ 144 w 158"/>
                <a:gd name="T59" fmla="*/ 154 h 188"/>
                <a:gd name="T60" fmla="*/ 127 w 158"/>
                <a:gd name="T61" fmla="*/ 173 h 188"/>
                <a:gd name="T62" fmla="*/ 104 w 158"/>
                <a:gd name="T63" fmla="*/ 184 h 188"/>
                <a:gd name="T64" fmla="*/ 76 w 158"/>
                <a:gd name="T65" fmla="*/ 188 h 188"/>
                <a:gd name="T66" fmla="*/ 51 w 158"/>
                <a:gd name="T67" fmla="*/ 184 h 188"/>
                <a:gd name="T68" fmla="*/ 32 w 158"/>
                <a:gd name="T69" fmla="*/ 173 h 188"/>
                <a:gd name="T70" fmla="*/ 17 w 158"/>
                <a:gd name="T71" fmla="*/ 158 h 188"/>
                <a:gd name="T72" fmla="*/ 7 w 158"/>
                <a:gd name="T73" fmla="*/ 139 h 188"/>
                <a:gd name="T74" fmla="*/ 2 w 158"/>
                <a:gd name="T75" fmla="*/ 118 h 188"/>
                <a:gd name="T76" fmla="*/ 0 w 158"/>
                <a:gd name="T77" fmla="*/ 93 h 188"/>
                <a:gd name="T78" fmla="*/ 2 w 158"/>
                <a:gd name="T79" fmla="*/ 70 h 188"/>
                <a:gd name="T80" fmla="*/ 7 w 158"/>
                <a:gd name="T81" fmla="*/ 49 h 188"/>
                <a:gd name="T82" fmla="*/ 19 w 158"/>
                <a:gd name="T83" fmla="*/ 30 h 188"/>
                <a:gd name="T84" fmla="*/ 34 w 158"/>
                <a:gd name="T85" fmla="*/ 15 h 188"/>
                <a:gd name="T86" fmla="*/ 53 w 158"/>
                <a:gd name="T87" fmla="*/ 4 h 188"/>
                <a:gd name="T88" fmla="*/ 78 w 158"/>
                <a:gd name="T89"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8" h="188">
                  <a:moveTo>
                    <a:pt x="78" y="21"/>
                  </a:moveTo>
                  <a:lnTo>
                    <a:pt x="59" y="23"/>
                  </a:lnTo>
                  <a:lnTo>
                    <a:pt x="43" y="32"/>
                  </a:lnTo>
                  <a:lnTo>
                    <a:pt x="34" y="46"/>
                  </a:lnTo>
                  <a:lnTo>
                    <a:pt x="26" y="61"/>
                  </a:lnTo>
                  <a:lnTo>
                    <a:pt x="22" y="80"/>
                  </a:lnTo>
                  <a:lnTo>
                    <a:pt x="135" y="80"/>
                  </a:lnTo>
                  <a:lnTo>
                    <a:pt x="131" y="61"/>
                  </a:lnTo>
                  <a:lnTo>
                    <a:pt x="123" y="44"/>
                  </a:lnTo>
                  <a:lnTo>
                    <a:pt x="114" y="30"/>
                  </a:lnTo>
                  <a:lnTo>
                    <a:pt x="97" y="23"/>
                  </a:lnTo>
                  <a:lnTo>
                    <a:pt x="78" y="21"/>
                  </a:lnTo>
                  <a:close/>
                  <a:moveTo>
                    <a:pt x="78" y="0"/>
                  </a:moveTo>
                  <a:lnTo>
                    <a:pt x="104" y="4"/>
                  </a:lnTo>
                  <a:lnTo>
                    <a:pt x="125" y="13"/>
                  </a:lnTo>
                  <a:lnTo>
                    <a:pt x="141" y="28"/>
                  </a:lnTo>
                  <a:lnTo>
                    <a:pt x="150" y="49"/>
                  </a:lnTo>
                  <a:lnTo>
                    <a:pt x="156" y="72"/>
                  </a:lnTo>
                  <a:lnTo>
                    <a:pt x="158" y="99"/>
                  </a:lnTo>
                  <a:lnTo>
                    <a:pt x="22" y="99"/>
                  </a:lnTo>
                  <a:lnTo>
                    <a:pt x="24" y="120"/>
                  </a:lnTo>
                  <a:lnTo>
                    <a:pt x="30" y="139"/>
                  </a:lnTo>
                  <a:lnTo>
                    <a:pt x="43" y="154"/>
                  </a:lnTo>
                  <a:lnTo>
                    <a:pt x="61" y="164"/>
                  </a:lnTo>
                  <a:lnTo>
                    <a:pt x="83" y="167"/>
                  </a:lnTo>
                  <a:lnTo>
                    <a:pt x="106" y="162"/>
                  </a:lnTo>
                  <a:lnTo>
                    <a:pt x="123" y="148"/>
                  </a:lnTo>
                  <a:lnTo>
                    <a:pt x="133" y="125"/>
                  </a:lnTo>
                  <a:lnTo>
                    <a:pt x="156" y="125"/>
                  </a:lnTo>
                  <a:lnTo>
                    <a:pt x="144" y="154"/>
                  </a:lnTo>
                  <a:lnTo>
                    <a:pt x="127" y="173"/>
                  </a:lnTo>
                  <a:lnTo>
                    <a:pt x="104" y="184"/>
                  </a:lnTo>
                  <a:lnTo>
                    <a:pt x="76" y="188"/>
                  </a:lnTo>
                  <a:lnTo>
                    <a:pt x="51" y="184"/>
                  </a:lnTo>
                  <a:lnTo>
                    <a:pt x="32" y="173"/>
                  </a:lnTo>
                  <a:lnTo>
                    <a:pt x="17" y="158"/>
                  </a:lnTo>
                  <a:lnTo>
                    <a:pt x="7" y="139"/>
                  </a:lnTo>
                  <a:lnTo>
                    <a:pt x="2" y="118"/>
                  </a:lnTo>
                  <a:lnTo>
                    <a:pt x="0" y="93"/>
                  </a:lnTo>
                  <a:lnTo>
                    <a:pt x="2" y="70"/>
                  </a:lnTo>
                  <a:lnTo>
                    <a:pt x="7" y="49"/>
                  </a:lnTo>
                  <a:lnTo>
                    <a:pt x="19" y="30"/>
                  </a:lnTo>
                  <a:lnTo>
                    <a:pt x="34" y="15"/>
                  </a:lnTo>
                  <a:lnTo>
                    <a:pt x="53" y="4"/>
                  </a:lnTo>
                  <a:lnTo>
                    <a:pt x="7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24"/>
            <p:cNvSpPr>
              <a:spLocks noEditPoints="1"/>
            </p:cNvSpPr>
            <p:nvPr/>
          </p:nvSpPr>
          <p:spPr bwMode="auto">
            <a:xfrm>
              <a:off x="2417" y="1891"/>
              <a:ext cx="68" cy="94"/>
            </a:xfrm>
            <a:custGeom>
              <a:avLst/>
              <a:gdLst>
                <a:gd name="T0" fmla="*/ 115 w 138"/>
                <a:gd name="T1" fmla="*/ 93 h 188"/>
                <a:gd name="T2" fmla="*/ 101 w 138"/>
                <a:gd name="T3" fmla="*/ 93 h 188"/>
                <a:gd name="T4" fmla="*/ 84 w 138"/>
                <a:gd name="T5" fmla="*/ 93 h 188"/>
                <a:gd name="T6" fmla="*/ 67 w 138"/>
                <a:gd name="T7" fmla="*/ 95 h 188"/>
                <a:gd name="T8" fmla="*/ 50 w 138"/>
                <a:gd name="T9" fmla="*/ 99 h 188"/>
                <a:gd name="T10" fmla="*/ 37 w 138"/>
                <a:gd name="T11" fmla="*/ 106 h 188"/>
                <a:gd name="T12" fmla="*/ 27 w 138"/>
                <a:gd name="T13" fmla="*/ 116 h 188"/>
                <a:gd name="T14" fmla="*/ 23 w 138"/>
                <a:gd name="T15" fmla="*/ 133 h 188"/>
                <a:gd name="T16" fmla="*/ 25 w 138"/>
                <a:gd name="T17" fmla="*/ 148 h 188"/>
                <a:gd name="T18" fmla="*/ 35 w 138"/>
                <a:gd name="T19" fmla="*/ 160 h 188"/>
                <a:gd name="T20" fmla="*/ 48 w 138"/>
                <a:gd name="T21" fmla="*/ 165 h 188"/>
                <a:gd name="T22" fmla="*/ 63 w 138"/>
                <a:gd name="T23" fmla="*/ 167 h 188"/>
                <a:gd name="T24" fmla="*/ 82 w 138"/>
                <a:gd name="T25" fmla="*/ 165 h 188"/>
                <a:gd name="T26" fmla="*/ 98 w 138"/>
                <a:gd name="T27" fmla="*/ 156 h 188"/>
                <a:gd name="T28" fmla="*/ 107 w 138"/>
                <a:gd name="T29" fmla="*/ 145 h 188"/>
                <a:gd name="T30" fmla="*/ 113 w 138"/>
                <a:gd name="T31" fmla="*/ 129 h 188"/>
                <a:gd name="T32" fmla="*/ 115 w 138"/>
                <a:gd name="T33" fmla="*/ 112 h 188"/>
                <a:gd name="T34" fmla="*/ 115 w 138"/>
                <a:gd name="T35" fmla="*/ 93 h 188"/>
                <a:gd name="T36" fmla="*/ 73 w 138"/>
                <a:gd name="T37" fmla="*/ 0 h 188"/>
                <a:gd name="T38" fmla="*/ 96 w 138"/>
                <a:gd name="T39" fmla="*/ 4 h 188"/>
                <a:gd name="T40" fmla="*/ 113 w 138"/>
                <a:gd name="T41" fmla="*/ 9 h 188"/>
                <a:gd name="T42" fmla="*/ 126 w 138"/>
                <a:gd name="T43" fmla="*/ 21 h 188"/>
                <a:gd name="T44" fmla="*/ 134 w 138"/>
                <a:gd name="T45" fmla="*/ 38 h 188"/>
                <a:gd name="T46" fmla="*/ 136 w 138"/>
                <a:gd name="T47" fmla="*/ 59 h 188"/>
                <a:gd name="T48" fmla="*/ 136 w 138"/>
                <a:gd name="T49" fmla="*/ 143 h 188"/>
                <a:gd name="T50" fmla="*/ 138 w 138"/>
                <a:gd name="T51" fmla="*/ 164 h 188"/>
                <a:gd name="T52" fmla="*/ 138 w 138"/>
                <a:gd name="T53" fmla="*/ 183 h 188"/>
                <a:gd name="T54" fmla="*/ 117 w 138"/>
                <a:gd name="T55" fmla="*/ 183 h 188"/>
                <a:gd name="T56" fmla="*/ 115 w 138"/>
                <a:gd name="T57" fmla="*/ 156 h 188"/>
                <a:gd name="T58" fmla="*/ 115 w 138"/>
                <a:gd name="T59" fmla="*/ 156 h 188"/>
                <a:gd name="T60" fmla="*/ 113 w 138"/>
                <a:gd name="T61" fmla="*/ 158 h 188"/>
                <a:gd name="T62" fmla="*/ 101 w 138"/>
                <a:gd name="T63" fmla="*/ 173 h 188"/>
                <a:gd name="T64" fmla="*/ 82 w 138"/>
                <a:gd name="T65" fmla="*/ 183 h 188"/>
                <a:gd name="T66" fmla="*/ 60 w 138"/>
                <a:gd name="T67" fmla="*/ 188 h 188"/>
                <a:gd name="T68" fmla="*/ 35 w 138"/>
                <a:gd name="T69" fmla="*/ 184 h 188"/>
                <a:gd name="T70" fmla="*/ 18 w 138"/>
                <a:gd name="T71" fmla="*/ 173 h 188"/>
                <a:gd name="T72" fmla="*/ 4 w 138"/>
                <a:gd name="T73" fmla="*/ 156 h 188"/>
                <a:gd name="T74" fmla="*/ 0 w 138"/>
                <a:gd name="T75" fmla="*/ 133 h 188"/>
                <a:gd name="T76" fmla="*/ 4 w 138"/>
                <a:gd name="T77" fmla="*/ 110 h 188"/>
                <a:gd name="T78" fmla="*/ 18 w 138"/>
                <a:gd name="T79" fmla="*/ 93 h 188"/>
                <a:gd name="T80" fmla="*/ 35 w 138"/>
                <a:gd name="T81" fmla="*/ 82 h 188"/>
                <a:gd name="T82" fmla="*/ 61 w 138"/>
                <a:gd name="T83" fmla="*/ 76 h 188"/>
                <a:gd name="T84" fmla="*/ 88 w 138"/>
                <a:gd name="T85" fmla="*/ 74 h 188"/>
                <a:gd name="T86" fmla="*/ 115 w 138"/>
                <a:gd name="T87" fmla="*/ 74 h 188"/>
                <a:gd name="T88" fmla="*/ 115 w 138"/>
                <a:gd name="T89" fmla="*/ 57 h 188"/>
                <a:gd name="T90" fmla="*/ 111 w 138"/>
                <a:gd name="T91" fmla="*/ 40 h 188"/>
                <a:gd name="T92" fmla="*/ 103 w 138"/>
                <a:gd name="T93" fmla="*/ 28 h 188"/>
                <a:gd name="T94" fmla="*/ 90 w 138"/>
                <a:gd name="T95" fmla="*/ 23 h 188"/>
                <a:gd name="T96" fmla="*/ 73 w 138"/>
                <a:gd name="T97" fmla="*/ 21 h 188"/>
                <a:gd name="T98" fmla="*/ 58 w 138"/>
                <a:gd name="T99" fmla="*/ 21 h 188"/>
                <a:gd name="T100" fmla="*/ 44 w 138"/>
                <a:gd name="T101" fmla="*/ 27 h 188"/>
                <a:gd name="T102" fmla="*/ 35 w 138"/>
                <a:gd name="T103" fmla="*/ 36 h 188"/>
                <a:gd name="T104" fmla="*/ 31 w 138"/>
                <a:gd name="T105" fmla="*/ 51 h 188"/>
                <a:gd name="T106" fmla="*/ 8 w 138"/>
                <a:gd name="T107" fmla="*/ 51 h 188"/>
                <a:gd name="T108" fmla="*/ 14 w 138"/>
                <a:gd name="T109" fmla="*/ 32 h 188"/>
                <a:gd name="T110" fmla="*/ 23 w 138"/>
                <a:gd name="T111" fmla="*/ 17 h 188"/>
                <a:gd name="T112" fmla="*/ 37 w 138"/>
                <a:gd name="T113" fmla="*/ 8 h 188"/>
                <a:gd name="T114" fmla="*/ 54 w 138"/>
                <a:gd name="T115" fmla="*/ 2 h 188"/>
                <a:gd name="T116" fmla="*/ 73 w 138"/>
                <a:gd name="T117"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8" h="188">
                  <a:moveTo>
                    <a:pt x="115" y="93"/>
                  </a:moveTo>
                  <a:lnTo>
                    <a:pt x="101" y="93"/>
                  </a:lnTo>
                  <a:lnTo>
                    <a:pt x="84" y="93"/>
                  </a:lnTo>
                  <a:lnTo>
                    <a:pt x="67" y="95"/>
                  </a:lnTo>
                  <a:lnTo>
                    <a:pt x="50" y="99"/>
                  </a:lnTo>
                  <a:lnTo>
                    <a:pt x="37" y="106"/>
                  </a:lnTo>
                  <a:lnTo>
                    <a:pt x="27" y="116"/>
                  </a:lnTo>
                  <a:lnTo>
                    <a:pt x="23" y="133"/>
                  </a:lnTo>
                  <a:lnTo>
                    <a:pt x="25" y="148"/>
                  </a:lnTo>
                  <a:lnTo>
                    <a:pt x="35" y="160"/>
                  </a:lnTo>
                  <a:lnTo>
                    <a:pt x="48" y="165"/>
                  </a:lnTo>
                  <a:lnTo>
                    <a:pt x="63" y="167"/>
                  </a:lnTo>
                  <a:lnTo>
                    <a:pt x="82" y="165"/>
                  </a:lnTo>
                  <a:lnTo>
                    <a:pt x="98" y="156"/>
                  </a:lnTo>
                  <a:lnTo>
                    <a:pt x="107" y="145"/>
                  </a:lnTo>
                  <a:lnTo>
                    <a:pt x="113" y="129"/>
                  </a:lnTo>
                  <a:lnTo>
                    <a:pt x="115" y="112"/>
                  </a:lnTo>
                  <a:lnTo>
                    <a:pt x="115" y="93"/>
                  </a:lnTo>
                  <a:close/>
                  <a:moveTo>
                    <a:pt x="73" y="0"/>
                  </a:moveTo>
                  <a:lnTo>
                    <a:pt x="96" y="4"/>
                  </a:lnTo>
                  <a:lnTo>
                    <a:pt x="113" y="9"/>
                  </a:lnTo>
                  <a:lnTo>
                    <a:pt x="126" y="21"/>
                  </a:lnTo>
                  <a:lnTo>
                    <a:pt x="134" y="38"/>
                  </a:lnTo>
                  <a:lnTo>
                    <a:pt x="136" y="59"/>
                  </a:lnTo>
                  <a:lnTo>
                    <a:pt x="136" y="143"/>
                  </a:lnTo>
                  <a:lnTo>
                    <a:pt x="138" y="164"/>
                  </a:lnTo>
                  <a:lnTo>
                    <a:pt x="138" y="183"/>
                  </a:lnTo>
                  <a:lnTo>
                    <a:pt x="117" y="183"/>
                  </a:lnTo>
                  <a:lnTo>
                    <a:pt x="115" y="156"/>
                  </a:lnTo>
                  <a:lnTo>
                    <a:pt x="115" y="156"/>
                  </a:lnTo>
                  <a:lnTo>
                    <a:pt x="113" y="158"/>
                  </a:lnTo>
                  <a:lnTo>
                    <a:pt x="101" y="173"/>
                  </a:lnTo>
                  <a:lnTo>
                    <a:pt x="82" y="183"/>
                  </a:lnTo>
                  <a:lnTo>
                    <a:pt x="60" y="188"/>
                  </a:lnTo>
                  <a:lnTo>
                    <a:pt x="35" y="184"/>
                  </a:lnTo>
                  <a:lnTo>
                    <a:pt x="18" y="173"/>
                  </a:lnTo>
                  <a:lnTo>
                    <a:pt x="4" y="156"/>
                  </a:lnTo>
                  <a:lnTo>
                    <a:pt x="0" y="133"/>
                  </a:lnTo>
                  <a:lnTo>
                    <a:pt x="4" y="110"/>
                  </a:lnTo>
                  <a:lnTo>
                    <a:pt x="18" y="93"/>
                  </a:lnTo>
                  <a:lnTo>
                    <a:pt x="35" y="82"/>
                  </a:lnTo>
                  <a:lnTo>
                    <a:pt x="61" y="76"/>
                  </a:lnTo>
                  <a:lnTo>
                    <a:pt x="88" y="74"/>
                  </a:lnTo>
                  <a:lnTo>
                    <a:pt x="115" y="74"/>
                  </a:lnTo>
                  <a:lnTo>
                    <a:pt x="115" y="57"/>
                  </a:lnTo>
                  <a:lnTo>
                    <a:pt x="111" y="40"/>
                  </a:lnTo>
                  <a:lnTo>
                    <a:pt x="103" y="28"/>
                  </a:lnTo>
                  <a:lnTo>
                    <a:pt x="90" y="23"/>
                  </a:lnTo>
                  <a:lnTo>
                    <a:pt x="73" y="21"/>
                  </a:lnTo>
                  <a:lnTo>
                    <a:pt x="58" y="21"/>
                  </a:lnTo>
                  <a:lnTo>
                    <a:pt x="44" y="27"/>
                  </a:lnTo>
                  <a:lnTo>
                    <a:pt x="35" y="36"/>
                  </a:lnTo>
                  <a:lnTo>
                    <a:pt x="31" y="51"/>
                  </a:lnTo>
                  <a:lnTo>
                    <a:pt x="8" y="51"/>
                  </a:lnTo>
                  <a:lnTo>
                    <a:pt x="14" y="32"/>
                  </a:lnTo>
                  <a:lnTo>
                    <a:pt x="23" y="17"/>
                  </a:lnTo>
                  <a:lnTo>
                    <a:pt x="37" y="8"/>
                  </a:lnTo>
                  <a:lnTo>
                    <a:pt x="54" y="2"/>
                  </a:lnTo>
                  <a:lnTo>
                    <a:pt x="73"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25"/>
            <p:cNvSpPr>
              <a:spLocks/>
            </p:cNvSpPr>
            <p:nvPr/>
          </p:nvSpPr>
          <p:spPr bwMode="auto">
            <a:xfrm>
              <a:off x="2498" y="1871"/>
              <a:ext cx="49" cy="114"/>
            </a:xfrm>
            <a:custGeom>
              <a:avLst/>
              <a:gdLst>
                <a:gd name="T0" fmla="*/ 58 w 99"/>
                <a:gd name="T1" fmla="*/ 0 h 228"/>
                <a:gd name="T2" fmla="*/ 58 w 99"/>
                <a:gd name="T3" fmla="*/ 46 h 228"/>
                <a:gd name="T4" fmla="*/ 98 w 99"/>
                <a:gd name="T5" fmla="*/ 46 h 228"/>
                <a:gd name="T6" fmla="*/ 98 w 99"/>
                <a:gd name="T7" fmla="*/ 65 h 228"/>
                <a:gd name="T8" fmla="*/ 58 w 99"/>
                <a:gd name="T9" fmla="*/ 65 h 228"/>
                <a:gd name="T10" fmla="*/ 58 w 99"/>
                <a:gd name="T11" fmla="*/ 183 h 228"/>
                <a:gd name="T12" fmla="*/ 58 w 99"/>
                <a:gd name="T13" fmla="*/ 190 h 228"/>
                <a:gd name="T14" fmla="*/ 59 w 99"/>
                <a:gd name="T15" fmla="*/ 196 h 228"/>
                <a:gd name="T16" fmla="*/ 63 w 99"/>
                <a:gd name="T17" fmla="*/ 202 h 228"/>
                <a:gd name="T18" fmla="*/ 67 w 99"/>
                <a:gd name="T19" fmla="*/ 205 h 228"/>
                <a:gd name="T20" fmla="*/ 75 w 99"/>
                <a:gd name="T21" fmla="*/ 207 h 228"/>
                <a:gd name="T22" fmla="*/ 82 w 99"/>
                <a:gd name="T23" fmla="*/ 207 h 228"/>
                <a:gd name="T24" fmla="*/ 90 w 99"/>
                <a:gd name="T25" fmla="*/ 207 h 228"/>
                <a:gd name="T26" fmla="*/ 99 w 99"/>
                <a:gd name="T27" fmla="*/ 205 h 228"/>
                <a:gd name="T28" fmla="*/ 99 w 99"/>
                <a:gd name="T29" fmla="*/ 224 h 228"/>
                <a:gd name="T30" fmla="*/ 90 w 99"/>
                <a:gd name="T31" fmla="*/ 226 h 228"/>
                <a:gd name="T32" fmla="*/ 79 w 99"/>
                <a:gd name="T33" fmla="*/ 228 h 228"/>
                <a:gd name="T34" fmla="*/ 59 w 99"/>
                <a:gd name="T35" fmla="*/ 224 h 228"/>
                <a:gd name="T36" fmla="*/ 48 w 99"/>
                <a:gd name="T37" fmla="*/ 219 h 228"/>
                <a:gd name="T38" fmla="*/ 40 w 99"/>
                <a:gd name="T39" fmla="*/ 209 h 228"/>
                <a:gd name="T40" fmla="*/ 37 w 99"/>
                <a:gd name="T41" fmla="*/ 200 h 228"/>
                <a:gd name="T42" fmla="*/ 37 w 99"/>
                <a:gd name="T43" fmla="*/ 186 h 228"/>
                <a:gd name="T44" fmla="*/ 37 w 99"/>
                <a:gd name="T45" fmla="*/ 175 h 228"/>
                <a:gd name="T46" fmla="*/ 37 w 99"/>
                <a:gd name="T47" fmla="*/ 65 h 228"/>
                <a:gd name="T48" fmla="*/ 0 w 99"/>
                <a:gd name="T49" fmla="*/ 65 h 228"/>
                <a:gd name="T50" fmla="*/ 0 w 99"/>
                <a:gd name="T51" fmla="*/ 46 h 228"/>
                <a:gd name="T52" fmla="*/ 37 w 99"/>
                <a:gd name="T53" fmla="*/ 46 h 228"/>
                <a:gd name="T54" fmla="*/ 37 w 99"/>
                <a:gd name="T55" fmla="*/ 8 h 228"/>
                <a:gd name="T56" fmla="*/ 58 w 99"/>
                <a:gd name="T5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228">
                  <a:moveTo>
                    <a:pt x="58" y="0"/>
                  </a:moveTo>
                  <a:lnTo>
                    <a:pt x="58" y="46"/>
                  </a:lnTo>
                  <a:lnTo>
                    <a:pt x="98" y="46"/>
                  </a:lnTo>
                  <a:lnTo>
                    <a:pt x="98" y="65"/>
                  </a:lnTo>
                  <a:lnTo>
                    <a:pt x="58" y="65"/>
                  </a:lnTo>
                  <a:lnTo>
                    <a:pt x="58" y="183"/>
                  </a:lnTo>
                  <a:lnTo>
                    <a:pt x="58" y="190"/>
                  </a:lnTo>
                  <a:lnTo>
                    <a:pt x="59" y="196"/>
                  </a:lnTo>
                  <a:lnTo>
                    <a:pt x="63" y="202"/>
                  </a:lnTo>
                  <a:lnTo>
                    <a:pt x="67" y="205"/>
                  </a:lnTo>
                  <a:lnTo>
                    <a:pt x="75" y="207"/>
                  </a:lnTo>
                  <a:lnTo>
                    <a:pt x="82" y="207"/>
                  </a:lnTo>
                  <a:lnTo>
                    <a:pt x="90" y="207"/>
                  </a:lnTo>
                  <a:lnTo>
                    <a:pt x="99" y="205"/>
                  </a:lnTo>
                  <a:lnTo>
                    <a:pt x="99" y="224"/>
                  </a:lnTo>
                  <a:lnTo>
                    <a:pt x="90" y="226"/>
                  </a:lnTo>
                  <a:lnTo>
                    <a:pt x="79" y="228"/>
                  </a:lnTo>
                  <a:lnTo>
                    <a:pt x="59" y="224"/>
                  </a:lnTo>
                  <a:lnTo>
                    <a:pt x="48" y="219"/>
                  </a:lnTo>
                  <a:lnTo>
                    <a:pt x="40" y="209"/>
                  </a:lnTo>
                  <a:lnTo>
                    <a:pt x="37" y="200"/>
                  </a:lnTo>
                  <a:lnTo>
                    <a:pt x="37" y="186"/>
                  </a:lnTo>
                  <a:lnTo>
                    <a:pt x="37" y="175"/>
                  </a:lnTo>
                  <a:lnTo>
                    <a:pt x="37" y="65"/>
                  </a:lnTo>
                  <a:lnTo>
                    <a:pt x="0" y="65"/>
                  </a:lnTo>
                  <a:lnTo>
                    <a:pt x="0" y="46"/>
                  </a:lnTo>
                  <a:lnTo>
                    <a:pt x="37" y="46"/>
                  </a:lnTo>
                  <a:lnTo>
                    <a:pt x="37" y="8"/>
                  </a:lnTo>
                  <a:lnTo>
                    <a:pt x="5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26"/>
            <p:cNvSpPr>
              <a:spLocks/>
            </p:cNvSpPr>
            <p:nvPr/>
          </p:nvSpPr>
          <p:spPr bwMode="auto">
            <a:xfrm>
              <a:off x="2557" y="1871"/>
              <a:ext cx="49" cy="114"/>
            </a:xfrm>
            <a:custGeom>
              <a:avLst/>
              <a:gdLst>
                <a:gd name="T0" fmla="*/ 55 w 99"/>
                <a:gd name="T1" fmla="*/ 0 h 228"/>
                <a:gd name="T2" fmla="*/ 55 w 99"/>
                <a:gd name="T3" fmla="*/ 46 h 228"/>
                <a:gd name="T4" fmla="*/ 95 w 99"/>
                <a:gd name="T5" fmla="*/ 46 h 228"/>
                <a:gd name="T6" fmla="*/ 95 w 99"/>
                <a:gd name="T7" fmla="*/ 65 h 228"/>
                <a:gd name="T8" fmla="*/ 55 w 99"/>
                <a:gd name="T9" fmla="*/ 65 h 228"/>
                <a:gd name="T10" fmla="*/ 55 w 99"/>
                <a:gd name="T11" fmla="*/ 183 h 228"/>
                <a:gd name="T12" fmla="*/ 57 w 99"/>
                <a:gd name="T13" fmla="*/ 190 h 228"/>
                <a:gd name="T14" fmla="*/ 59 w 99"/>
                <a:gd name="T15" fmla="*/ 196 h 228"/>
                <a:gd name="T16" fmla="*/ 62 w 99"/>
                <a:gd name="T17" fmla="*/ 202 h 228"/>
                <a:gd name="T18" fmla="*/ 66 w 99"/>
                <a:gd name="T19" fmla="*/ 205 h 228"/>
                <a:gd name="T20" fmla="*/ 72 w 99"/>
                <a:gd name="T21" fmla="*/ 207 h 228"/>
                <a:gd name="T22" fmla="*/ 80 w 99"/>
                <a:gd name="T23" fmla="*/ 207 h 228"/>
                <a:gd name="T24" fmla="*/ 89 w 99"/>
                <a:gd name="T25" fmla="*/ 207 h 228"/>
                <a:gd name="T26" fmla="*/ 99 w 99"/>
                <a:gd name="T27" fmla="*/ 205 h 228"/>
                <a:gd name="T28" fmla="*/ 99 w 99"/>
                <a:gd name="T29" fmla="*/ 224 h 228"/>
                <a:gd name="T30" fmla="*/ 87 w 99"/>
                <a:gd name="T31" fmla="*/ 226 h 228"/>
                <a:gd name="T32" fmla="*/ 76 w 99"/>
                <a:gd name="T33" fmla="*/ 228 h 228"/>
                <a:gd name="T34" fmla="*/ 59 w 99"/>
                <a:gd name="T35" fmla="*/ 224 h 228"/>
                <a:gd name="T36" fmla="*/ 45 w 99"/>
                <a:gd name="T37" fmla="*/ 219 h 228"/>
                <a:gd name="T38" fmla="*/ 40 w 99"/>
                <a:gd name="T39" fmla="*/ 209 h 228"/>
                <a:gd name="T40" fmla="*/ 36 w 99"/>
                <a:gd name="T41" fmla="*/ 200 h 228"/>
                <a:gd name="T42" fmla="*/ 34 w 99"/>
                <a:gd name="T43" fmla="*/ 186 h 228"/>
                <a:gd name="T44" fmla="*/ 34 w 99"/>
                <a:gd name="T45" fmla="*/ 175 h 228"/>
                <a:gd name="T46" fmla="*/ 34 w 99"/>
                <a:gd name="T47" fmla="*/ 65 h 228"/>
                <a:gd name="T48" fmla="*/ 0 w 99"/>
                <a:gd name="T49" fmla="*/ 65 h 228"/>
                <a:gd name="T50" fmla="*/ 0 w 99"/>
                <a:gd name="T51" fmla="*/ 46 h 228"/>
                <a:gd name="T52" fmla="*/ 34 w 99"/>
                <a:gd name="T53" fmla="*/ 46 h 228"/>
                <a:gd name="T54" fmla="*/ 34 w 99"/>
                <a:gd name="T55" fmla="*/ 8 h 228"/>
                <a:gd name="T56" fmla="*/ 55 w 99"/>
                <a:gd name="T5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228">
                  <a:moveTo>
                    <a:pt x="55" y="0"/>
                  </a:moveTo>
                  <a:lnTo>
                    <a:pt x="55" y="46"/>
                  </a:lnTo>
                  <a:lnTo>
                    <a:pt x="95" y="46"/>
                  </a:lnTo>
                  <a:lnTo>
                    <a:pt x="95" y="65"/>
                  </a:lnTo>
                  <a:lnTo>
                    <a:pt x="55" y="65"/>
                  </a:lnTo>
                  <a:lnTo>
                    <a:pt x="55" y="183"/>
                  </a:lnTo>
                  <a:lnTo>
                    <a:pt x="57" y="190"/>
                  </a:lnTo>
                  <a:lnTo>
                    <a:pt x="59" y="196"/>
                  </a:lnTo>
                  <a:lnTo>
                    <a:pt x="62" y="202"/>
                  </a:lnTo>
                  <a:lnTo>
                    <a:pt x="66" y="205"/>
                  </a:lnTo>
                  <a:lnTo>
                    <a:pt x="72" y="207"/>
                  </a:lnTo>
                  <a:lnTo>
                    <a:pt x="80" y="207"/>
                  </a:lnTo>
                  <a:lnTo>
                    <a:pt x="89" y="207"/>
                  </a:lnTo>
                  <a:lnTo>
                    <a:pt x="99" y="205"/>
                  </a:lnTo>
                  <a:lnTo>
                    <a:pt x="99" y="224"/>
                  </a:lnTo>
                  <a:lnTo>
                    <a:pt x="87" y="226"/>
                  </a:lnTo>
                  <a:lnTo>
                    <a:pt x="76" y="228"/>
                  </a:lnTo>
                  <a:lnTo>
                    <a:pt x="59" y="224"/>
                  </a:lnTo>
                  <a:lnTo>
                    <a:pt x="45" y="219"/>
                  </a:lnTo>
                  <a:lnTo>
                    <a:pt x="40" y="209"/>
                  </a:lnTo>
                  <a:lnTo>
                    <a:pt x="36" y="200"/>
                  </a:lnTo>
                  <a:lnTo>
                    <a:pt x="34" y="186"/>
                  </a:lnTo>
                  <a:lnTo>
                    <a:pt x="34" y="175"/>
                  </a:lnTo>
                  <a:lnTo>
                    <a:pt x="34" y="65"/>
                  </a:lnTo>
                  <a:lnTo>
                    <a:pt x="0" y="65"/>
                  </a:lnTo>
                  <a:lnTo>
                    <a:pt x="0" y="46"/>
                  </a:lnTo>
                  <a:lnTo>
                    <a:pt x="34" y="46"/>
                  </a:lnTo>
                  <a:lnTo>
                    <a:pt x="34" y="8"/>
                  </a:lnTo>
                  <a:lnTo>
                    <a:pt x="55"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Rectangle 27"/>
            <p:cNvSpPr>
              <a:spLocks noChangeArrowheads="1"/>
            </p:cNvSpPr>
            <p:nvPr/>
          </p:nvSpPr>
          <p:spPr bwMode="auto">
            <a:xfrm>
              <a:off x="2622" y="1856"/>
              <a:ext cx="10" cy="126"/>
            </a:xfrm>
            <a:prstGeom prst="rect">
              <a:avLst/>
            </a:prstGeom>
            <a:solidFill>
              <a:srgbClr val="A6A6A6"/>
            </a:solidFill>
            <a:ln w="0">
              <a:solidFill>
                <a:srgbClr val="A6A6A6"/>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8"/>
            <p:cNvSpPr>
              <a:spLocks noEditPoints="1"/>
            </p:cNvSpPr>
            <p:nvPr/>
          </p:nvSpPr>
          <p:spPr bwMode="auto">
            <a:xfrm>
              <a:off x="2651" y="1891"/>
              <a:ext cx="80" cy="94"/>
            </a:xfrm>
            <a:custGeom>
              <a:avLst/>
              <a:gdLst>
                <a:gd name="T0" fmla="*/ 80 w 160"/>
                <a:gd name="T1" fmla="*/ 21 h 188"/>
                <a:gd name="T2" fmla="*/ 61 w 160"/>
                <a:gd name="T3" fmla="*/ 23 h 188"/>
                <a:gd name="T4" fmla="*/ 46 w 160"/>
                <a:gd name="T5" fmla="*/ 32 h 188"/>
                <a:gd name="T6" fmla="*/ 34 w 160"/>
                <a:gd name="T7" fmla="*/ 46 h 188"/>
                <a:gd name="T8" fmla="*/ 29 w 160"/>
                <a:gd name="T9" fmla="*/ 61 h 188"/>
                <a:gd name="T10" fmla="*/ 25 w 160"/>
                <a:gd name="T11" fmla="*/ 80 h 188"/>
                <a:gd name="T12" fmla="*/ 137 w 160"/>
                <a:gd name="T13" fmla="*/ 80 h 188"/>
                <a:gd name="T14" fmla="*/ 134 w 160"/>
                <a:gd name="T15" fmla="*/ 61 h 188"/>
                <a:gd name="T16" fmla="*/ 126 w 160"/>
                <a:gd name="T17" fmla="*/ 44 h 188"/>
                <a:gd name="T18" fmla="*/ 115 w 160"/>
                <a:gd name="T19" fmla="*/ 30 h 188"/>
                <a:gd name="T20" fmla="*/ 99 w 160"/>
                <a:gd name="T21" fmla="*/ 23 h 188"/>
                <a:gd name="T22" fmla="*/ 80 w 160"/>
                <a:gd name="T23" fmla="*/ 21 h 188"/>
                <a:gd name="T24" fmla="*/ 80 w 160"/>
                <a:gd name="T25" fmla="*/ 0 h 188"/>
                <a:gd name="T26" fmla="*/ 107 w 160"/>
                <a:gd name="T27" fmla="*/ 4 h 188"/>
                <a:gd name="T28" fmla="*/ 126 w 160"/>
                <a:gd name="T29" fmla="*/ 13 h 188"/>
                <a:gd name="T30" fmla="*/ 141 w 160"/>
                <a:gd name="T31" fmla="*/ 28 h 188"/>
                <a:gd name="T32" fmla="*/ 153 w 160"/>
                <a:gd name="T33" fmla="*/ 49 h 188"/>
                <a:gd name="T34" fmla="*/ 158 w 160"/>
                <a:gd name="T35" fmla="*/ 72 h 188"/>
                <a:gd name="T36" fmla="*/ 160 w 160"/>
                <a:gd name="T37" fmla="*/ 99 h 188"/>
                <a:gd name="T38" fmla="*/ 23 w 160"/>
                <a:gd name="T39" fmla="*/ 99 h 188"/>
                <a:gd name="T40" fmla="*/ 27 w 160"/>
                <a:gd name="T41" fmla="*/ 120 h 188"/>
                <a:gd name="T42" fmla="*/ 33 w 160"/>
                <a:gd name="T43" fmla="*/ 139 h 188"/>
                <a:gd name="T44" fmla="*/ 44 w 160"/>
                <a:gd name="T45" fmla="*/ 154 h 188"/>
                <a:gd name="T46" fmla="*/ 61 w 160"/>
                <a:gd name="T47" fmla="*/ 164 h 188"/>
                <a:gd name="T48" fmla="*/ 84 w 160"/>
                <a:gd name="T49" fmla="*/ 167 h 188"/>
                <a:gd name="T50" fmla="*/ 109 w 160"/>
                <a:gd name="T51" fmla="*/ 162 h 188"/>
                <a:gd name="T52" fmla="*/ 126 w 160"/>
                <a:gd name="T53" fmla="*/ 148 h 188"/>
                <a:gd name="T54" fmla="*/ 135 w 160"/>
                <a:gd name="T55" fmla="*/ 125 h 188"/>
                <a:gd name="T56" fmla="*/ 158 w 160"/>
                <a:gd name="T57" fmla="*/ 125 h 188"/>
                <a:gd name="T58" fmla="*/ 147 w 160"/>
                <a:gd name="T59" fmla="*/ 154 h 188"/>
                <a:gd name="T60" fmla="*/ 130 w 160"/>
                <a:gd name="T61" fmla="*/ 173 h 188"/>
                <a:gd name="T62" fmla="*/ 107 w 160"/>
                <a:gd name="T63" fmla="*/ 184 h 188"/>
                <a:gd name="T64" fmla="*/ 78 w 160"/>
                <a:gd name="T65" fmla="*/ 188 h 188"/>
                <a:gd name="T66" fmla="*/ 54 w 160"/>
                <a:gd name="T67" fmla="*/ 184 h 188"/>
                <a:gd name="T68" fmla="*/ 34 w 160"/>
                <a:gd name="T69" fmla="*/ 173 h 188"/>
                <a:gd name="T70" fmla="*/ 19 w 160"/>
                <a:gd name="T71" fmla="*/ 158 h 188"/>
                <a:gd name="T72" fmla="*/ 10 w 160"/>
                <a:gd name="T73" fmla="*/ 139 h 188"/>
                <a:gd name="T74" fmla="*/ 2 w 160"/>
                <a:gd name="T75" fmla="*/ 118 h 188"/>
                <a:gd name="T76" fmla="*/ 0 w 160"/>
                <a:gd name="T77" fmla="*/ 93 h 188"/>
                <a:gd name="T78" fmla="*/ 2 w 160"/>
                <a:gd name="T79" fmla="*/ 70 h 188"/>
                <a:gd name="T80" fmla="*/ 10 w 160"/>
                <a:gd name="T81" fmla="*/ 49 h 188"/>
                <a:gd name="T82" fmla="*/ 21 w 160"/>
                <a:gd name="T83" fmla="*/ 30 h 188"/>
                <a:gd name="T84" fmla="*/ 36 w 160"/>
                <a:gd name="T85" fmla="*/ 15 h 188"/>
                <a:gd name="T86" fmla="*/ 55 w 160"/>
                <a:gd name="T87" fmla="*/ 4 h 188"/>
                <a:gd name="T88" fmla="*/ 80 w 160"/>
                <a:gd name="T89"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0" h="188">
                  <a:moveTo>
                    <a:pt x="80" y="21"/>
                  </a:moveTo>
                  <a:lnTo>
                    <a:pt x="61" y="23"/>
                  </a:lnTo>
                  <a:lnTo>
                    <a:pt x="46" y="32"/>
                  </a:lnTo>
                  <a:lnTo>
                    <a:pt x="34" y="46"/>
                  </a:lnTo>
                  <a:lnTo>
                    <a:pt x="29" y="61"/>
                  </a:lnTo>
                  <a:lnTo>
                    <a:pt x="25" y="80"/>
                  </a:lnTo>
                  <a:lnTo>
                    <a:pt x="137" y="80"/>
                  </a:lnTo>
                  <a:lnTo>
                    <a:pt x="134" y="61"/>
                  </a:lnTo>
                  <a:lnTo>
                    <a:pt x="126" y="44"/>
                  </a:lnTo>
                  <a:lnTo>
                    <a:pt x="115" y="30"/>
                  </a:lnTo>
                  <a:lnTo>
                    <a:pt x="99" y="23"/>
                  </a:lnTo>
                  <a:lnTo>
                    <a:pt x="80" y="21"/>
                  </a:lnTo>
                  <a:close/>
                  <a:moveTo>
                    <a:pt x="80" y="0"/>
                  </a:moveTo>
                  <a:lnTo>
                    <a:pt x="107" y="4"/>
                  </a:lnTo>
                  <a:lnTo>
                    <a:pt x="126" y="13"/>
                  </a:lnTo>
                  <a:lnTo>
                    <a:pt x="141" y="28"/>
                  </a:lnTo>
                  <a:lnTo>
                    <a:pt x="153" y="49"/>
                  </a:lnTo>
                  <a:lnTo>
                    <a:pt x="158" y="72"/>
                  </a:lnTo>
                  <a:lnTo>
                    <a:pt x="160" y="99"/>
                  </a:lnTo>
                  <a:lnTo>
                    <a:pt x="23" y="99"/>
                  </a:lnTo>
                  <a:lnTo>
                    <a:pt x="27" y="120"/>
                  </a:lnTo>
                  <a:lnTo>
                    <a:pt x="33" y="139"/>
                  </a:lnTo>
                  <a:lnTo>
                    <a:pt x="44" y="154"/>
                  </a:lnTo>
                  <a:lnTo>
                    <a:pt x="61" y="164"/>
                  </a:lnTo>
                  <a:lnTo>
                    <a:pt x="84" y="167"/>
                  </a:lnTo>
                  <a:lnTo>
                    <a:pt x="109" y="162"/>
                  </a:lnTo>
                  <a:lnTo>
                    <a:pt x="126" y="148"/>
                  </a:lnTo>
                  <a:lnTo>
                    <a:pt x="135" y="125"/>
                  </a:lnTo>
                  <a:lnTo>
                    <a:pt x="158" y="125"/>
                  </a:lnTo>
                  <a:lnTo>
                    <a:pt x="147" y="154"/>
                  </a:lnTo>
                  <a:lnTo>
                    <a:pt x="130" y="173"/>
                  </a:lnTo>
                  <a:lnTo>
                    <a:pt x="107" y="184"/>
                  </a:lnTo>
                  <a:lnTo>
                    <a:pt x="78" y="188"/>
                  </a:lnTo>
                  <a:lnTo>
                    <a:pt x="54" y="184"/>
                  </a:lnTo>
                  <a:lnTo>
                    <a:pt x="34" y="173"/>
                  </a:lnTo>
                  <a:lnTo>
                    <a:pt x="19" y="158"/>
                  </a:lnTo>
                  <a:lnTo>
                    <a:pt x="10" y="139"/>
                  </a:lnTo>
                  <a:lnTo>
                    <a:pt x="2" y="118"/>
                  </a:lnTo>
                  <a:lnTo>
                    <a:pt x="0" y="93"/>
                  </a:lnTo>
                  <a:lnTo>
                    <a:pt x="2" y="70"/>
                  </a:lnTo>
                  <a:lnTo>
                    <a:pt x="10" y="49"/>
                  </a:lnTo>
                  <a:lnTo>
                    <a:pt x="21" y="30"/>
                  </a:lnTo>
                  <a:lnTo>
                    <a:pt x="36" y="15"/>
                  </a:lnTo>
                  <a:lnTo>
                    <a:pt x="55" y="4"/>
                  </a:lnTo>
                  <a:lnTo>
                    <a:pt x="80"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3" name="Content Placeholder 2"/>
          <p:cNvSpPr>
            <a:spLocks noGrp="1"/>
          </p:cNvSpPr>
          <p:nvPr>
            <p:ph idx="1"/>
          </p:nvPr>
        </p:nvSpPr>
        <p:spPr>
          <a:xfrm>
            <a:off x="990600" y="1828800"/>
            <a:ext cx="7315200" cy="4343400"/>
          </a:xfrm>
        </p:spPr>
        <p:txBody>
          <a:bodyPr>
            <a:normAutofit fontScale="92500" lnSpcReduction="20000"/>
          </a:bodyPr>
          <a:lstStyle/>
          <a:p>
            <a:pPr marL="0" indent="0">
              <a:buNone/>
            </a:pPr>
            <a:endParaRPr lang="en-US" sz="2000" dirty="0" smtClean="0"/>
          </a:p>
          <a:p>
            <a:pPr marL="0" indent="0">
              <a:buNone/>
            </a:pPr>
            <a:endParaRPr lang="en-US" sz="2000" dirty="0" smtClean="0"/>
          </a:p>
          <a:p>
            <a:pPr marL="0" indent="0">
              <a:buNone/>
            </a:pPr>
            <a:r>
              <a:rPr lang="en-US" sz="2000" i="1" dirty="0"/>
              <a:t>Information Services and Student Retention</a:t>
            </a:r>
          </a:p>
          <a:p>
            <a:pPr marL="0" indent="0">
              <a:buNone/>
            </a:pPr>
            <a:endParaRPr lang="en-US" sz="2000" dirty="0" smtClean="0"/>
          </a:p>
          <a:p>
            <a:pPr marL="0" indent="0">
              <a:buNone/>
            </a:pPr>
            <a:r>
              <a:rPr lang="en-US" sz="2000" dirty="0" smtClean="0"/>
              <a:t>Mary Mara, MLIS</a:t>
            </a:r>
            <a:br>
              <a:rPr lang="en-US" sz="2000" dirty="0" smtClean="0"/>
            </a:br>
            <a:r>
              <a:rPr lang="en-US" sz="2000" dirty="0" smtClean="0"/>
              <a:t>Director, Library &amp; Learning Resource Center</a:t>
            </a:r>
          </a:p>
          <a:p>
            <a:pPr marL="0" indent="0">
              <a:buNone/>
            </a:pPr>
            <a:endParaRPr lang="en-US" sz="2000" dirty="0" smtClean="0"/>
          </a:p>
          <a:p>
            <a:pPr marL="0" indent="0">
              <a:buNone/>
            </a:pPr>
            <a:r>
              <a:rPr lang="en-US" sz="2000" dirty="0" smtClean="0"/>
              <a:t>Mary </a:t>
            </a:r>
            <a:r>
              <a:rPr lang="en-US" sz="2000" dirty="0"/>
              <a:t>Mara is the Director of the Vi </a:t>
            </a:r>
            <a:r>
              <a:rPr lang="en-US" sz="2000" dirty="0" err="1"/>
              <a:t>Tasler</a:t>
            </a:r>
            <a:r>
              <a:rPr lang="en-US" sz="2000" dirty="0"/>
              <a:t> Library &amp; Learning Resource Center at City University of Seattle with experience leading the design and implementation of an integrated information literacy instruction program, developing a digital library to serve students located worldwide, and modernizing data collection and analysis strategies within the library.  She holds a BA degree from the University of Washington and a Master of Library &amp; Information Science from the University of Washington’s </a:t>
            </a:r>
            <a:r>
              <a:rPr lang="en-US" sz="2000" dirty="0" err="1"/>
              <a:t>iSchool</a:t>
            </a:r>
            <a:r>
              <a:rPr lang="en-US" sz="2000" dirty="0"/>
              <a:t>.</a:t>
            </a:r>
          </a:p>
          <a:p>
            <a:endParaRPr lang="en-US" sz="2000" dirty="0" smtClean="0"/>
          </a:p>
          <a:p>
            <a:endParaRPr lang="en-US" sz="2000" dirty="0" smtClean="0"/>
          </a:p>
          <a:p>
            <a:pPr marL="0" indent="0">
              <a:buNone/>
            </a:pPr>
            <a:endParaRPr lang="en-US" sz="2000" dirty="0"/>
          </a:p>
          <a:p>
            <a:pPr marL="0" indent="0">
              <a:buNone/>
            </a:pPr>
            <a:endParaRPr lang="en-US" sz="2000" dirty="0"/>
          </a:p>
          <a:p>
            <a:pPr marL="0" indent="0">
              <a:buNone/>
            </a:pPr>
            <a:endParaRPr lang="en-US" sz="2000" b="1" dirty="0"/>
          </a:p>
        </p:txBody>
      </p:sp>
    </p:spTree>
    <p:extLst>
      <p:ext uri="{BB962C8B-B14F-4D97-AF65-F5344CB8AC3E}">
        <p14:creationId xmlns:p14="http://schemas.microsoft.com/office/powerpoint/2010/main" val="4193564194"/>
      </p:ext>
    </p:extLst>
  </p:cSld>
  <p:clrMapOvr>
    <a:masterClrMapping/>
  </p:clrMapOvr>
  <mc:AlternateContent xmlns:mc="http://schemas.openxmlformats.org/markup-compatibility/2006" xmlns:p14="http://schemas.microsoft.com/office/powerpoint/2010/main">
    <mc:Choice Requires="p14">
      <p:transition spd="slow" p14:dur="2000" advTm="1461"/>
    </mc:Choice>
    <mc:Fallback xmlns="">
      <p:transition spd="slow" advTm="1461"/>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02865"/>
            <a:ext cx="10058400" cy="1273535"/>
          </a:xfrm>
        </p:spPr>
        <p:txBody>
          <a:bodyPr>
            <a:normAutofit/>
          </a:bodyPr>
          <a:lstStyle/>
          <a:p>
            <a:r>
              <a:rPr lang="en-US" dirty="0" smtClean="0"/>
              <a:t>Presenters </a:t>
            </a:r>
            <a:endParaRPr lang="en-US" sz="3600" dirty="0"/>
          </a:p>
        </p:txBody>
      </p:sp>
      <p:grpSp>
        <p:nvGrpSpPr>
          <p:cNvPr id="29" name="Group 4"/>
          <p:cNvGrpSpPr>
            <a:grpSpLocks noChangeAspect="1"/>
          </p:cNvGrpSpPr>
          <p:nvPr/>
        </p:nvGrpSpPr>
        <p:grpSpPr bwMode="auto">
          <a:xfrm>
            <a:off x="8719276" y="6265902"/>
            <a:ext cx="2329724" cy="515899"/>
            <a:chOff x="1463" y="1512"/>
            <a:chExt cx="2136" cy="473"/>
          </a:xfrm>
        </p:grpSpPr>
        <p:sp>
          <p:nvSpPr>
            <p:cNvPr id="32" name="Freeform 6"/>
            <p:cNvSpPr>
              <a:spLocks/>
            </p:cNvSpPr>
            <p:nvPr/>
          </p:nvSpPr>
          <p:spPr bwMode="auto">
            <a:xfrm>
              <a:off x="1463" y="1512"/>
              <a:ext cx="217" cy="289"/>
            </a:xfrm>
            <a:custGeom>
              <a:avLst/>
              <a:gdLst>
                <a:gd name="T0" fmla="*/ 225 w 435"/>
                <a:gd name="T1" fmla="*/ 0 h 576"/>
                <a:gd name="T2" fmla="*/ 269 w 435"/>
                <a:gd name="T3" fmla="*/ 3 h 576"/>
                <a:gd name="T4" fmla="*/ 307 w 435"/>
                <a:gd name="T5" fmla="*/ 13 h 576"/>
                <a:gd name="T6" fmla="*/ 339 w 435"/>
                <a:gd name="T7" fmla="*/ 26 h 576"/>
                <a:gd name="T8" fmla="*/ 368 w 435"/>
                <a:gd name="T9" fmla="*/ 47 h 576"/>
                <a:gd name="T10" fmla="*/ 391 w 435"/>
                <a:gd name="T11" fmla="*/ 76 h 576"/>
                <a:gd name="T12" fmla="*/ 408 w 435"/>
                <a:gd name="T13" fmla="*/ 108 h 576"/>
                <a:gd name="T14" fmla="*/ 421 w 435"/>
                <a:gd name="T15" fmla="*/ 148 h 576"/>
                <a:gd name="T16" fmla="*/ 324 w 435"/>
                <a:gd name="T17" fmla="*/ 171 h 576"/>
                <a:gd name="T18" fmla="*/ 313 w 435"/>
                <a:gd name="T19" fmla="*/ 144 h 576"/>
                <a:gd name="T20" fmla="*/ 297 w 435"/>
                <a:gd name="T21" fmla="*/ 121 h 576"/>
                <a:gd name="T22" fmla="*/ 276 w 435"/>
                <a:gd name="T23" fmla="*/ 104 h 576"/>
                <a:gd name="T24" fmla="*/ 252 w 435"/>
                <a:gd name="T25" fmla="*/ 95 h 576"/>
                <a:gd name="T26" fmla="*/ 223 w 435"/>
                <a:gd name="T27" fmla="*/ 91 h 576"/>
                <a:gd name="T28" fmla="*/ 194 w 435"/>
                <a:gd name="T29" fmla="*/ 95 h 576"/>
                <a:gd name="T30" fmla="*/ 168 w 435"/>
                <a:gd name="T31" fmla="*/ 106 h 576"/>
                <a:gd name="T32" fmla="*/ 147 w 435"/>
                <a:gd name="T33" fmla="*/ 127 h 576"/>
                <a:gd name="T34" fmla="*/ 130 w 435"/>
                <a:gd name="T35" fmla="*/ 156 h 576"/>
                <a:gd name="T36" fmla="*/ 118 w 435"/>
                <a:gd name="T37" fmla="*/ 192 h 576"/>
                <a:gd name="T38" fmla="*/ 111 w 435"/>
                <a:gd name="T39" fmla="*/ 236 h 576"/>
                <a:gd name="T40" fmla="*/ 107 w 435"/>
                <a:gd name="T41" fmla="*/ 289 h 576"/>
                <a:gd name="T42" fmla="*/ 109 w 435"/>
                <a:gd name="T43" fmla="*/ 340 h 576"/>
                <a:gd name="T44" fmla="*/ 116 w 435"/>
                <a:gd name="T45" fmla="*/ 384 h 576"/>
                <a:gd name="T46" fmla="*/ 128 w 435"/>
                <a:gd name="T47" fmla="*/ 420 h 576"/>
                <a:gd name="T48" fmla="*/ 145 w 435"/>
                <a:gd name="T49" fmla="*/ 449 h 576"/>
                <a:gd name="T50" fmla="*/ 166 w 435"/>
                <a:gd name="T51" fmla="*/ 470 h 576"/>
                <a:gd name="T52" fmla="*/ 194 w 435"/>
                <a:gd name="T53" fmla="*/ 481 h 576"/>
                <a:gd name="T54" fmla="*/ 225 w 435"/>
                <a:gd name="T55" fmla="*/ 487 h 576"/>
                <a:gd name="T56" fmla="*/ 252 w 435"/>
                <a:gd name="T57" fmla="*/ 483 h 576"/>
                <a:gd name="T58" fmla="*/ 276 w 435"/>
                <a:gd name="T59" fmla="*/ 475 h 576"/>
                <a:gd name="T60" fmla="*/ 297 w 435"/>
                <a:gd name="T61" fmla="*/ 460 h 576"/>
                <a:gd name="T62" fmla="*/ 316 w 435"/>
                <a:gd name="T63" fmla="*/ 437 h 576"/>
                <a:gd name="T64" fmla="*/ 335 w 435"/>
                <a:gd name="T65" fmla="*/ 403 h 576"/>
                <a:gd name="T66" fmla="*/ 435 w 435"/>
                <a:gd name="T67" fmla="*/ 430 h 576"/>
                <a:gd name="T68" fmla="*/ 415 w 435"/>
                <a:gd name="T69" fmla="*/ 473 h 576"/>
                <a:gd name="T70" fmla="*/ 389 w 435"/>
                <a:gd name="T71" fmla="*/ 510 h 576"/>
                <a:gd name="T72" fmla="*/ 356 w 435"/>
                <a:gd name="T73" fmla="*/ 538 h 576"/>
                <a:gd name="T74" fmla="*/ 318 w 435"/>
                <a:gd name="T75" fmla="*/ 559 h 576"/>
                <a:gd name="T76" fmla="*/ 274 w 435"/>
                <a:gd name="T77" fmla="*/ 572 h 576"/>
                <a:gd name="T78" fmla="*/ 225 w 435"/>
                <a:gd name="T79" fmla="*/ 576 h 576"/>
                <a:gd name="T80" fmla="*/ 181 w 435"/>
                <a:gd name="T81" fmla="*/ 572 h 576"/>
                <a:gd name="T82" fmla="*/ 139 w 435"/>
                <a:gd name="T83" fmla="*/ 561 h 576"/>
                <a:gd name="T84" fmla="*/ 103 w 435"/>
                <a:gd name="T85" fmla="*/ 542 h 576"/>
                <a:gd name="T86" fmla="*/ 72 w 435"/>
                <a:gd name="T87" fmla="*/ 515 h 576"/>
                <a:gd name="T88" fmla="*/ 48 w 435"/>
                <a:gd name="T89" fmla="*/ 483 h 576"/>
                <a:gd name="T90" fmla="*/ 27 w 435"/>
                <a:gd name="T91" fmla="*/ 445 h 576"/>
                <a:gd name="T92" fmla="*/ 12 w 435"/>
                <a:gd name="T93" fmla="*/ 397 h 576"/>
                <a:gd name="T94" fmla="*/ 4 w 435"/>
                <a:gd name="T95" fmla="*/ 346 h 576"/>
                <a:gd name="T96" fmla="*/ 0 w 435"/>
                <a:gd name="T97" fmla="*/ 289 h 576"/>
                <a:gd name="T98" fmla="*/ 4 w 435"/>
                <a:gd name="T99" fmla="*/ 230 h 576"/>
                <a:gd name="T100" fmla="*/ 12 w 435"/>
                <a:gd name="T101" fmla="*/ 178 h 576"/>
                <a:gd name="T102" fmla="*/ 27 w 435"/>
                <a:gd name="T103" fmla="*/ 133 h 576"/>
                <a:gd name="T104" fmla="*/ 48 w 435"/>
                <a:gd name="T105" fmla="*/ 93 h 576"/>
                <a:gd name="T106" fmla="*/ 72 w 435"/>
                <a:gd name="T107" fmla="*/ 60 h 576"/>
                <a:gd name="T108" fmla="*/ 103 w 435"/>
                <a:gd name="T109" fmla="*/ 34 h 576"/>
                <a:gd name="T110" fmla="*/ 139 w 435"/>
                <a:gd name="T111" fmla="*/ 15 h 576"/>
                <a:gd name="T112" fmla="*/ 181 w 435"/>
                <a:gd name="T113" fmla="*/ 3 h 576"/>
                <a:gd name="T114" fmla="*/ 225 w 435"/>
                <a:gd name="T115" fmla="*/ 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5" h="576">
                  <a:moveTo>
                    <a:pt x="225" y="0"/>
                  </a:moveTo>
                  <a:lnTo>
                    <a:pt x="269" y="3"/>
                  </a:lnTo>
                  <a:lnTo>
                    <a:pt x="307" y="13"/>
                  </a:lnTo>
                  <a:lnTo>
                    <a:pt x="339" y="26"/>
                  </a:lnTo>
                  <a:lnTo>
                    <a:pt x="368" y="47"/>
                  </a:lnTo>
                  <a:lnTo>
                    <a:pt x="391" y="76"/>
                  </a:lnTo>
                  <a:lnTo>
                    <a:pt x="408" y="108"/>
                  </a:lnTo>
                  <a:lnTo>
                    <a:pt x="421" y="148"/>
                  </a:lnTo>
                  <a:lnTo>
                    <a:pt x="324" y="171"/>
                  </a:lnTo>
                  <a:lnTo>
                    <a:pt x="313" y="144"/>
                  </a:lnTo>
                  <a:lnTo>
                    <a:pt x="297" y="121"/>
                  </a:lnTo>
                  <a:lnTo>
                    <a:pt x="276" y="104"/>
                  </a:lnTo>
                  <a:lnTo>
                    <a:pt x="252" y="95"/>
                  </a:lnTo>
                  <a:lnTo>
                    <a:pt x="223" y="91"/>
                  </a:lnTo>
                  <a:lnTo>
                    <a:pt x="194" y="95"/>
                  </a:lnTo>
                  <a:lnTo>
                    <a:pt x="168" y="106"/>
                  </a:lnTo>
                  <a:lnTo>
                    <a:pt x="147" y="127"/>
                  </a:lnTo>
                  <a:lnTo>
                    <a:pt x="130" y="156"/>
                  </a:lnTo>
                  <a:lnTo>
                    <a:pt x="118" y="192"/>
                  </a:lnTo>
                  <a:lnTo>
                    <a:pt x="111" y="236"/>
                  </a:lnTo>
                  <a:lnTo>
                    <a:pt x="107" y="289"/>
                  </a:lnTo>
                  <a:lnTo>
                    <a:pt x="109" y="340"/>
                  </a:lnTo>
                  <a:lnTo>
                    <a:pt x="116" y="384"/>
                  </a:lnTo>
                  <a:lnTo>
                    <a:pt x="128" y="420"/>
                  </a:lnTo>
                  <a:lnTo>
                    <a:pt x="145" y="449"/>
                  </a:lnTo>
                  <a:lnTo>
                    <a:pt x="166" y="470"/>
                  </a:lnTo>
                  <a:lnTo>
                    <a:pt x="194" y="481"/>
                  </a:lnTo>
                  <a:lnTo>
                    <a:pt x="225" y="487"/>
                  </a:lnTo>
                  <a:lnTo>
                    <a:pt x="252" y="483"/>
                  </a:lnTo>
                  <a:lnTo>
                    <a:pt x="276" y="475"/>
                  </a:lnTo>
                  <a:lnTo>
                    <a:pt x="297" y="460"/>
                  </a:lnTo>
                  <a:lnTo>
                    <a:pt x="316" y="437"/>
                  </a:lnTo>
                  <a:lnTo>
                    <a:pt x="335" y="403"/>
                  </a:lnTo>
                  <a:lnTo>
                    <a:pt x="435" y="430"/>
                  </a:lnTo>
                  <a:lnTo>
                    <a:pt x="415" y="473"/>
                  </a:lnTo>
                  <a:lnTo>
                    <a:pt x="389" y="510"/>
                  </a:lnTo>
                  <a:lnTo>
                    <a:pt x="356" y="538"/>
                  </a:lnTo>
                  <a:lnTo>
                    <a:pt x="318" y="559"/>
                  </a:lnTo>
                  <a:lnTo>
                    <a:pt x="274" y="572"/>
                  </a:lnTo>
                  <a:lnTo>
                    <a:pt x="225" y="576"/>
                  </a:lnTo>
                  <a:lnTo>
                    <a:pt x="181" y="572"/>
                  </a:lnTo>
                  <a:lnTo>
                    <a:pt x="139" y="561"/>
                  </a:lnTo>
                  <a:lnTo>
                    <a:pt x="103" y="542"/>
                  </a:lnTo>
                  <a:lnTo>
                    <a:pt x="72" y="515"/>
                  </a:lnTo>
                  <a:lnTo>
                    <a:pt x="48" y="483"/>
                  </a:lnTo>
                  <a:lnTo>
                    <a:pt x="27" y="445"/>
                  </a:lnTo>
                  <a:lnTo>
                    <a:pt x="12" y="397"/>
                  </a:lnTo>
                  <a:lnTo>
                    <a:pt x="4" y="346"/>
                  </a:lnTo>
                  <a:lnTo>
                    <a:pt x="0" y="289"/>
                  </a:lnTo>
                  <a:lnTo>
                    <a:pt x="4" y="230"/>
                  </a:lnTo>
                  <a:lnTo>
                    <a:pt x="12" y="178"/>
                  </a:lnTo>
                  <a:lnTo>
                    <a:pt x="27" y="133"/>
                  </a:lnTo>
                  <a:lnTo>
                    <a:pt x="48" y="93"/>
                  </a:lnTo>
                  <a:lnTo>
                    <a:pt x="72" y="60"/>
                  </a:lnTo>
                  <a:lnTo>
                    <a:pt x="103" y="34"/>
                  </a:lnTo>
                  <a:lnTo>
                    <a:pt x="139" y="15"/>
                  </a:lnTo>
                  <a:lnTo>
                    <a:pt x="181" y="3"/>
                  </a:lnTo>
                  <a:lnTo>
                    <a:pt x="225"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7"/>
            <p:cNvSpPr>
              <a:spLocks noEditPoints="1"/>
            </p:cNvSpPr>
            <p:nvPr/>
          </p:nvSpPr>
          <p:spPr bwMode="auto">
            <a:xfrm>
              <a:off x="1703" y="1512"/>
              <a:ext cx="48" cy="285"/>
            </a:xfrm>
            <a:custGeom>
              <a:avLst/>
              <a:gdLst>
                <a:gd name="T0" fmla="*/ 0 w 96"/>
                <a:gd name="T1" fmla="*/ 165 h 569"/>
                <a:gd name="T2" fmla="*/ 96 w 96"/>
                <a:gd name="T3" fmla="*/ 165 h 569"/>
                <a:gd name="T4" fmla="*/ 96 w 96"/>
                <a:gd name="T5" fmla="*/ 569 h 569"/>
                <a:gd name="T6" fmla="*/ 0 w 96"/>
                <a:gd name="T7" fmla="*/ 569 h 569"/>
                <a:gd name="T8" fmla="*/ 0 w 96"/>
                <a:gd name="T9" fmla="*/ 165 h 569"/>
                <a:gd name="T10" fmla="*/ 0 w 96"/>
                <a:gd name="T11" fmla="*/ 0 h 569"/>
                <a:gd name="T12" fmla="*/ 96 w 96"/>
                <a:gd name="T13" fmla="*/ 0 h 569"/>
                <a:gd name="T14" fmla="*/ 96 w 96"/>
                <a:gd name="T15" fmla="*/ 91 h 569"/>
                <a:gd name="T16" fmla="*/ 0 w 96"/>
                <a:gd name="T17" fmla="*/ 91 h 569"/>
                <a:gd name="T18" fmla="*/ 0 w 96"/>
                <a:gd name="T19"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569">
                  <a:moveTo>
                    <a:pt x="0" y="165"/>
                  </a:moveTo>
                  <a:lnTo>
                    <a:pt x="96" y="165"/>
                  </a:lnTo>
                  <a:lnTo>
                    <a:pt x="96" y="569"/>
                  </a:lnTo>
                  <a:lnTo>
                    <a:pt x="0" y="569"/>
                  </a:lnTo>
                  <a:lnTo>
                    <a:pt x="0" y="165"/>
                  </a:lnTo>
                  <a:close/>
                  <a:moveTo>
                    <a:pt x="0" y="0"/>
                  </a:moveTo>
                  <a:lnTo>
                    <a:pt x="96" y="0"/>
                  </a:lnTo>
                  <a:lnTo>
                    <a:pt x="96" y="91"/>
                  </a:lnTo>
                  <a:lnTo>
                    <a:pt x="0" y="91"/>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8"/>
            <p:cNvSpPr>
              <a:spLocks/>
            </p:cNvSpPr>
            <p:nvPr/>
          </p:nvSpPr>
          <p:spPr bwMode="auto">
            <a:xfrm>
              <a:off x="1771" y="1528"/>
              <a:ext cx="115" cy="273"/>
            </a:xfrm>
            <a:custGeom>
              <a:avLst/>
              <a:gdLst>
                <a:gd name="T0" fmla="*/ 55 w 230"/>
                <a:gd name="T1" fmla="*/ 0 h 544"/>
                <a:gd name="T2" fmla="*/ 152 w 230"/>
                <a:gd name="T3" fmla="*/ 0 h 544"/>
                <a:gd name="T4" fmla="*/ 152 w 230"/>
                <a:gd name="T5" fmla="*/ 133 h 544"/>
                <a:gd name="T6" fmla="*/ 230 w 230"/>
                <a:gd name="T7" fmla="*/ 133 h 544"/>
                <a:gd name="T8" fmla="*/ 230 w 230"/>
                <a:gd name="T9" fmla="*/ 209 h 544"/>
                <a:gd name="T10" fmla="*/ 152 w 230"/>
                <a:gd name="T11" fmla="*/ 209 h 544"/>
                <a:gd name="T12" fmla="*/ 152 w 230"/>
                <a:gd name="T13" fmla="*/ 438 h 544"/>
                <a:gd name="T14" fmla="*/ 154 w 230"/>
                <a:gd name="T15" fmla="*/ 451 h 544"/>
                <a:gd name="T16" fmla="*/ 160 w 230"/>
                <a:gd name="T17" fmla="*/ 460 h 544"/>
                <a:gd name="T18" fmla="*/ 171 w 230"/>
                <a:gd name="T19" fmla="*/ 464 h 544"/>
                <a:gd name="T20" fmla="*/ 186 w 230"/>
                <a:gd name="T21" fmla="*/ 466 h 544"/>
                <a:gd name="T22" fmla="*/ 209 w 230"/>
                <a:gd name="T23" fmla="*/ 464 h 544"/>
                <a:gd name="T24" fmla="*/ 230 w 230"/>
                <a:gd name="T25" fmla="*/ 458 h 544"/>
                <a:gd name="T26" fmla="*/ 230 w 230"/>
                <a:gd name="T27" fmla="*/ 538 h 544"/>
                <a:gd name="T28" fmla="*/ 192 w 230"/>
                <a:gd name="T29" fmla="*/ 542 h 544"/>
                <a:gd name="T30" fmla="*/ 154 w 230"/>
                <a:gd name="T31" fmla="*/ 544 h 544"/>
                <a:gd name="T32" fmla="*/ 121 w 230"/>
                <a:gd name="T33" fmla="*/ 540 h 544"/>
                <a:gd name="T34" fmla="*/ 97 w 230"/>
                <a:gd name="T35" fmla="*/ 533 h 544"/>
                <a:gd name="T36" fmla="*/ 78 w 230"/>
                <a:gd name="T37" fmla="*/ 519 h 544"/>
                <a:gd name="T38" fmla="*/ 64 w 230"/>
                <a:gd name="T39" fmla="*/ 500 h 544"/>
                <a:gd name="T40" fmla="*/ 57 w 230"/>
                <a:gd name="T41" fmla="*/ 478 h 544"/>
                <a:gd name="T42" fmla="*/ 55 w 230"/>
                <a:gd name="T43" fmla="*/ 451 h 544"/>
                <a:gd name="T44" fmla="*/ 55 w 230"/>
                <a:gd name="T45" fmla="*/ 209 h 544"/>
                <a:gd name="T46" fmla="*/ 0 w 230"/>
                <a:gd name="T47" fmla="*/ 209 h 544"/>
                <a:gd name="T48" fmla="*/ 0 w 230"/>
                <a:gd name="T49" fmla="*/ 133 h 544"/>
                <a:gd name="T50" fmla="*/ 55 w 230"/>
                <a:gd name="T51" fmla="*/ 133 h 544"/>
                <a:gd name="T52" fmla="*/ 55 w 230"/>
                <a:gd name="T53"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0" h="544">
                  <a:moveTo>
                    <a:pt x="55" y="0"/>
                  </a:moveTo>
                  <a:lnTo>
                    <a:pt x="152" y="0"/>
                  </a:lnTo>
                  <a:lnTo>
                    <a:pt x="152" y="133"/>
                  </a:lnTo>
                  <a:lnTo>
                    <a:pt x="230" y="133"/>
                  </a:lnTo>
                  <a:lnTo>
                    <a:pt x="230" y="209"/>
                  </a:lnTo>
                  <a:lnTo>
                    <a:pt x="152" y="209"/>
                  </a:lnTo>
                  <a:lnTo>
                    <a:pt x="152" y="438"/>
                  </a:lnTo>
                  <a:lnTo>
                    <a:pt x="154" y="451"/>
                  </a:lnTo>
                  <a:lnTo>
                    <a:pt x="160" y="460"/>
                  </a:lnTo>
                  <a:lnTo>
                    <a:pt x="171" y="464"/>
                  </a:lnTo>
                  <a:lnTo>
                    <a:pt x="186" y="466"/>
                  </a:lnTo>
                  <a:lnTo>
                    <a:pt x="209" y="464"/>
                  </a:lnTo>
                  <a:lnTo>
                    <a:pt x="230" y="458"/>
                  </a:lnTo>
                  <a:lnTo>
                    <a:pt x="230" y="538"/>
                  </a:lnTo>
                  <a:lnTo>
                    <a:pt x="192" y="542"/>
                  </a:lnTo>
                  <a:lnTo>
                    <a:pt x="154" y="544"/>
                  </a:lnTo>
                  <a:lnTo>
                    <a:pt x="121" y="540"/>
                  </a:lnTo>
                  <a:lnTo>
                    <a:pt x="97" y="533"/>
                  </a:lnTo>
                  <a:lnTo>
                    <a:pt x="78" y="519"/>
                  </a:lnTo>
                  <a:lnTo>
                    <a:pt x="64" y="500"/>
                  </a:lnTo>
                  <a:lnTo>
                    <a:pt x="57" y="478"/>
                  </a:lnTo>
                  <a:lnTo>
                    <a:pt x="55" y="451"/>
                  </a:lnTo>
                  <a:lnTo>
                    <a:pt x="55" y="209"/>
                  </a:lnTo>
                  <a:lnTo>
                    <a:pt x="0" y="209"/>
                  </a:lnTo>
                  <a:lnTo>
                    <a:pt x="0" y="133"/>
                  </a:lnTo>
                  <a:lnTo>
                    <a:pt x="55" y="133"/>
                  </a:lnTo>
                  <a:lnTo>
                    <a:pt x="55"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9"/>
            <p:cNvSpPr>
              <a:spLocks/>
            </p:cNvSpPr>
            <p:nvPr/>
          </p:nvSpPr>
          <p:spPr bwMode="auto">
            <a:xfrm>
              <a:off x="1896" y="1595"/>
              <a:ext cx="165" cy="275"/>
            </a:xfrm>
            <a:custGeom>
              <a:avLst/>
              <a:gdLst>
                <a:gd name="T0" fmla="*/ 0 w 332"/>
                <a:gd name="T1" fmla="*/ 0 h 550"/>
                <a:gd name="T2" fmla="*/ 97 w 332"/>
                <a:gd name="T3" fmla="*/ 0 h 550"/>
                <a:gd name="T4" fmla="*/ 164 w 332"/>
                <a:gd name="T5" fmla="*/ 247 h 550"/>
                <a:gd name="T6" fmla="*/ 166 w 332"/>
                <a:gd name="T7" fmla="*/ 247 h 550"/>
                <a:gd name="T8" fmla="*/ 235 w 332"/>
                <a:gd name="T9" fmla="*/ 0 h 550"/>
                <a:gd name="T10" fmla="*/ 332 w 332"/>
                <a:gd name="T11" fmla="*/ 0 h 550"/>
                <a:gd name="T12" fmla="*/ 204 w 332"/>
                <a:gd name="T13" fmla="*/ 404 h 550"/>
                <a:gd name="T14" fmla="*/ 185 w 332"/>
                <a:gd name="T15" fmla="*/ 449 h 550"/>
                <a:gd name="T16" fmla="*/ 168 w 332"/>
                <a:gd name="T17" fmla="*/ 483 h 550"/>
                <a:gd name="T18" fmla="*/ 149 w 332"/>
                <a:gd name="T19" fmla="*/ 510 h 550"/>
                <a:gd name="T20" fmla="*/ 128 w 332"/>
                <a:gd name="T21" fmla="*/ 529 h 550"/>
                <a:gd name="T22" fmla="*/ 105 w 332"/>
                <a:gd name="T23" fmla="*/ 542 h 550"/>
                <a:gd name="T24" fmla="*/ 78 w 332"/>
                <a:gd name="T25" fmla="*/ 548 h 550"/>
                <a:gd name="T26" fmla="*/ 48 w 332"/>
                <a:gd name="T27" fmla="*/ 550 h 550"/>
                <a:gd name="T28" fmla="*/ 27 w 332"/>
                <a:gd name="T29" fmla="*/ 550 h 550"/>
                <a:gd name="T30" fmla="*/ 13 w 332"/>
                <a:gd name="T31" fmla="*/ 548 h 550"/>
                <a:gd name="T32" fmla="*/ 0 w 332"/>
                <a:gd name="T33" fmla="*/ 548 h 550"/>
                <a:gd name="T34" fmla="*/ 0 w 332"/>
                <a:gd name="T35" fmla="*/ 468 h 550"/>
                <a:gd name="T36" fmla="*/ 21 w 332"/>
                <a:gd name="T37" fmla="*/ 470 h 550"/>
                <a:gd name="T38" fmla="*/ 42 w 332"/>
                <a:gd name="T39" fmla="*/ 472 h 550"/>
                <a:gd name="T40" fmla="*/ 63 w 332"/>
                <a:gd name="T41" fmla="*/ 470 h 550"/>
                <a:gd name="T42" fmla="*/ 82 w 332"/>
                <a:gd name="T43" fmla="*/ 464 h 550"/>
                <a:gd name="T44" fmla="*/ 95 w 332"/>
                <a:gd name="T45" fmla="*/ 453 h 550"/>
                <a:gd name="T46" fmla="*/ 105 w 332"/>
                <a:gd name="T47" fmla="*/ 440 h 550"/>
                <a:gd name="T48" fmla="*/ 113 w 332"/>
                <a:gd name="T49" fmla="*/ 423 h 550"/>
                <a:gd name="T50" fmla="*/ 118 w 332"/>
                <a:gd name="T51" fmla="*/ 407 h 550"/>
                <a:gd name="T52" fmla="*/ 120 w 332"/>
                <a:gd name="T53" fmla="*/ 392 h 550"/>
                <a:gd name="T54" fmla="*/ 116 w 332"/>
                <a:gd name="T55" fmla="*/ 369 h 550"/>
                <a:gd name="T56" fmla="*/ 109 w 332"/>
                <a:gd name="T57" fmla="*/ 345 h 550"/>
                <a:gd name="T58" fmla="*/ 0 w 332"/>
                <a:gd name="T59"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2" h="550">
                  <a:moveTo>
                    <a:pt x="0" y="0"/>
                  </a:moveTo>
                  <a:lnTo>
                    <a:pt x="97" y="0"/>
                  </a:lnTo>
                  <a:lnTo>
                    <a:pt x="164" y="247"/>
                  </a:lnTo>
                  <a:lnTo>
                    <a:pt x="166" y="247"/>
                  </a:lnTo>
                  <a:lnTo>
                    <a:pt x="235" y="0"/>
                  </a:lnTo>
                  <a:lnTo>
                    <a:pt x="332" y="0"/>
                  </a:lnTo>
                  <a:lnTo>
                    <a:pt x="204" y="404"/>
                  </a:lnTo>
                  <a:lnTo>
                    <a:pt x="185" y="449"/>
                  </a:lnTo>
                  <a:lnTo>
                    <a:pt x="168" y="483"/>
                  </a:lnTo>
                  <a:lnTo>
                    <a:pt x="149" y="510"/>
                  </a:lnTo>
                  <a:lnTo>
                    <a:pt x="128" y="529"/>
                  </a:lnTo>
                  <a:lnTo>
                    <a:pt x="105" y="542"/>
                  </a:lnTo>
                  <a:lnTo>
                    <a:pt x="78" y="548"/>
                  </a:lnTo>
                  <a:lnTo>
                    <a:pt x="48" y="550"/>
                  </a:lnTo>
                  <a:lnTo>
                    <a:pt x="27" y="550"/>
                  </a:lnTo>
                  <a:lnTo>
                    <a:pt x="13" y="548"/>
                  </a:lnTo>
                  <a:lnTo>
                    <a:pt x="0" y="548"/>
                  </a:lnTo>
                  <a:lnTo>
                    <a:pt x="0" y="468"/>
                  </a:lnTo>
                  <a:lnTo>
                    <a:pt x="21" y="470"/>
                  </a:lnTo>
                  <a:lnTo>
                    <a:pt x="42" y="472"/>
                  </a:lnTo>
                  <a:lnTo>
                    <a:pt x="63" y="470"/>
                  </a:lnTo>
                  <a:lnTo>
                    <a:pt x="82" y="464"/>
                  </a:lnTo>
                  <a:lnTo>
                    <a:pt x="95" y="453"/>
                  </a:lnTo>
                  <a:lnTo>
                    <a:pt x="105" y="440"/>
                  </a:lnTo>
                  <a:lnTo>
                    <a:pt x="113" y="423"/>
                  </a:lnTo>
                  <a:lnTo>
                    <a:pt x="118" y="407"/>
                  </a:lnTo>
                  <a:lnTo>
                    <a:pt x="120" y="392"/>
                  </a:lnTo>
                  <a:lnTo>
                    <a:pt x="116" y="369"/>
                  </a:lnTo>
                  <a:lnTo>
                    <a:pt x="109" y="345"/>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0"/>
            <p:cNvSpPr>
              <a:spLocks/>
            </p:cNvSpPr>
            <p:nvPr/>
          </p:nvSpPr>
          <p:spPr bwMode="auto">
            <a:xfrm>
              <a:off x="2082" y="1516"/>
              <a:ext cx="216" cy="285"/>
            </a:xfrm>
            <a:custGeom>
              <a:avLst/>
              <a:gdLst>
                <a:gd name="T0" fmla="*/ 0 w 430"/>
                <a:gd name="T1" fmla="*/ 0 h 569"/>
                <a:gd name="T2" fmla="*/ 108 w 430"/>
                <a:gd name="T3" fmla="*/ 0 h 569"/>
                <a:gd name="T4" fmla="*/ 108 w 430"/>
                <a:gd name="T5" fmla="*/ 356 h 569"/>
                <a:gd name="T6" fmla="*/ 110 w 430"/>
                <a:gd name="T7" fmla="*/ 392 h 569"/>
                <a:gd name="T8" fmla="*/ 116 w 430"/>
                <a:gd name="T9" fmla="*/ 421 h 569"/>
                <a:gd name="T10" fmla="*/ 127 w 430"/>
                <a:gd name="T11" fmla="*/ 442 h 569"/>
                <a:gd name="T12" fmla="*/ 143 w 430"/>
                <a:gd name="T13" fmla="*/ 459 h 569"/>
                <a:gd name="T14" fmla="*/ 163 w 430"/>
                <a:gd name="T15" fmla="*/ 470 h 569"/>
                <a:gd name="T16" fmla="*/ 186 w 430"/>
                <a:gd name="T17" fmla="*/ 476 h 569"/>
                <a:gd name="T18" fmla="*/ 215 w 430"/>
                <a:gd name="T19" fmla="*/ 480 h 569"/>
                <a:gd name="T20" fmla="*/ 244 w 430"/>
                <a:gd name="T21" fmla="*/ 476 h 569"/>
                <a:gd name="T22" fmla="*/ 268 w 430"/>
                <a:gd name="T23" fmla="*/ 470 h 569"/>
                <a:gd name="T24" fmla="*/ 289 w 430"/>
                <a:gd name="T25" fmla="*/ 459 h 569"/>
                <a:gd name="T26" fmla="*/ 304 w 430"/>
                <a:gd name="T27" fmla="*/ 442 h 569"/>
                <a:gd name="T28" fmla="*/ 314 w 430"/>
                <a:gd name="T29" fmla="*/ 421 h 569"/>
                <a:gd name="T30" fmla="*/ 322 w 430"/>
                <a:gd name="T31" fmla="*/ 392 h 569"/>
                <a:gd name="T32" fmla="*/ 324 w 430"/>
                <a:gd name="T33" fmla="*/ 356 h 569"/>
                <a:gd name="T34" fmla="*/ 324 w 430"/>
                <a:gd name="T35" fmla="*/ 0 h 569"/>
                <a:gd name="T36" fmla="*/ 430 w 430"/>
                <a:gd name="T37" fmla="*/ 0 h 569"/>
                <a:gd name="T38" fmla="*/ 430 w 430"/>
                <a:gd name="T39" fmla="*/ 352 h 569"/>
                <a:gd name="T40" fmla="*/ 428 w 430"/>
                <a:gd name="T41" fmla="*/ 398 h 569"/>
                <a:gd name="T42" fmla="*/ 419 w 430"/>
                <a:gd name="T43" fmla="*/ 438 h 569"/>
                <a:gd name="T44" fmla="*/ 405 w 430"/>
                <a:gd name="T45" fmla="*/ 470 h 569"/>
                <a:gd name="T46" fmla="*/ 388 w 430"/>
                <a:gd name="T47" fmla="*/ 499 h 569"/>
                <a:gd name="T48" fmla="*/ 365 w 430"/>
                <a:gd name="T49" fmla="*/ 522 h 569"/>
                <a:gd name="T50" fmla="*/ 341 w 430"/>
                <a:gd name="T51" fmla="*/ 539 h 569"/>
                <a:gd name="T52" fmla="*/ 312 w 430"/>
                <a:gd name="T53" fmla="*/ 552 h 569"/>
                <a:gd name="T54" fmla="*/ 282 w 430"/>
                <a:gd name="T55" fmla="*/ 562 h 569"/>
                <a:gd name="T56" fmla="*/ 249 w 430"/>
                <a:gd name="T57" fmla="*/ 567 h 569"/>
                <a:gd name="T58" fmla="*/ 215 w 430"/>
                <a:gd name="T59" fmla="*/ 569 h 569"/>
                <a:gd name="T60" fmla="*/ 183 w 430"/>
                <a:gd name="T61" fmla="*/ 567 h 569"/>
                <a:gd name="T62" fmla="*/ 150 w 430"/>
                <a:gd name="T63" fmla="*/ 562 h 569"/>
                <a:gd name="T64" fmla="*/ 120 w 430"/>
                <a:gd name="T65" fmla="*/ 552 h 569"/>
                <a:gd name="T66" fmla="*/ 91 w 430"/>
                <a:gd name="T67" fmla="*/ 539 h 569"/>
                <a:gd name="T68" fmla="*/ 64 w 430"/>
                <a:gd name="T69" fmla="*/ 522 h 569"/>
                <a:gd name="T70" fmla="*/ 43 w 430"/>
                <a:gd name="T71" fmla="*/ 499 h 569"/>
                <a:gd name="T72" fmla="*/ 24 w 430"/>
                <a:gd name="T73" fmla="*/ 470 h 569"/>
                <a:gd name="T74" fmla="*/ 11 w 430"/>
                <a:gd name="T75" fmla="*/ 438 h 569"/>
                <a:gd name="T76" fmla="*/ 3 w 430"/>
                <a:gd name="T77" fmla="*/ 398 h 569"/>
                <a:gd name="T78" fmla="*/ 0 w 430"/>
                <a:gd name="T79" fmla="*/ 352 h 569"/>
                <a:gd name="T80" fmla="*/ 0 w 430"/>
                <a:gd name="T81"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0" h="569">
                  <a:moveTo>
                    <a:pt x="0" y="0"/>
                  </a:moveTo>
                  <a:lnTo>
                    <a:pt x="108" y="0"/>
                  </a:lnTo>
                  <a:lnTo>
                    <a:pt x="108" y="356"/>
                  </a:lnTo>
                  <a:lnTo>
                    <a:pt x="110" y="392"/>
                  </a:lnTo>
                  <a:lnTo>
                    <a:pt x="116" y="421"/>
                  </a:lnTo>
                  <a:lnTo>
                    <a:pt x="127" y="442"/>
                  </a:lnTo>
                  <a:lnTo>
                    <a:pt x="143" y="459"/>
                  </a:lnTo>
                  <a:lnTo>
                    <a:pt x="163" y="470"/>
                  </a:lnTo>
                  <a:lnTo>
                    <a:pt x="186" y="476"/>
                  </a:lnTo>
                  <a:lnTo>
                    <a:pt x="215" y="480"/>
                  </a:lnTo>
                  <a:lnTo>
                    <a:pt x="244" y="476"/>
                  </a:lnTo>
                  <a:lnTo>
                    <a:pt x="268" y="470"/>
                  </a:lnTo>
                  <a:lnTo>
                    <a:pt x="289" y="459"/>
                  </a:lnTo>
                  <a:lnTo>
                    <a:pt x="304" y="442"/>
                  </a:lnTo>
                  <a:lnTo>
                    <a:pt x="314" y="421"/>
                  </a:lnTo>
                  <a:lnTo>
                    <a:pt x="322" y="392"/>
                  </a:lnTo>
                  <a:lnTo>
                    <a:pt x="324" y="356"/>
                  </a:lnTo>
                  <a:lnTo>
                    <a:pt x="324" y="0"/>
                  </a:lnTo>
                  <a:lnTo>
                    <a:pt x="430" y="0"/>
                  </a:lnTo>
                  <a:lnTo>
                    <a:pt x="430" y="352"/>
                  </a:lnTo>
                  <a:lnTo>
                    <a:pt x="428" y="398"/>
                  </a:lnTo>
                  <a:lnTo>
                    <a:pt x="419" y="438"/>
                  </a:lnTo>
                  <a:lnTo>
                    <a:pt x="405" y="470"/>
                  </a:lnTo>
                  <a:lnTo>
                    <a:pt x="388" y="499"/>
                  </a:lnTo>
                  <a:lnTo>
                    <a:pt x="365" y="522"/>
                  </a:lnTo>
                  <a:lnTo>
                    <a:pt x="341" y="539"/>
                  </a:lnTo>
                  <a:lnTo>
                    <a:pt x="312" y="552"/>
                  </a:lnTo>
                  <a:lnTo>
                    <a:pt x="282" y="562"/>
                  </a:lnTo>
                  <a:lnTo>
                    <a:pt x="249" y="567"/>
                  </a:lnTo>
                  <a:lnTo>
                    <a:pt x="215" y="569"/>
                  </a:lnTo>
                  <a:lnTo>
                    <a:pt x="183" y="567"/>
                  </a:lnTo>
                  <a:lnTo>
                    <a:pt x="150" y="562"/>
                  </a:lnTo>
                  <a:lnTo>
                    <a:pt x="120" y="552"/>
                  </a:lnTo>
                  <a:lnTo>
                    <a:pt x="91" y="539"/>
                  </a:lnTo>
                  <a:lnTo>
                    <a:pt x="64" y="522"/>
                  </a:lnTo>
                  <a:lnTo>
                    <a:pt x="43" y="499"/>
                  </a:lnTo>
                  <a:lnTo>
                    <a:pt x="24" y="470"/>
                  </a:lnTo>
                  <a:lnTo>
                    <a:pt x="11" y="438"/>
                  </a:lnTo>
                  <a:lnTo>
                    <a:pt x="3" y="398"/>
                  </a:lnTo>
                  <a:lnTo>
                    <a:pt x="0" y="352"/>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1"/>
            <p:cNvSpPr>
              <a:spLocks/>
            </p:cNvSpPr>
            <p:nvPr/>
          </p:nvSpPr>
          <p:spPr bwMode="auto">
            <a:xfrm>
              <a:off x="2342" y="1591"/>
              <a:ext cx="147" cy="206"/>
            </a:xfrm>
            <a:custGeom>
              <a:avLst/>
              <a:gdLst>
                <a:gd name="T0" fmla="*/ 177 w 293"/>
                <a:gd name="T1" fmla="*/ 0 h 412"/>
                <a:gd name="T2" fmla="*/ 202 w 293"/>
                <a:gd name="T3" fmla="*/ 2 h 412"/>
                <a:gd name="T4" fmla="*/ 227 w 293"/>
                <a:gd name="T5" fmla="*/ 8 h 412"/>
                <a:gd name="T6" fmla="*/ 248 w 293"/>
                <a:gd name="T7" fmla="*/ 20 h 412"/>
                <a:gd name="T8" fmla="*/ 267 w 293"/>
                <a:gd name="T9" fmla="*/ 35 h 412"/>
                <a:gd name="T10" fmla="*/ 280 w 293"/>
                <a:gd name="T11" fmla="*/ 56 h 412"/>
                <a:gd name="T12" fmla="*/ 289 w 293"/>
                <a:gd name="T13" fmla="*/ 84 h 412"/>
                <a:gd name="T14" fmla="*/ 293 w 293"/>
                <a:gd name="T15" fmla="*/ 118 h 412"/>
                <a:gd name="T16" fmla="*/ 293 w 293"/>
                <a:gd name="T17" fmla="*/ 412 h 412"/>
                <a:gd name="T18" fmla="*/ 238 w 293"/>
                <a:gd name="T19" fmla="*/ 412 h 412"/>
                <a:gd name="T20" fmla="*/ 238 w 293"/>
                <a:gd name="T21" fmla="*/ 118 h 412"/>
                <a:gd name="T22" fmla="*/ 234 w 293"/>
                <a:gd name="T23" fmla="*/ 92 h 412"/>
                <a:gd name="T24" fmla="*/ 227 w 293"/>
                <a:gd name="T25" fmla="*/ 71 h 412"/>
                <a:gd name="T26" fmla="*/ 211 w 293"/>
                <a:gd name="T27" fmla="*/ 58 h 412"/>
                <a:gd name="T28" fmla="*/ 194 w 293"/>
                <a:gd name="T29" fmla="*/ 50 h 412"/>
                <a:gd name="T30" fmla="*/ 171 w 293"/>
                <a:gd name="T31" fmla="*/ 48 h 412"/>
                <a:gd name="T32" fmla="*/ 139 w 293"/>
                <a:gd name="T33" fmla="*/ 54 h 412"/>
                <a:gd name="T34" fmla="*/ 107 w 293"/>
                <a:gd name="T35" fmla="*/ 69 h 412"/>
                <a:gd name="T36" fmla="*/ 78 w 293"/>
                <a:gd name="T37" fmla="*/ 88 h 412"/>
                <a:gd name="T38" fmla="*/ 55 w 293"/>
                <a:gd name="T39" fmla="*/ 109 h 412"/>
                <a:gd name="T40" fmla="*/ 55 w 293"/>
                <a:gd name="T41" fmla="*/ 412 h 412"/>
                <a:gd name="T42" fmla="*/ 0 w 293"/>
                <a:gd name="T43" fmla="*/ 412 h 412"/>
                <a:gd name="T44" fmla="*/ 0 w 293"/>
                <a:gd name="T45" fmla="*/ 8 h 412"/>
                <a:gd name="T46" fmla="*/ 55 w 293"/>
                <a:gd name="T47" fmla="*/ 8 h 412"/>
                <a:gd name="T48" fmla="*/ 55 w 293"/>
                <a:gd name="T49" fmla="*/ 61 h 412"/>
                <a:gd name="T50" fmla="*/ 57 w 293"/>
                <a:gd name="T51" fmla="*/ 61 h 412"/>
                <a:gd name="T52" fmla="*/ 84 w 293"/>
                <a:gd name="T53" fmla="*/ 37 h 412"/>
                <a:gd name="T54" fmla="*/ 112 w 293"/>
                <a:gd name="T55" fmla="*/ 18 h 412"/>
                <a:gd name="T56" fmla="*/ 143 w 293"/>
                <a:gd name="T57" fmla="*/ 4 h 412"/>
                <a:gd name="T58" fmla="*/ 177 w 293"/>
                <a:gd name="T5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93" h="412">
                  <a:moveTo>
                    <a:pt x="177" y="0"/>
                  </a:moveTo>
                  <a:lnTo>
                    <a:pt x="202" y="2"/>
                  </a:lnTo>
                  <a:lnTo>
                    <a:pt x="227" y="8"/>
                  </a:lnTo>
                  <a:lnTo>
                    <a:pt x="248" y="20"/>
                  </a:lnTo>
                  <a:lnTo>
                    <a:pt x="267" y="35"/>
                  </a:lnTo>
                  <a:lnTo>
                    <a:pt x="280" y="56"/>
                  </a:lnTo>
                  <a:lnTo>
                    <a:pt x="289" y="84"/>
                  </a:lnTo>
                  <a:lnTo>
                    <a:pt x="293" y="118"/>
                  </a:lnTo>
                  <a:lnTo>
                    <a:pt x="293" y="412"/>
                  </a:lnTo>
                  <a:lnTo>
                    <a:pt x="238" y="412"/>
                  </a:lnTo>
                  <a:lnTo>
                    <a:pt x="238" y="118"/>
                  </a:lnTo>
                  <a:lnTo>
                    <a:pt x="234" y="92"/>
                  </a:lnTo>
                  <a:lnTo>
                    <a:pt x="227" y="71"/>
                  </a:lnTo>
                  <a:lnTo>
                    <a:pt x="211" y="58"/>
                  </a:lnTo>
                  <a:lnTo>
                    <a:pt x="194" y="50"/>
                  </a:lnTo>
                  <a:lnTo>
                    <a:pt x="171" y="48"/>
                  </a:lnTo>
                  <a:lnTo>
                    <a:pt x="139" y="54"/>
                  </a:lnTo>
                  <a:lnTo>
                    <a:pt x="107" y="69"/>
                  </a:lnTo>
                  <a:lnTo>
                    <a:pt x="78" y="88"/>
                  </a:lnTo>
                  <a:lnTo>
                    <a:pt x="55" y="109"/>
                  </a:lnTo>
                  <a:lnTo>
                    <a:pt x="55" y="412"/>
                  </a:lnTo>
                  <a:lnTo>
                    <a:pt x="0" y="412"/>
                  </a:lnTo>
                  <a:lnTo>
                    <a:pt x="0" y="8"/>
                  </a:lnTo>
                  <a:lnTo>
                    <a:pt x="55" y="8"/>
                  </a:lnTo>
                  <a:lnTo>
                    <a:pt x="55" y="61"/>
                  </a:lnTo>
                  <a:lnTo>
                    <a:pt x="57" y="61"/>
                  </a:lnTo>
                  <a:lnTo>
                    <a:pt x="84" y="37"/>
                  </a:lnTo>
                  <a:lnTo>
                    <a:pt x="112" y="18"/>
                  </a:lnTo>
                  <a:lnTo>
                    <a:pt x="143" y="4"/>
                  </a:lnTo>
                  <a:lnTo>
                    <a:pt x="177"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2"/>
            <p:cNvSpPr>
              <a:spLocks noEditPoints="1"/>
            </p:cNvSpPr>
            <p:nvPr/>
          </p:nvSpPr>
          <p:spPr bwMode="auto">
            <a:xfrm>
              <a:off x="2542" y="1512"/>
              <a:ext cx="27" cy="285"/>
            </a:xfrm>
            <a:custGeom>
              <a:avLst/>
              <a:gdLst>
                <a:gd name="T0" fmla="*/ 0 w 55"/>
                <a:gd name="T1" fmla="*/ 165 h 569"/>
                <a:gd name="T2" fmla="*/ 55 w 55"/>
                <a:gd name="T3" fmla="*/ 165 h 569"/>
                <a:gd name="T4" fmla="*/ 55 w 55"/>
                <a:gd name="T5" fmla="*/ 569 h 569"/>
                <a:gd name="T6" fmla="*/ 0 w 55"/>
                <a:gd name="T7" fmla="*/ 569 h 569"/>
                <a:gd name="T8" fmla="*/ 0 w 55"/>
                <a:gd name="T9" fmla="*/ 165 h 569"/>
                <a:gd name="T10" fmla="*/ 0 w 55"/>
                <a:gd name="T11" fmla="*/ 0 h 569"/>
                <a:gd name="T12" fmla="*/ 55 w 55"/>
                <a:gd name="T13" fmla="*/ 0 h 569"/>
                <a:gd name="T14" fmla="*/ 55 w 55"/>
                <a:gd name="T15" fmla="*/ 66 h 569"/>
                <a:gd name="T16" fmla="*/ 0 w 55"/>
                <a:gd name="T17" fmla="*/ 66 h 569"/>
                <a:gd name="T18" fmla="*/ 0 w 55"/>
                <a:gd name="T19"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69">
                  <a:moveTo>
                    <a:pt x="0" y="165"/>
                  </a:moveTo>
                  <a:lnTo>
                    <a:pt x="55" y="165"/>
                  </a:lnTo>
                  <a:lnTo>
                    <a:pt x="55" y="569"/>
                  </a:lnTo>
                  <a:lnTo>
                    <a:pt x="0" y="569"/>
                  </a:lnTo>
                  <a:lnTo>
                    <a:pt x="0" y="165"/>
                  </a:lnTo>
                  <a:close/>
                  <a:moveTo>
                    <a:pt x="0" y="0"/>
                  </a:moveTo>
                  <a:lnTo>
                    <a:pt x="55" y="0"/>
                  </a:lnTo>
                  <a:lnTo>
                    <a:pt x="55" y="66"/>
                  </a:lnTo>
                  <a:lnTo>
                    <a:pt x="0" y="66"/>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3"/>
            <p:cNvSpPr>
              <a:spLocks/>
            </p:cNvSpPr>
            <p:nvPr/>
          </p:nvSpPr>
          <p:spPr bwMode="auto">
            <a:xfrm>
              <a:off x="2600" y="1595"/>
              <a:ext cx="160" cy="202"/>
            </a:xfrm>
            <a:custGeom>
              <a:avLst/>
              <a:gdLst>
                <a:gd name="T0" fmla="*/ 0 w 320"/>
                <a:gd name="T1" fmla="*/ 0 h 404"/>
                <a:gd name="T2" fmla="*/ 57 w 320"/>
                <a:gd name="T3" fmla="*/ 0 h 404"/>
                <a:gd name="T4" fmla="*/ 158 w 320"/>
                <a:gd name="T5" fmla="*/ 333 h 404"/>
                <a:gd name="T6" fmla="*/ 160 w 320"/>
                <a:gd name="T7" fmla="*/ 333 h 404"/>
                <a:gd name="T8" fmla="*/ 263 w 320"/>
                <a:gd name="T9" fmla="*/ 0 h 404"/>
                <a:gd name="T10" fmla="*/ 320 w 320"/>
                <a:gd name="T11" fmla="*/ 0 h 404"/>
                <a:gd name="T12" fmla="*/ 198 w 320"/>
                <a:gd name="T13" fmla="*/ 404 h 404"/>
                <a:gd name="T14" fmla="*/ 124 w 320"/>
                <a:gd name="T15" fmla="*/ 404 h 404"/>
                <a:gd name="T16" fmla="*/ 0 w 320"/>
                <a:gd name="T17"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404">
                  <a:moveTo>
                    <a:pt x="0" y="0"/>
                  </a:moveTo>
                  <a:lnTo>
                    <a:pt x="57" y="0"/>
                  </a:lnTo>
                  <a:lnTo>
                    <a:pt x="158" y="333"/>
                  </a:lnTo>
                  <a:lnTo>
                    <a:pt x="160" y="333"/>
                  </a:lnTo>
                  <a:lnTo>
                    <a:pt x="263" y="0"/>
                  </a:lnTo>
                  <a:lnTo>
                    <a:pt x="320" y="0"/>
                  </a:lnTo>
                  <a:lnTo>
                    <a:pt x="198" y="404"/>
                  </a:lnTo>
                  <a:lnTo>
                    <a:pt x="124" y="404"/>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4"/>
            <p:cNvSpPr>
              <a:spLocks noEditPoints="1"/>
            </p:cNvSpPr>
            <p:nvPr/>
          </p:nvSpPr>
          <p:spPr bwMode="auto">
            <a:xfrm>
              <a:off x="2767" y="1591"/>
              <a:ext cx="166" cy="210"/>
            </a:xfrm>
            <a:custGeom>
              <a:avLst/>
              <a:gdLst>
                <a:gd name="T0" fmla="*/ 165 w 331"/>
                <a:gd name="T1" fmla="*/ 48 h 419"/>
                <a:gd name="T2" fmla="*/ 135 w 331"/>
                <a:gd name="T3" fmla="*/ 52 h 419"/>
                <a:gd name="T4" fmla="*/ 108 w 331"/>
                <a:gd name="T5" fmla="*/ 63 h 419"/>
                <a:gd name="T6" fmla="*/ 87 w 331"/>
                <a:gd name="T7" fmla="*/ 82 h 419"/>
                <a:gd name="T8" fmla="*/ 72 w 331"/>
                <a:gd name="T9" fmla="*/ 107 h 419"/>
                <a:gd name="T10" fmla="*/ 63 w 331"/>
                <a:gd name="T11" fmla="*/ 137 h 419"/>
                <a:gd name="T12" fmla="*/ 57 w 331"/>
                <a:gd name="T13" fmla="*/ 172 h 419"/>
                <a:gd name="T14" fmla="*/ 263 w 331"/>
                <a:gd name="T15" fmla="*/ 172 h 419"/>
                <a:gd name="T16" fmla="*/ 259 w 331"/>
                <a:gd name="T17" fmla="*/ 137 h 419"/>
                <a:gd name="T18" fmla="*/ 251 w 331"/>
                <a:gd name="T19" fmla="*/ 107 h 419"/>
                <a:gd name="T20" fmla="*/ 236 w 331"/>
                <a:gd name="T21" fmla="*/ 82 h 419"/>
                <a:gd name="T22" fmla="*/ 217 w 331"/>
                <a:gd name="T23" fmla="*/ 63 h 419"/>
                <a:gd name="T24" fmla="*/ 194 w 331"/>
                <a:gd name="T25" fmla="*/ 52 h 419"/>
                <a:gd name="T26" fmla="*/ 165 w 331"/>
                <a:gd name="T27" fmla="*/ 48 h 419"/>
                <a:gd name="T28" fmla="*/ 164 w 331"/>
                <a:gd name="T29" fmla="*/ 0 h 419"/>
                <a:gd name="T30" fmla="*/ 194 w 331"/>
                <a:gd name="T31" fmla="*/ 2 h 419"/>
                <a:gd name="T32" fmla="*/ 224 w 331"/>
                <a:gd name="T33" fmla="*/ 10 h 419"/>
                <a:gd name="T34" fmla="*/ 249 w 331"/>
                <a:gd name="T35" fmla="*/ 23 h 419"/>
                <a:gd name="T36" fmla="*/ 272 w 331"/>
                <a:gd name="T37" fmla="*/ 42 h 419"/>
                <a:gd name="T38" fmla="*/ 291 w 331"/>
                <a:gd name="T39" fmla="*/ 69 h 419"/>
                <a:gd name="T40" fmla="*/ 306 w 331"/>
                <a:gd name="T41" fmla="*/ 99 h 419"/>
                <a:gd name="T42" fmla="*/ 314 w 331"/>
                <a:gd name="T43" fmla="*/ 137 h 419"/>
                <a:gd name="T44" fmla="*/ 318 w 331"/>
                <a:gd name="T45" fmla="*/ 183 h 419"/>
                <a:gd name="T46" fmla="*/ 318 w 331"/>
                <a:gd name="T47" fmla="*/ 219 h 419"/>
                <a:gd name="T48" fmla="*/ 55 w 331"/>
                <a:gd name="T49" fmla="*/ 219 h 419"/>
                <a:gd name="T50" fmla="*/ 59 w 331"/>
                <a:gd name="T51" fmla="*/ 261 h 419"/>
                <a:gd name="T52" fmla="*/ 72 w 331"/>
                <a:gd name="T53" fmla="*/ 299 h 419"/>
                <a:gd name="T54" fmla="*/ 89 w 331"/>
                <a:gd name="T55" fmla="*/ 328 h 419"/>
                <a:gd name="T56" fmla="*/ 114 w 331"/>
                <a:gd name="T57" fmla="*/ 351 h 419"/>
                <a:gd name="T58" fmla="*/ 143 w 331"/>
                <a:gd name="T59" fmla="*/ 366 h 419"/>
                <a:gd name="T60" fmla="*/ 175 w 331"/>
                <a:gd name="T61" fmla="*/ 372 h 419"/>
                <a:gd name="T62" fmla="*/ 209 w 331"/>
                <a:gd name="T63" fmla="*/ 366 h 419"/>
                <a:gd name="T64" fmla="*/ 242 w 331"/>
                <a:gd name="T65" fmla="*/ 353 h 419"/>
                <a:gd name="T66" fmla="*/ 266 w 331"/>
                <a:gd name="T67" fmla="*/ 332 h 419"/>
                <a:gd name="T68" fmla="*/ 287 w 331"/>
                <a:gd name="T69" fmla="*/ 301 h 419"/>
                <a:gd name="T70" fmla="*/ 331 w 331"/>
                <a:gd name="T71" fmla="*/ 324 h 419"/>
                <a:gd name="T72" fmla="*/ 318 w 331"/>
                <a:gd name="T73" fmla="*/ 345 h 419"/>
                <a:gd name="T74" fmla="*/ 305 w 331"/>
                <a:gd name="T75" fmla="*/ 364 h 419"/>
                <a:gd name="T76" fmla="*/ 287 w 331"/>
                <a:gd name="T77" fmla="*/ 381 h 419"/>
                <a:gd name="T78" fmla="*/ 266 w 331"/>
                <a:gd name="T79" fmla="*/ 396 h 419"/>
                <a:gd name="T80" fmla="*/ 242 w 331"/>
                <a:gd name="T81" fmla="*/ 408 h 419"/>
                <a:gd name="T82" fmla="*/ 211 w 331"/>
                <a:gd name="T83" fmla="*/ 415 h 419"/>
                <a:gd name="T84" fmla="*/ 175 w 331"/>
                <a:gd name="T85" fmla="*/ 419 h 419"/>
                <a:gd name="T86" fmla="*/ 144 w 331"/>
                <a:gd name="T87" fmla="*/ 417 h 419"/>
                <a:gd name="T88" fmla="*/ 116 w 331"/>
                <a:gd name="T89" fmla="*/ 410 h 419"/>
                <a:gd name="T90" fmla="*/ 89 w 331"/>
                <a:gd name="T91" fmla="*/ 396 h 419"/>
                <a:gd name="T92" fmla="*/ 64 w 331"/>
                <a:gd name="T93" fmla="*/ 379 h 419"/>
                <a:gd name="T94" fmla="*/ 43 w 331"/>
                <a:gd name="T95" fmla="*/ 358 h 419"/>
                <a:gd name="T96" fmla="*/ 24 w 331"/>
                <a:gd name="T97" fmla="*/ 330 h 419"/>
                <a:gd name="T98" fmla="*/ 11 w 331"/>
                <a:gd name="T99" fmla="*/ 295 h 419"/>
                <a:gd name="T100" fmla="*/ 2 w 331"/>
                <a:gd name="T101" fmla="*/ 255 h 419"/>
                <a:gd name="T102" fmla="*/ 0 w 331"/>
                <a:gd name="T103" fmla="*/ 210 h 419"/>
                <a:gd name="T104" fmla="*/ 3 w 331"/>
                <a:gd name="T105" fmla="*/ 157 h 419"/>
                <a:gd name="T106" fmla="*/ 15 w 331"/>
                <a:gd name="T107" fmla="*/ 111 h 419"/>
                <a:gd name="T108" fmla="*/ 32 w 331"/>
                <a:gd name="T109" fmla="*/ 73 h 419"/>
                <a:gd name="T110" fmla="*/ 57 w 331"/>
                <a:gd name="T111" fmla="*/ 40 h 419"/>
                <a:gd name="T112" fmla="*/ 87 w 331"/>
                <a:gd name="T113" fmla="*/ 18 h 419"/>
                <a:gd name="T114" fmla="*/ 124 w 331"/>
                <a:gd name="T115" fmla="*/ 4 h 419"/>
                <a:gd name="T116" fmla="*/ 164 w 331"/>
                <a:gd name="T117" fmla="*/ 0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31" h="419">
                  <a:moveTo>
                    <a:pt x="165" y="48"/>
                  </a:moveTo>
                  <a:lnTo>
                    <a:pt x="135" y="52"/>
                  </a:lnTo>
                  <a:lnTo>
                    <a:pt x="108" y="63"/>
                  </a:lnTo>
                  <a:lnTo>
                    <a:pt x="87" y="82"/>
                  </a:lnTo>
                  <a:lnTo>
                    <a:pt x="72" y="107"/>
                  </a:lnTo>
                  <a:lnTo>
                    <a:pt x="63" y="137"/>
                  </a:lnTo>
                  <a:lnTo>
                    <a:pt x="57" y="172"/>
                  </a:lnTo>
                  <a:lnTo>
                    <a:pt x="263" y="172"/>
                  </a:lnTo>
                  <a:lnTo>
                    <a:pt x="259" y="137"/>
                  </a:lnTo>
                  <a:lnTo>
                    <a:pt x="251" y="107"/>
                  </a:lnTo>
                  <a:lnTo>
                    <a:pt x="236" y="82"/>
                  </a:lnTo>
                  <a:lnTo>
                    <a:pt x="217" y="63"/>
                  </a:lnTo>
                  <a:lnTo>
                    <a:pt x="194" y="52"/>
                  </a:lnTo>
                  <a:lnTo>
                    <a:pt x="165" y="48"/>
                  </a:lnTo>
                  <a:close/>
                  <a:moveTo>
                    <a:pt x="164" y="0"/>
                  </a:moveTo>
                  <a:lnTo>
                    <a:pt x="194" y="2"/>
                  </a:lnTo>
                  <a:lnTo>
                    <a:pt x="224" y="10"/>
                  </a:lnTo>
                  <a:lnTo>
                    <a:pt x="249" y="23"/>
                  </a:lnTo>
                  <a:lnTo>
                    <a:pt x="272" y="42"/>
                  </a:lnTo>
                  <a:lnTo>
                    <a:pt x="291" y="69"/>
                  </a:lnTo>
                  <a:lnTo>
                    <a:pt x="306" y="99"/>
                  </a:lnTo>
                  <a:lnTo>
                    <a:pt x="314" y="137"/>
                  </a:lnTo>
                  <a:lnTo>
                    <a:pt x="318" y="183"/>
                  </a:lnTo>
                  <a:lnTo>
                    <a:pt x="318" y="219"/>
                  </a:lnTo>
                  <a:lnTo>
                    <a:pt x="55" y="219"/>
                  </a:lnTo>
                  <a:lnTo>
                    <a:pt x="59" y="261"/>
                  </a:lnTo>
                  <a:lnTo>
                    <a:pt x="72" y="299"/>
                  </a:lnTo>
                  <a:lnTo>
                    <a:pt x="89" y="328"/>
                  </a:lnTo>
                  <a:lnTo>
                    <a:pt x="114" y="351"/>
                  </a:lnTo>
                  <a:lnTo>
                    <a:pt x="143" y="366"/>
                  </a:lnTo>
                  <a:lnTo>
                    <a:pt x="175" y="372"/>
                  </a:lnTo>
                  <a:lnTo>
                    <a:pt x="209" y="366"/>
                  </a:lnTo>
                  <a:lnTo>
                    <a:pt x="242" y="353"/>
                  </a:lnTo>
                  <a:lnTo>
                    <a:pt x="266" y="332"/>
                  </a:lnTo>
                  <a:lnTo>
                    <a:pt x="287" y="301"/>
                  </a:lnTo>
                  <a:lnTo>
                    <a:pt x="331" y="324"/>
                  </a:lnTo>
                  <a:lnTo>
                    <a:pt x="318" y="345"/>
                  </a:lnTo>
                  <a:lnTo>
                    <a:pt x="305" y="364"/>
                  </a:lnTo>
                  <a:lnTo>
                    <a:pt x="287" y="381"/>
                  </a:lnTo>
                  <a:lnTo>
                    <a:pt x="266" y="396"/>
                  </a:lnTo>
                  <a:lnTo>
                    <a:pt x="242" y="408"/>
                  </a:lnTo>
                  <a:lnTo>
                    <a:pt x="211" y="415"/>
                  </a:lnTo>
                  <a:lnTo>
                    <a:pt x="175" y="419"/>
                  </a:lnTo>
                  <a:lnTo>
                    <a:pt x="144" y="417"/>
                  </a:lnTo>
                  <a:lnTo>
                    <a:pt x="116" y="410"/>
                  </a:lnTo>
                  <a:lnTo>
                    <a:pt x="89" y="396"/>
                  </a:lnTo>
                  <a:lnTo>
                    <a:pt x="64" y="379"/>
                  </a:lnTo>
                  <a:lnTo>
                    <a:pt x="43" y="358"/>
                  </a:lnTo>
                  <a:lnTo>
                    <a:pt x="24" y="330"/>
                  </a:lnTo>
                  <a:lnTo>
                    <a:pt x="11" y="295"/>
                  </a:lnTo>
                  <a:lnTo>
                    <a:pt x="2" y="255"/>
                  </a:lnTo>
                  <a:lnTo>
                    <a:pt x="0" y="210"/>
                  </a:lnTo>
                  <a:lnTo>
                    <a:pt x="3" y="157"/>
                  </a:lnTo>
                  <a:lnTo>
                    <a:pt x="15" y="111"/>
                  </a:lnTo>
                  <a:lnTo>
                    <a:pt x="32" y="73"/>
                  </a:lnTo>
                  <a:lnTo>
                    <a:pt x="57" y="40"/>
                  </a:lnTo>
                  <a:lnTo>
                    <a:pt x="87" y="18"/>
                  </a:lnTo>
                  <a:lnTo>
                    <a:pt x="124" y="4"/>
                  </a:lnTo>
                  <a:lnTo>
                    <a:pt x="164"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5"/>
            <p:cNvSpPr>
              <a:spLocks/>
            </p:cNvSpPr>
            <p:nvPr/>
          </p:nvSpPr>
          <p:spPr bwMode="auto">
            <a:xfrm>
              <a:off x="2963" y="1591"/>
              <a:ext cx="94" cy="206"/>
            </a:xfrm>
            <a:custGeom>
              <a:avLst/>
              <a:gdLst>
                <a:gd name="T0" fmla="*/ 189 w 189"/>
                <a:gd name="T1" fmla="*/ 0 h 412"/>
                <a:gd name="T2" fmla="*/ 189 w 189"/>
                <a:gd name="T3" fmla="*/ 58 h 412"/>
                <a:gd name="T4" fmla="*/ 157 w 189"/>
                <a:gd name="T5" fmla="*/ 61 h 412"/>
                <a:gd name="T6" fmla="*/ 128 w 189"/>
                <a:gd name="T7" fmla="*/ 73 h 412"/>
                <a:gd name="T8" fmla="*/ 105 w 189"/>
                <a:gd name="T9" fmla="*/ 92 h 412"/>
                <a:gd name="T10" fmla="*/ 86 w 189"/>
                <a:gd name="T11" fmla="*/ 117 h 412"/>
                <a:gd name="T12" fmla="*/ 69 w 189"/>
                <a:gd name="T13" fmla="*/ 149 h 412"/>
                <a:gd name="T14" fmla="*/ 56 w 189"/>
                <a:gd name="T15" fmla="*/ 187 h 412"/>
                <a:gd name="T16" fmla="*/ 56 w 189"/>
                <a:gd name="T17" fmla="*/ 412 h 412"/>
                <a:gd name="T18" fmla="*/ 0 w 189"/>
                <a:gd name="T19" fmla="*/ 412 h 412"/>
                <a:gd name="T20" fmla="*/ 0 w 189"/>
                <a:gd name="T21" fmla="*/ 8 h 412"/>
                <a:gd name="T22" fmla="*/ 56 w 189"/>
                <a:gd name="T23" fmla="*/ 8 h 412"/>
                <a:gd name="T24" fmla="*/ 56 w 189"/>
                <a:gd name="T25" fmla="*/ 88 h 412"/>
                <a:gd name="T26" fmla="*/ 57 w 189"/>
                <a:gd name="T27" fmla="*/ 88 h 412"/>
                <a:gd name="T28" fmla="*/ 73 w 189"/>
                <a:gd name="T29" fmla="*/ 61 h 412"/>
                <a:gd name="T30" fmla="*/ 90 w 189"/>
                <a:gd name="T31" fmla="*/ 40 h 412"/>
                <a:gd name="T32" fmla="*/ 109 w 189"/>
                <a:gd name="T33" fmla="*/ 23 h 412"/>
                <a:gd name="T34" fmla="*/ 132 w 189"/>
                <a:gd name="T35" fmla="*/ 12 h 412"/>
                <a:gd name="T36" fmla="*/ 157 w 189"/>
                <a:gd name="T37" fmla="*/ 4 h 412"/>
                <a:gd name="T38" fmla="*/ 189 w 189"/>
                <a:gd name="T3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9" h="412">
                  <a:moveTo>
                    <a:pt x="189" y="0"/>
                  </a:moveTo>
                  <a:lnTo>
                    <a:pt x="189" y="58"/>
                  </a:lnTo>
                  <a:lnTo>
                    <a:pt x="157" y="61"/>
                  </a:lnTo>
                  <a:lnTo>
                    <a:pt x="128" y="73"/>
                  </a:lnTo>
                  <a:lnTo>
                    <a:pt x="105" y="92"/>
                  </a:lnTo>
                  <a:lnTo>
                    <a:pt x="86" y="117"/>
                  </a:lnTo>
                  <a:lnTo>
                    <a:pt x="69" y="149"/>
                  </a:lnTo>
                  <a:lnTo>
                    <a:pt x="56" y="187"/>
                  </a:lnTo>
                  <a:lnTo>
                    <a:pt x="56" y="412"/>
                  </a:lnTo>
                  <a:lnTo>
                    <a:pt x="0" y="412"/>
                  </a:lnTo>
                  <a:lnTo>
                    <a:pt x="0" y="8"/>
                  </a:lnTo>
                  <a:lnTo>
                    <a:pt x="56" y="8"/>
                  </a:lnTo>
                  <a:lnTo>
                    <a:pt x="56" y="88"/>
                  </a:lnTo>
                  <a:lnTo>
                    <a:pt x="57" y="88"/>
                  </a:lnTo>
                  <a:lnTo>
                    <a:pt x="73" y="61"/>
                  </a:lnTo>
                  <a:lnTo>
                    <a:pt x="90" y="40"/>
                  </a:lnTo>
                  <a:lnTo>
                    <a:pt x="109" y="23"/>
                  </a:lnTo>
                  <a:lnTo>
                    <a:pt x="132" y="12"/>
                  </a:lnTo>
                  <a:lnTo>
                    <a:pt x="157" y="4"/>
                  </a:lnTo>
                  <a:lnTo>
                    <a:pt x="189"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6"/>
            <p:cNvSpPr>
              <a:spLocks/>
            </p:cNvSpPr>
            <p:nvPr/>
          </p:nvSpPr>
          <p:spPr bwMode="auto">
            <a:xfrm>
              <a:off x="3067" y="1591"/>
              <a:ext cx="152" cy="210"/>
            </a:xfrm>
            <a:custGeom>
              <a:avLst/>
              <a:gdLst>
                <a:gd name="T0" fmla="*/ 177 w 303"/>
                <a:gd name="T1" fmla="*/ 4 h 419"/>
                <a:gd name="T2" fmla="*/ 240 w 303"/>
                <a:gd name="T3" fmla="*/ 27 h 419"/>
                <a:gd name="T4" fmla="*/ 284 w 303"/>
                <a:gd name="T5" fmla="*/ 71 h 419"/>
                <a:gd name="T6" fmla="*/ 223 w 303"/>
                <a:gd name="T7" fmla="*/ 80 h 419"/>
                <a:gd name="T8" fmla="*/ 171 w 303"/>
                <a:gd name="T9" fmla="*/ 52 h 419"/>
                <a:gd name="T10" fmla="*/ 116 w 303"/>
                <a:gd name="T11" fmla="*/ 50 h 419"/>
                <a:gd name="T12" fmla="*/ 80 w 303"/>
                <a:gd name="T13" fmla="*/ 71 h 419"/>
                <a:gd name="T14" fmla="*/ 68 w 303"/>
                <a:gd name="T15" fmla="*/ 107 h 419"/>
                <a:gd name="T16" fmla="*/ 82 w 303"/>
                <a:gd name="T17" fmla="*/ 137 h 419"/>
                <a:gd name="T18" fmla="*/ 114 w 303"/>
                <a:gd name="T19" fmla="*/ 158 h 419"/>
                <a:gd name="T20" fmla="*/ 160 w 303"/>
                <a:gd name="T21" fmla="*/ 174 h 419"/>
                <a:gd name="T22" fmla="*/ 211 w 303"/>
                <a:gd name="T23" fmla="*/ 189 h 419"/>
                <a:gd name="T24" fmla="*/ 257 w 303"/>
                <a:gd name="T25" fmla="*/ 212 h 419"/>
                <a:gd name="T26" fmla="*/ 289 w 303"/>
                <a:gd name="T27" fmla="*/ 248 h 419"/>
                <a:gd name="T28" fmla="*/ 303 w 303"/>
                <a:gd name="T29" fmla="*/ 301 h 419"/>
                <a:gd name="T30" fmla="*/ 288 w 303"/>
                <a:gd name="T31" fmla="*/ 358 h 419"/>
                <a:gd name="T32" fmla="*/ 248 w 303"/>
                <a:gd name="T33" fmla="*/ 396 h 419"/>
                <a:gd name="T34" fmla="*/ 192 w 303"/>
                <a:gd name="T35" fmla="*/ 417 h 419"/>
                <a:gd name="T36" fmla="*/ 124 w 303"/>
                <a:gd name="T37" fmla="*/ 415 h 419"/>
                <a:gd name="T38" fmla="*/ 55 w 303"/>
                <a:gd name="T39" fmla="*/ 391 h 419"/>
                <a:gd name="T40" fmla="*/ 0 w 303"/>
                <a:gd name="T41" fmla="*/ 341 h 419"/>
                <a:gd name="T42" fmla="*/ 67 w 303"/>
                <a:gd name="T43" fmla="*/ 333 h 419"/>
                <a:gd name="T44" fmla="*/ 124 w 303"/>
                <a:gd name="T45" fmla="*/ 366 h 419"/>
                <a:gd name="T46" fmla="*/ 187 w 303"/>
                <a:gd name="T47" fmla="*/ 368 h 419"/>
                <a:gd name="T48" fmla="*/ 227 w 303"/>
                <a:gd name="T49" fmla="*/ 351 h 419"/>
                <a:gd name="T50" fmla="*/ 244 w 303"/>
                <a:gd name="T51" fmla="*/ 320 h 419"/>
                <a:gd name="T52" fmla="*/ 244 w 303"/>
                <a:gd name="T53" fmla="*/ 284 h 419"/>
                <a:gd name="T54" fmla="*/ 219 w 303"/>
                <a:gd name="T55" fmla="*/ 255 h 419"/>
                <a:gd name="T56" fmla="*/ 177 w 303"/>
                <a:gd name="T57" fmla="*/ 238 h 419"/>
                <a:gd name="T58" fmla="*/ 128 w 303"/>
                <a:gd name="T59" fmla="*/ 223 h 419"/>
                <a:gd name="T60" fmla="*/ 78 w 303"/>
                <a:gd name="T61" fmla="*/ 206 h 419"/>
                <a:gd name="T62" fmla="*/ 38 w 303"/>
                <a:gd name="T63" fmla="*/ 179 h 419"/>
                <a:gd name="T64" fmla="*/ 15 w 303"/>
                <a:gd name="T65" fmla="*/ 137 h 419"/>
                <a:gd name="T66" fmla="*/ 17 w 303"/>
                <a:gd name="T67" fmla="*/ 77 h 419"/>
                <a:gd name="T68" fmla="*/ 51 w 303"/>
                <a:gd name="T69" fmla="*/ 27 h 419"/>
                <a:gd name="T70" fmla="*/ 108 w 303"/>
                <a:gd name="T71" fmla="*/ 2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3" h="419">
                  <a:moveTo>
                    <a:pt x="147" y="0"/>
                  </a:moveTo>
                  <a:lnTo>
                    <a:pt x="177" y="4"/>
                  </a:lnTo>
                  <a:lnTo>
                    <a:pt x="209" y="14"/>
                  </a:lnTo>
                  <a:lnTo>
                    <a:pt x="240" y="27"/>
                  </a:lnTo>
                  <a:lnTo>
                    <a:pt x="265" y="48"/>
                  </a:lnTo>
                  <a:lnTo>
                    <a:pt x="284" y="71"/>
                  </a:lnTo>
                  <a:lnTo>
                    <a:pt x="246" y="105"/>
                  </a:lnTo>
                  <a:lnTo>
                    <a:pt x="223" y="80"/>
                  </a:lnTo>
                  <a:lnTo>
                    <a:pt x="198" y="61"/>
                  </a:lnTo>
                  <a:lnTo>
                    <a:pt x="171" y="52"/>
                  </a:lnTo>
                  <a:lnTo>
                    <a:pt x="141" y="48"/>
                  </a:lnTo>
                  <a:lnTo>
                    <a:pt x="116" y="50"/>
                  </a:lnTo>
                  <a:lnTo>
                    <a:pt x="95" y="59"/>
                  </a:lnTo>
                  <a:lnTo>
                    <a:pt x="80" y="71"/>
                  </a:lnTo>
                  <a:lnTo>
                    <a:pt x="72" y="88"/>
                  </a:lnTo>
                  <a:lnTo>
                    <a:pt x="68" y="107"/>
                  </a:lnTo>
                  <a:lnTo>
                    <a:pt x="72" y="124"/>
                  </a:lnTo>
                  <a:lnTo>
                    <a:pt x="82" y="137"/>
                  </a:lnTo>
                  <a:lnTo>
                    <a:pt x="95" y="149"/>
                  </a:lnTo>
                  <a:lnTo>
                    <a:pt x="114" y="158"/>
                  </a:lnTo>
                  <a:lnTo>
                    <a:pt x="137" y="166"/>
                  </a:lnTo>
                  <a:lnTo>
                    <a:pt x="160" y="174"/>
                  </a:lnTo>
                  <a:lnTo>
                    <a:pt x="185" y="181"/>
                  </a:lnTo>
                  <a:lnTo>
                    <a:pt x="211" y="189"/>
                  </a:lnTo>
                  <a:lnTo>
                    <a:pt x="234" y="200"/>
                  </a:lnTo>
                  <a:lnTo>
                    <a:pt x="257" y="212"/>
                  </a:lnTo>
                  <a:lnTo>
                    <a:pt x="274" y="227"/>
                  </a:lnTo>
                  <a:lnTo>
                    <a:pt x="289" y="248"/>
                  </a:lnTo>
                  <a:lnTo>
                    <a:pt x="299" y="271"/>
                  </a:lnTo>
                  <a:lnTo>
                    <a:pt x="303" y="301"/>
                  </a:lnTo>
                  <a:lnTo>
                    <a:pt x="299" y="332"/>
                  </a:lnTo>
                  <a:lnTo>
                    <a:pt x="288" y="358"/>
                  </a:lnTo>
                  <a:lnTo>
                    <a:pt x="270" y="381"/>
                  </a:lnTo>
                  <a:lnTo>
                    <a:pt x="248" y="396"/>
                  </a:lnTo>
                  <a:lnTo>
                    <a:pt x="221" y="410"/>
                  </a:lnTo>
                  <a:lnTo>
                    <a:pt x="192" y="417"/>
                  </a:lnTo>
                  <a:lnTo>
                    <a:pt x="162" y="419"/>
                  </a:lnTo>
                  <a:lnTo>
                    <a:pt x="124" y="415"/>
                  </a:lnTo>
                  <a:lnTo>
                    <a:pt x="88" y="406"/>
                  </a:lnTo>
                  <a:lnTo>
                    <a:pt x="55" y="391"/>
                  </a:lnTo>
                  <a:lnTo>
                    <a:pt x="25" y="370"/>
                  </a:lnTo>
                  <a:lnTo>
                    <a:pt x="0" y="341"/>
                  </a:lnTo>
                  <a:lnTo>
                    <a:pt x="44" y="309"/>
                  </a:lnTo>
                  <a:lnTo>
                    <a:pt x="67" y="333"/>
                  </a:lnTo>
                  <a:lnTo>
                    <a:pt x="93" y="354"/>
                  </a:lnTo>
                  <a:lnTo>
                    <a:pt x="124" y="366"/>
                  </a:lnTo>
                  <a:lnTo>
                    <a:pt x="160" y="372"/>
                  </a:lnTo>
                  <a:lnTo>
                    <a:pt x="187" y="368"/>
                  </a:lnTo>
                  <a:lnTo>
                    <a:pt x="209" y="360"/>
                  </a:lnTo>
                  <a:lnTo>
                    <a:pt x="227" y="351"/>
                  </a:lnTo>
                  <a:lnTo>
                    <a:pt x="238" y="337"/>
                  </a:lnTo>
                  <a:lnTo>
                    <a:pt x="244" y="320"/>
                  </a:lnTo>
                  <a:lnTo>
                    <a:pt x="248" y="303"/>
                  </a:lnTo>
                  <a:lnTo>
                    <a:pt x="244" y="284"/>
                  </a:lnTo>
                  <a:lnTo>
                    <a:pt x="234" y="269"/>
                  </a:lnTo>
                  <a:lnTo>
                    <a:pt x="219" y="255"/>
                  </a:lnTo>
                  <a:lnTo>
                    <a:pt x="200" y="246"/>
                  </a:lnTo>
                  <a:lnTo>
                    <a:pt x="177" y="238"/>
                  </a:lnTo>
                  <a:lnTo>
                    <a:pt x="152" y="231"/>
                  </a:lnTo>
                  <a:lnTo>
                    <a:pt x="128" y="223"/>
                  </a:lnTo>
                  <a:lnTo>
                    <a:pt x="103" y="216"/>
                  </a:lnTo>
                  <a:lnTo>
                    <a:pt x="78" y="206"/>
                  </a:lnTo>
                  <a:lnTo>
                    <a:pt x="57" y="195"/>
                  </a:lnTo>
                  <a:lnTo>
                    <a:pt x="38" y="179"/>
                  </a:lnTo>
                  <a:lnTo>
                    <a:pt x="25" y="160"/>
                  </a:lnTo>
                  <a:lnTo>
                    <a:pt x="15" y="137"/>
                  </a:lnTo>
                  <a:lnTo>
                    <a:pt x="13" y="109"/>
                  </a:lnTo>
                  <a:lnTo>
                    <a:pt x="17" y="77"/>
                  </a:lnTo>
                  <a:lnTo>
                    <a:pt x="30" y="50"/>
                  </a:lnTo>
                  <a:lnTo>
                    <a:pt x="51" y="27"/>
                  </a:lnTo>
                  <a:lnTo>
                    <a:pt x="78" y="12"/>
                  </a:lnTo>
                  <a:lnTo>
                    <a:pt x="108" y="2"/>
                  </a:lnTo>
                  <a:lnTo>
                    <a:pt x="147"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7"/>
            <p:cNvSpPr>
              <a:spLocks noEditPoints="1"/>
            </p:cNvSpPr>
            <p:nvPr/>
          </p:nvSpPr>
          <p:spPr bwMode="auto">
            <a:xfrm>
              <a:off x="3254" y="1512"/>
              <a:ext cx="28" cy="285"/>
            </a:xfrm>
            <a:custGeom>
              <a:avLst/>
              <a:gdLst>
                <a:gd name="T0" fmla="*/ 0 w 56"/>
                <a:gd name="T1" fmla="*/ 165 h 569"/>
                <a:gd name="T2" fmla="*/ 56 w 56"/>
                <a:gd name="T3" fmla="*/ 165 h 569"/>
                <a:gd name="T4" fmla="*/ 56 w 56"/>
                <a:gd name="T5" fmla="*/ 569 h 569"/>
                <a:gd name="T6" fmla="*/ 0 w 56"/>
                <a:gd name="T7" fmla="*/ 569 h 569"/>
                <a:gd name="T8" fmla="*/ 0 w 56"/>
                <a:gd name="T9" fmla="*/ 165 h 569"/>
                <a:gd name="T10" fmla="*/ 0 w 56"/>
                <a:gd name="T11" fmla="*/ 0 h 569"/>
                <a:gd name="T12" fmla="*/ 56 w 56"/>
                <a:gd name="T13" fmla="*/ 0 h 569"/>
                <a:gd name="T14" fmla="*/ 56 w 56"/>
                <a:gd name="T15" fmla="*/ 66 h 569"/>
                <a:gd name="T16" fmla="*/ 0 w 56"/>
                <a:gd name="T17" fmla="*/ 66 h 569"/>
                <a:gd name="T18" fmla="*/ 0 w 56"/>
                <a:gd name="T19"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9">
                  <a:moveTo>
                    <a:pt x="0" y="165"/>
                  </a:moveTo>
                  <a:lnTo>
                    <a:pt x="56" y="165"/>
                  </a:lnTo>
                  <a:lnTo>
                    <a:pt x="56" y="569"/>
                  </a:lnTo>
                  <a:lnTo>
                    <a:pt x="0" y="569"/>
                  </a:lnTo>
                  <a:lnTo>
                    <a:pt x="0" y="165"/>
                  </a:lnTo>
                  <a:close/>
                  <a:moveTo>
                    <a:pt x="0" y="0"/>
                  </a:moveTo>
                  <a:lnTo>
                    <a:pt x="56" y="0"/>
                  </a:lnTo>
                  <a:lnTo>
                    <a:pt x="56" y="66"/>
                  </a:lnTo>
                  <a:lnTo>
                    <a:pt x="0" y="66"/>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8"/>
            <p:cNvSpPr>
              <a:spLocks/>
            </p:cNvSpPr>
            <p:nvPr/>
          </p:nvSpPr>
          <p:spPr bwMode="auto">
            <a:xfrm>
              <a:off x="3313" y="1528"/>
              <a:ext cx="109" cy="273"/>
            </a:xfrm>
            <a:custGeom>
              <a:avLst/>
              <a:gdLst>
                <a:gd name="T0" fmla="*/ 65 w 218"/>
                <a:gd name="T1" fmla="*/ 0 h 544"/>
                <a:gd name="T2" fmla="*/ 122 w 218"/>
                <a:gd name="T3" fmla="*/ 0 h 544"/>
                <a:gd name="T4" fmla="*/ 122 w 218"/>
                <a:gd name="T5" fmla="*/ 133 h 544"/>
                <a:gd name="T6" fmla="*/ 216 w 218"/>
                <a:gd name="T7" fmla="*/ 133 h 544"/>
                <a:gd name="T8" fmla="*/ 216 w 218"/>
                <a:gd name="T9" fmla="*/ 181 h 544"/>
                <a:gd name="T10" fmla="*/ 122 w 218"/>
                <a:gd name="T11" fmla="*/ 181 h 544"/>
                <a:gd name="T12" fmla="*/ 122 w 218"/>
                <a:gd name="T13" fmla="*/ 468 h 544"/>
                <a:gd name="T14" fmla="*/ 124 w 218"/>
                <a:gd name="T15" fmla="*/ 479 h 544"/>
                <a:gd name="T16" fmla="*/ 132 w 218"/>
                <a:gd name="T17" fmla="*/ 489 h 544"/>
                <a:gd name="T18" fmla="*/ 147 w 218"/>
                <a:gd name="T19" fmla="*/ 495 h 544"/>
                <a:gd name="T20" fmla="*/ 168 w 218"/>
                <a:gd name="T21" fmla="*/ 497 h 544"/>
                <a:gd name="T22" fmla="*/ 195 w 218"/>
                <a:gd name="T23" fmla="*/ 495 h 544"/>
                <a:gd name="T24" fmla="*/ 218 w 218"/>
                <a:gd name="T25" fmla="*/ 491 h 544"/>
                <a:gd name="T26" fmla="*/ 218 w 218"/>
                <a:gd name="T27" fmla="*/ 538 h 544"/>
                <a:gd name="T28" fmla="*/ 202 w 218"/>
                <a:gd name="T29" fmla="*/ 540 h 544"/>
                <a:gd name="T30" fmla="*/ 181 w 218"/>
                <a:gd name="T31" fmla="*/ 542 h 544"/>
                <a:gd name="T32" fmla="*/ 153 w 218"/>
                <a:gd name="T33" fmla="*/ 544 h 544"/>
                <a:gd name="T34" fmla="*/ 121 w 218"/>
                <a:gd name="T35" fmla="*/ 542 h 544"/>
                <a:gd name="T36" fmla="*/ 96 w 218"/>
                <a:gd name="T37" fmla="*/ 535 h 544"/>
                <a:gd name="T38" fmla="*/ 79 w 218"/>
                <a:gd name="T39" fmla="*/ 523 h 544"/>
                <a:gd name="T40" fmla="*/ 69 w 218"/>
                <a:gd name="T41" fmla="*/ 504 h 544"/>
                <a:gd name="T42" fmla="*/ 65 w 218"/>
                <a:gd name="T43" fmla="*/ 478 h 544"/>
                <a:gd name="T44" fmla="*/ 65 w 218"/>
                <a:gd name="T45" fmla="*/ 181 h 544"/>
                <a:gd name="T46" fmla="*/ 0 w 218"/>
                <a:gd name="T47" fmla="*/ 181 h 544"/>
                <a:gd name="T48" fmla="*/ 0 w 218"/>
                <a:gd name="T49" fmla="*/ 133 h 544"/>
                <a:gd name="T50" fmla="*/ 65 w 218"/>
                <a:gd name="T51" fmla="*/ 133 h 544"/>
                <a:gd name="T52" fmla="*/ 65 w 218"/>
                <a:gd name="T53"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8" h="544">
                  <a:moveTo>
                    <a:pt x="65" y="0"/>
                  </a:moveTo>
                  <a:lnTo>
                    <a:pt x="122" y="0"/>
                  </a:lnTo>
                  <a:lnTo>
                    <a:pt x="122" y="133"/>
                  </a:lnTo>
                  <a:lnTo>
                    <a:pt x="216" y="133"/>
                  </a:lnTo>
                  <a:lnTo>
                    <a:pt x="216" y="181"/>
                  </a:lnTo>
                  <a:lnTo>
                    <a:pt x="122" y="181"/>
                  </a:lnTo>
                  <a:lnTo>
                    <a:pt x="122" y="468"/>
                  </a:lnTo>
                  <a:lnTo>
                    <a:pt x="124" y="479"/>
                  </a:lnTo>
                  <a:lnTo>
                    <a:pt x="132" y="489"/>
                  </a:lnTo>
                  <a:lnTo>
                    <a:pt x="147" y="495"/>
                  </a:lnTo>
                  <a:lnTo>
                    <a:pt x="168" y="497"/>
                  </a:lnTo>
                  <a:lnTo>
                    <a:pt x="195" y="495"/>
                  </a:lnTo>
                  <a:lnTo>
                    <a:pt x="218" y="491"/>
                  </a:lnTo>
                  <a:lnTo>
                    <a:pt x="218" y="538"/>
                  </a:lnTo>
                  <a:lnTo>
                    <a:pt x="202" y="540"/>
                  </a:lnTo>
                  <a:lnTo>
                    <a:pt x="181" y="542"/>
                  </a:lnTo>
                  <a:lnTo>
                    <a:pt x="153" y="544"/>
                  </a:lnTo>
                  <a:lnTo>
                    <a:pt x="121" y="542"/>
                  </a:lnTo>
                  <a:lnTo>
                    <a:pt x="96" y="535"/>
                  </a:lnTo>
                  <a:lnTo>
                    <a:pt x="79" y="523"/>
                  </a:lnTo>
                  <a:lnTo>
                    <a:pt x="69" y="504"/>
                  </a:lnTo>
                  <a:lnTo>
                    <a:pt x="65" y="478"/>
                  </a:lnTo>
                  <a:lnTo>
                    <a:pt x="65" y="181"/>
                  </a:lnTo>
                  <a:lnTo>
                    <a:pt x="0" y="181"/>
                  </a:lnTo>
                  <a:lnTo>
                    <a:pt x="0" y="133"/>
                  </a:lnTo>
                  <a:lnTo>
                    <a:pt x="65" y="133"/>
                  </a:lnTo>
                  <a:lnTo>
                    <a:pt x="65"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9"/>
            <p:cNvSpPr>
              <a:spLocks/>
            </p:cNvSpPr>
            <p:nvPr/>
          </p:nvSpPr>
          <p:spPr bwMode="auto">
            <a:xfrm>
              <a:off x="3438" y="1595"/>
              <a:ext cx="161" cy="276"/>
            </a:xfrm>
            <a:custGeom>
              <a:avLst/>
              <a:gdLst>
                <a:gd name="T0" fmla="*/ 0 w 322"/>
                <a:gd name="T1" fmla="*/ 0 h 552"/>
                <a:gd name="T2" fmla="*/ 59 w 322"/>
                <a:gd name="T3" fmla="*/ 0 h 552"/>
                <a:gd name="T4" fmla="*/ 168 w 322"/>
                <a:gd name="T5" fmla="*/ 308 h 552"/>
                <a:gd name="T6" fmla="*/ 168 w 322"/>
                <a:gd name="T7" fmla="*/ 308 h 552"/>
                <a:gd name="T8" fmla="*/ 263 w 322"/>
                <a:gd name="T9" fmla="*/ 0 h 552"/>
                <a:gd name="T10" fmla="*/ 322 w 322"/>
                <a:gd name="T11" fmla="*/ 0 h 552"/>
                <a:gd name="T12" fmla="*/ 181 w 322"/>
                <a:gd name="T13" fmla="*/ 438 h 552"/>
                <a:gd name="T14" fmla="*/ 164 w 322"/>
                <a:gd name="T15" fmla="*/ 478 h 552"/>
                <a:gd name="T16" fmla="*/ 143 w 322"/>
                <a:gd name="T17" fmla="*/ 508 h 552"/>
                <a:gd name="T18" fmla="*/ 120 w 322"/>
                <a:gd name="T19" fmla="*/ 529 h 552"/>
                <a:gd name="T20" fmla="*/ 97 w 322"/>
                <a:gd name="T21" fmla="*/ 542 h 552"/>
                <a:gd name="T22" fmla="*/ 71 w 322"/>
                <a:gd name="T23" fmla="*/ 550 h 552"/>
                <a:gd name="T24" fmla="*/ 44 w 322"/>
                <a:gd name="T25" fmla="*/ 552 h 552"/>
                <a:gd name="T26" fmla="*/ 29 w 322"/>
                <a:gd name="T27" fmla="*/ 552 h 552"/>
                <a:gd name="T28" fmla="*/ 15 w 322"/>
                <a:gd name="T29" fmla="*/ 550 h 552"/>
                <a:gd name="T30" fmla="*/ 4 w 322"/>
                <a:gd name="T31" fmla="*/ 548 h 552"/>
                <a:gd name="T32" fmla="*/ 4 w 322"/>
                <a:gd name="T33" fmla="*/ 502 h 552"/>
                <a:gd name="T34" fmla="*/ 12 w 322"/>
                <a:gd name="T35" fmla="*/ 502 h 552"/>
                <a:gd name="T36" fmla="*/ 23 w 322"/>
                <a:gd name="T37" fmla="*/ 502 h 552"/>
                <a:gd name="T38" fmla="*/ 34 w 322"/>
                <a:gd name="T39" fmla="*/ 504 h 552"/>
                <a:gd name="T40" fmla="*/ 50 w 322"/>
                <a:gd name="T41" fmla="*/ 502 h 552"/>
                <a:gd name="T42" fmla="*/ 67 w 322"/>
                <a:gd name="T43" fmla="*/ 501 h 552"/>
                <a:gd name="T44" fmla="*/ 84 w 322"/>
                <a:gd name="T45" fmla="*/ 493 h 552"/>
                <a:gd name="T46" fmla="*/ 101 w 322"/>
                <a:gd name="T47" fmla="*/ 483 h 552"/>
                <a:gd name="T48" fmla="*/ 116 w 322"/>
                <a:gd name="T49" fmla="*/ 466 h 552"/>
                <a:gd name="T50" fmla="*/ 130 w 322"/>
                <a:gd name="T51" fmla="*/ 442 h 552"/>
                <a:gd name="T52" fmla="*/ 139 w 322"/>
                <a:gd name="T53" fmla="*/ 407 h 552"/>
                <a:gd name="T54" fmla="*/ 0 w 322"/>
                <a:gd name="T55" fmla="*/ 0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22" h="552">
                  <a:moveTo>
                    <a:pt x="0" y="0"/>
                  </a:moveTo>
                  <a:lnTo>
                    <a:pt x="59" y="0"/>
                  </a:lnTo>
                  <a:lnTo>
                    <a:pt x="168" y="308"/>
                  </a:lnTo>
                  <a:lnTo>
                    <a:pt x="168" y="308"/>
                  </a:lnTo>
                  <a:lnTo>
                    <a:pt x="263" y="0"/>
                  </a:lnTo>
                  <a:lnTo>
                    <a:pt x="322" y="0"/>
                  </a:lnTo>
                  <a:lnTo>
                    <a:pt x="181" y="438"/>
                  </a:lnTo>
                  <a:lnTo>
                    <a:pt x="164" y="478"/>
                  </a:lnTo>
                  <a:lnTo>
                    <a:pt x="143" y="508"/>
                  </a:lnTo>
                  <a:lnTo>
                    <a:pt x="120" y="529"/>
                  </a:lnTo>
                  <a:lnTo>
                    <a:pt x="97" y="542"/>
                  </a:lnTo>
                  <a:lnTo>
                    <a:pt x="71" y="550"/>
                  </a:lnTo>
                  <a:lnTo>
                    <a:pt x="44" y="552"/>
                  </a:lnTo>
                  <a:lnTo>
                    <a:pt x="29" y="552"/>
                  </a:lnTo>
                  <a:lnTo>
                    <a:pt x="15" y="550"/>
                  </a:lnTo>
                  <a:lnTo>
                    <a:pt x="4" y="548"/>
                  </a:lnTo>
                  <a:lnTo>
                    <a:pt x="4" y="502"/>
                  </a:lnTo>
                  <a:lnTo>
                    <a:pt x="12" y="502"/>
                  </a:lnTo>
                  <a:lnTo>
                    <a:pt x="23" y="502"/>
                  </a:lnTo>
                  <a:lnTo>
                    <a:pt x="34" y="504"/>
                  </a:lnTo>
                  <a:lnTo>
                    <a:pt x="50" y="502"/>
                  </a:lnTo>
                  <a:lnTo>
                    <a:pt x="67" y="501"/>
                  </a:lnTo>
                  <a:lnTo>
                    <a:pt x="84" y="493"/>
                  </a:lnTo>
                  <a:lnTo>
                    <a:pt x="101" y="483"/>
                  </a:lnTo>
                  <a:lnTo>
                    <a:pt x="116" y="466"/>
                  </a:lnTo>
                  <a:lnTo>
                    <a:pt x="130" y="442"/>
                  </a:lnTo>
                  <a:lnTo>
                    <a:pt x="139" y="407"/>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20"/>
            <p:cNvSpPr>
              <a:spLocks noEditPoints="1"/>
            </p:cNvSpPr>
            <p:nvPr/>
          </p:nvSpPr>
          <p:spPr bwMode="auto">
            <a:xfrm>
              <a:off x="2020" y="1891"/>
              <a:ext cx="82" cy="94"/>
            </a:xfrm>
            <a:custGeom>
              <a:avLst/>
              <a:gdLst>
                <a:gd name="T0" fmla="*/ 82 w 164"/>
                <a:gd name="T1" fmla="*/ 21 h 188"/>
                <a:gd name="T2" fmla="*/ 63 w 164"/>
                <a:gd name="T3" fmla="*/ 23 h 188"/>
                <a:gd name="T4" fmla="*/ 47 w 164"/>
                <a:gd name="T5" fmla="*/ 32 h 188"/>
                <a:gd name="T6" fmla="*/ 36 w 164"/>
                <a:gd name="T7" fmla="*/ 46 h 188"/>
                <a:gd name="T8" fmla="*/ 28 w 164"/>
                <a:gd name="T9" fmla="*/ 61 h 188"/>
                <a:gd name="T10" fmla="*/ 25 w 164"/>
                <a:gd name="T11" fmla="*/ 78 h 188"/>
                <a:gd name="T12" fmla="*/ 23 w 164"/>
                <a:gd name="T13" fmla="*/ 93 h 188"/>
                <a:gd name="T14" fmla="*/ 25 w 164"/>
                <a:gd name="T15" fmla="*/ 110 h 188"/>
                <a:gd name="T16" fmla="*/ 28 w 164"/>
                <a:gd name="T17" fmla="*/ 127 h 188"/>
                <a:gd name="T18" fmla="*/ 36 w 164"/>
                <a:gd name="T19" fmla="*/ 143 h 188"/>
                <a:gd name="T20" fmla="*/ 47 w 164"/>
                <a:gd name="T21" fmla="*/ 156 h 188"/>
                <a:gd name="T22" fmla="*/ 63 w 164"/>
                <a:gd name="T23" fmla="*/ 165 h 188"/>
                <a:gd name="T24" fmla="*/ 82 w 164"/>
                <a:gd name="T25" fmla="*/ 167 h 188"/>
                <a:gd name="T26" fmla="*/ 101 w 164"/>
                <a:gd name="T27" fmla="*/ 165 h 188"/>
                <a:gd name="T28" fmla="*/ 116 w 164"/>
                <a:gd name="T29" fmla="*/ 156 h 188"/>
                <a:gd name="T30" fmla="*/ 127 w 164"/>
                <a:gd name="T31" fmla="*/ 143 h 188"/>
                <a:gd name="T32" fmla="*/ 135 w 164"/>
                <a:gd name="T33" fmla="*/ 127 h 188"/>
                <a:gd name="T34" fmla="*/ 141 w 164"/>
                <a:gd name="T35" fmla="*/ 110 h 188"/>
                <a:gd name="T36" fmla="*/ 141 w 164"/>
                <a:gd name="T37" fmla="*/ 93 h 188"/>
                <a:gd name="T38" fmla="*/ 141 w 164"/>
                <a:gd name="T39" fmla="*/ 78 h 188"/>
                <a:gd name="T40" fmla="*/ 135 w 164"/>
                <a:gd name="T41" fmla="*/ 61 h 188"/>
                <a:gd name="T42" fmla="*/ 127 w 164"/>
                <a:gd name="T43" fmla="*/ 46 h 188"/>
                <a:gd name="T44" fmla="*/ 116 w 164"/>
                <a:gd name="T45" fmla="*/ 32 h 188"/>
                <a:gd name="T46" fmla="*/ 101 w 164"/>
                <a:gd name="T47" fmla="*/ 23 h 188"/>
                <a:gd name="T48" fmla="*/ 82 w 164"/>
                <a:gd name="T49" fmla="*/ 21 h 188"/>
                <a:gd name="T50" fmla="*/ 82 w 164"/>
                <a:gd name="T51" fmla="*/ 0 h 188"/>
                <a:gd name="T52" fmla="*/ 108 w 164"/>
                <a:gd name="T53" fmla="*/ 4 h 188"/>
                <a:gd name="T54" fmla="*/ 129 w 164"/>
                <a:gd name="T55" fmla="*/ 15 h 188"/>
                <a:gd name="T56" fmla="*/ 145 w 164"/>
                <a:gd name="T57" fmla="*/ 30 h 188"/>
                <a:gd name="T58" fmla="*/ 156 w 164"/>
                <a:gd name="T59" fmla="*/ 49 h 188"/>
                <a:gd name="T60" fmla="*/ 162 w 164"/>
                <a:gd name="T61" fmla="*/ 70 h 188"/>
                <a:gd name="T62" fmla="*/ 164 w 164"/>
                <a:gd name="T63" fmla="*/ 93 h 188"/>
                <a:gd name="T64" fmla="*/ 162 w 164"/>
                <a:gd name="T65" fmla="*/ 118 h 188"/>
                <a:gd name="T66" fmla="*/ 156 w 164"/>
                <a:gd name="T67" fmla="*/ 139 h 188"/>
                <a:gd name="T68" fmla="*/ 145 w 164"/>
                <a:gd name="T69" fmla="*/ 158 h 188"/>
                <a:gd name="T70" fmla="*/ 129 w 164"/>
                <a:gd name="T71" fmla="*/ 173 h 188"/>
                <a:gd name="T72" fmla="*/ 108 w 164"/>
                <a:gd name="T73" fmla="*/ 184 h 188"/>
                <a:gd name="T74" fmla="*/ 82 w 164"/>
                <a:gd name="T75" fmla="*/ 188 h 188"/>
                <a:gd name="T76" fmla="*/ 57 w 164"/>
                <a:gd name="T77" fmla="*/ 184 h 188"/>
                <a:gd name="T78" fmla="*/ 36 w 164"/>
                <a:gd name="T79" fmla="*/ 173 h 188"/>
                <a:gd name="T80" fmla="*/ 21 w 164"/>
                <a:gd name="T81" fmla="*/ 158 h 188"/>
                <a:gd name="T82" fmla="*/ 9 w 164"/>
                <a:gd name="T83" fmla="*/ 139 h 188"/>
                <a:gd name="T84" fmla="*/ 2 w 164"/>
                <a:gd name="T85" fmla="*/ 118 h 188"/>
                <a:gd name="T86" fmla="*/ 0 w 164"/>
                <a:gd name="T87" fmla="*/ 93 h 188"/>
                <a:gd name="T88" fmla="*/ 2 w 164"/>
                <a:gd name="T89" fmla="*/ 70 h 188"/>
                <a:gd name="T90" fmla="*/ 9 w 164"/>
                <a:gd name="T91" fmla="*/ 49 h 188"/>
                <a:gd name="T92" fmla="*/ 21 w 164"/>
                <a:gd name="T93" fmla="*/ 30 h 188"/>
                <a:gd name="T94" fmla="*/ 36 w 164"/>
                <a:gd name="T95" fmla="*/ 15 h 188"/>
                <a:gd name="T96" fmla="*/ 57 w 164"/>
                <a:gd name="T97" fmla="*/ 4 h 188"/>
                <a:gd name="T98" fmla="*/ 82 w 164"/>
                <a:gd name="T99"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4" h="188">
                  <a:moveTo>
                    <a:pt x="82" y="21"/>
                  </a:moveTo>
                  <a:lnTo>
                    <a:pt x="63" y="23"/>
                  </a:lnTo>
                  <a:lnTo>
                    <a:pt x="47" y="32"/>
                  </a:lnTo>
                  <a:lnTo>
                    <a:pt x="36" y="46"/>
                  </a:lnTo>
                  <a:lnTo>
                    <a:pt x="28" y="61"/>
                  </a:lnTo>
                  <a:lnTo>
                    <a:pt x="25" y="78"/>
                  </a:lnTo>
                  <a:lnTo>
                    <a:pt x="23" y="93"/>
                  </a:lnTo>
                  <a:lnTo>
                    <a:pt x="25" y="110"/>
                  </a:lnTo>
                  <a:lnTo>
                    <a:pt x="28" y="127"/>
                  </a:lnTo>
                  <a:lnTo>
                    <a:pt x="36" y="143"/>
                  </a:lnTo>
                  <a:lnTo>
                    <a:pt x="47" y="156"/>
                  </a:lnTo>
                  <a:lnTo>
                    <a:pt x="63" y="165"/>
                  </a:lnTo>
                  <a:lnTo>
                    <a:pt x="82" y="167"/>
                  </a:lnTo>
                  <a:lnTo>
                    <a:pt x="101" y="165"/>
                  </a:lnTo>
                  <a:lnTo>
                    <a:pt x="116" y="156"/>
                  </a:lnTo>
                  <a:lnTo>
                    <a:pt x="127" y="143"/>
                  </a:lnTo>
                  <a:lnTo>
                    <a:pt x="135" y="127"/>
                  </a:lnTo>
                  <a:lnTo>
                    <a:pt x="141" y="110"/>
                  </a:lnTo>
                  <a:lnTo>
                    <a:pt x="141" y="93"/>
                  </a:lnTo>
                  <a:lnTo>
                    <a:pt x="141" y="78"/>
                  </a:lnTo>
                  <a:lnTo>
                    <a:pt x="135" y="61"/>
                  </a:lnTo>
                  <a:lnTo>
                    <a:pt x="127" y="46"/>
                  </a:lnTo>
                  <a:lnTo>
                    <a:pt x="116" y="32"/>
                  </a:lnTo>
                  <a:lnTo>
                    <a:pt x="101" y="23"/>
                  </a:lnTo>
                  <a:lnTo>
                    <a:pt x="82" y="21"/>
                  </a:lnTo>
                  <a:close/>
                  <a:moveTo>
                    <a:pt x="82" y="0"/>
                  </a:moveTo>
                  <a:lnTo>
                    <a:pt x="108" y="4"/>
                  </a:lnTo>
                  <a:lnTo>
                    <a:pt x="129" y="15"/>
                  </a:lnTo>
                  <a:lnTo>
                    <a:pt x="145" y="30"/>
                  </a:lnTo>
                  <a:lnTo>
                    <a:pt x="156" y="49"/>
                  </a:lnTo>
                  <a:lnTo>
                    <a:pt x="162" y="70"/>
                  </a:lnTo>
                  <a:lnTo>
                    <a:pt x="164" y="93"/>
                  </a:lnTo>
                  <a:lnTo>
                    <a:pt x="162" y="118"/>
                  </a:lnTo>
                  <a:lnTo>
                    <a:pt x="156" y="139"/>
                  </a:lnTo>
                  <a:lnTo>
                    <a:pt x="145" y="158"/>
                  </a:lnTo>
                  <a:lnTo>
                    <a:pt x="129" y="173"/>
                  </a:lnTo>
                  <a:lnTo>
                    <a:pt x="108" y="184"/>
                  </a:lnTo>
                  <a:lnTo>
                    <a:pt x="82" y="188"/>
                  </a:lnTo>
                  <a:lnTo>
                    <a:pt x="57" y="184"/>
                  </a:lnTo>
                  <a:lnTo>
                    <a:pt x="36" y="173"/>
                  </a:lnTo>
                  <a:lnTo>
                    <a:pt x="21" y="158"/>
                  </a:lnTo>
                  <a:lnTo>
                    <a:pt x="9" y="139"/>
                  </a:lnTo>
                  <a:lnTo>
                    <a:pt x="2" y="118"/>
                  </a:lnTo>
                  <a:lnTo>
                    <a:pt x="0" y="93"/>
                  </a:lnTo>
                  <a:lnTo>
                    <a:pt x="2" y="70"/>
                  </a:lnTo>
                  <a:lnTo>
                    <a:pt x="9" y="49"/>
                  </a:lnTo>
                  <a:lnTo>
                    <a:pt x="21" y="30"/>
                  </a:lnTo>
                  <a:lnTo>
                    <a:pt x="36" y="15"/>
                  </a:lnTo>
                  <a:lnTo>
                    <a:pt x="57" y="4"/>
                  </a:lnTo>
                  <a:lnTo>
                    <a:pt x="82"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21"/>
            <p:cNvSpPr>
              <a:spLocks/>
            </p:cNvSpPr>
            <p:nvPr/>
          </p:nvSpPr>
          <p:spPr bwMode="auto">
            <a:xfrm>
              <a:off x="2109" y="1853"/>
              <a:ext cx="50" cy="129"/>
            </a:xfrm>
            <a:custGeom>
              <a:avLst/>
              <a:gdLst>
                <a:gd name="T0" fmla="*/ 78 w 99"/>
                <a:gd name="T1" fmla="*/ 0 h 259"/>
                <a:gd name="T2" fmla="*/ 86 w 99"/>
                <a:gd name="T3" fmla="*/ 2 h 259"/>
                <a:gd name="T4" fmla="*/ 93 w 99"/>
                <a:gd name="T5" fmla="*/ 4 h 259"/>
                <a:gd name="T6" fmla="*/ 99 w 99"/>
                <a:gd name="T7" fmla="*/ 4 h 259"/>
                <a:gd name="T8" fmla="*/ 99 w 99"/>
                <a:gd name="T9" fmla="*/ 21 h 259"/>
                <a:gd name="T10" fmla="*/ 93 w 99"/>
                <a:gd name="T11" fmla="*/ 21 h 259"/>
                <a:gd name="T12" fmla="*/ 86 w 99"/>
                <a:gd name="T13" fmla="*/ 19 h 259"/>
                <a:gd name="T14" fmla="*/ 72 w 99"/>
                <a:gd name="T15" fmla="*/ 21 h 259"/>
                <a:gd name="T16" fmla="*/ 63 w 99"/>
                <a:gd name="T17" fmla="*/ 26 h 259"/>
                <a:gd name="T18" fmla="*/ 59 w 99"/>
                <a:gd name="T19" fmla="*/ 34 h 259"/>
                <a:gd name="T20" fmla="*/ 57 w 99"/>
                <a:gd name="T21" fmla="*/ 45 h 259"/>
                <a:gd name="T22" fmla="*/ 57 w 99"/>
                <a:gd name="T23" fmla="*/ 59 h 259"/>
                <a:gd name="T24" fmla="*/ 57 w 99"/>
                <a:gd name="T25" fmla="*/ 82 h 259"/>
                <a:gd name="T26" fmla="*/ 97 w 99"/>
                <a:gd name="T27" fmla="*/ 82 h 259"/>
                <a:gd name="T28" fmla="*/ 97 w 99"/>
                <a:gd name="T29" fmla="*/ 101 h 259"/>
                <a:gd name="T30" fmla="*/ 57 w 99"/>
                <a:gd name="T31" fmla="*/ 101 h 259"/>
                <a:gd name="T32" fmla="*/ 57 w 99"/>
                <a:gd name="T33" fmla="*/ 259 h 259"/>
                <a:gd name="T34" fmla="*/ 36 w 99"/>
                <a:gd name="T35" fmla="*/ 259 h 259"/>
                <a:gd name="T36" fmla="*/ 36 w 99"/>
                <a:gd name="T37" fmla="*/ 101 h 259"/>
                <a:gd name="T38" fmla="*/ 0 w 99"/>
                <a:gd name="T39" fmla="*/ 101 h 259"/>
                <a:gd name="T40" fmla="*/ 0 w 99"/>
                <a:gd name="T41" fmla="*/ 82 h 259"/>
                <a:gd name="T42" fmla="*/ 36 w 99"/>
                <a:gd name="T43" fmla="*/ 82 h 259"/>
                <a:gd name="T44" fmla="*/ 36 w 99"/>
                <a:gd name="T45" fmla="*/ 44 h 259"/>
                <a:gd name="T46" fmla="*/ 38 w 99"/>
                <a:gd name="T47" fmla="*/ 25 h 259"/>
                <a:gd name="T48" fmla="*/ 46 w 99"/>
                <a:gd name="T49" fmla="*/ 11 h 259"/>
                <a:gd name="T50" fmla="*/ 59 w 99"/>
                <a:gd name="T51" fmla="*/ 4 h 259"/>
                <a:gd name="T52" fmla="*/ 78 w 99"/>
                <a:gd name="T5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259">
                  <a:moveTo>
                    <a:pt x="78" y="0"/>
                  </a:moveTo>
                  <a:lnTo>
                    <a:pt x="86" y="2"/>
                  </a:lnTo>
                  <a:lnTo>
                    <a:pt x="93" y="4"/>
                  </a:lnTo>
                  <a:lnTo>
                    <a:pt x="99" y="4"/>
                  </a:lnTo>
                  <a:lnTo>
                    <a:pt x="99" y="21"/>
                  </a:lnTo>
                  <a:lnTo>
                    <a:pt x="93" y="21"/>
                  </a:lnTo>
                  <a:lnTo>
                    <a:pt x="86" y="19"/>
                  </a:lnTo>
                  <a:lnTo>
                    <a:pt x="72" y="21"/>
                  </a:lnTo>
                  <a:lnTo>
                    <a:pt x="63" y="26"/>
                  </a:lnTo>
                  <a:lnTo>
                    <a:pt x="59" y="34"/>
                  </a:lnTo>
                  <a:lnTo>
                    <a:pt x="57" y="45"/>
                  </a:lnTo>
                  <a:lnTo>
                    <a:pt x="57" y="59"/>
                  </a:lnTo>
                  <a:lnTo>
                    <a:pt x="57" y="82"/>
                  </a:lnTo>
                  <a:lnTo>
                    <a:pt x="97" y="82"/>
                  </a:lnTo>
                  <a:lnTo>
                    <a:pt x="97" y="101"/>
                  </a:lnTo>
                  <a:lnTo>
                    <a:pt x="57" y="101"/>
                  </a:lnTo>
                  <a:lnTo>
                    <a:pt x="57" y="259"/>
                  </a:lnTo>
                  <a:lnTo>
                    <a:pt x="36" y="259"/>
                  </a:lnTo>
                  <a:lnTo>
                    <a:pt x="36" y="101"/>
                  </a:lnTo>
                  <a:lnTo>
                    <a:pt x="0" y="101"/>
                  </a:lnTo>
                  <a:lnTo>
                    <a:pt x="0" y="82"/>
                  </a:lnTo>
                  <a:lnTo>
                    <a:pt x="36" y="82"/>
                  </a:lnTo>
                  <a:lnTo>
                    <a:pt x="36" y="44"/>
                  </a:lnTo>
                  <a:lnTo>
                    <a:pt x="38" y="25"/>
                  </a:lnTo>
                  <a:lnTo>
                    <a:pt x="46" y="11"/>
                  </a:lnTo>
                  <a:lnTo>
                    <a:pt x="59" y="4"/>
                  </a:lnTo>
                  <a:lnTo>
                    <a:pt x="7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22"/>
            <p:cNvSpPr>
              <a:spLocks/>
            </p:cNvSpPr>
            <p:nvPr/>
          </p:nvSpPr>
          <p:spPr bwMode="auto">
            <a:xfrm>
              <a:off x="2220" y="1853"/>
              <a:ext cx="87" cy="132"/>
            </a:xfrm>
            <a:custGeom>
              <a:avLst/>
              <a:gdLst>
                <a:gd name="T0" fmla="*/ 105 w 175"/>
                <a:gd name="T1" fmla="*/ 0 h 264"/>
                <a:gd name="T2" fmla="*/ 139 w 175"/>
                <a:gd name="T3" fmla="*/ 11 h 264"/>
                <a:gd name="T4" fmla="*/ 164 w 175"/>
                <a:gd name="T5" fmla="*/ 38 h 264"/>
                <a:gd name="T6" fmla="*/ 145 w 175"/>
                <a:gd name="T7" fmla="*/ 61 h 264"/>
                <a:gd name="T8" fmla="*/ 133 w 175"/>
                <a:gd name="T9" fmla="*/ 32 h 264"/>
                <a:gd name="T10" fmla="*/ 107 w 175"/>
                <a:gd name="T11" fmla="*/ 21 h 264"/>
                <a:gd name="T12" fmla="*/ 74 w 175"/>
                <a:gd name="T13" fmla="*/ 23 h 264"/>
                <a:gd name="T14" fmla="*/ 44 w 175"/>
                <a:gd name="T15" fmla="*/ 36 h 264"/>
                <a:gd name="T16" fmla="*/ 30 w 175"/>
                <a:gd name="T17" fmla="*/ 64 h 264"/>
                <a:gd name="T18" fmla="*/ 44 w 175"/>
                <a:gd name="T19" fmla="*/ 95 h 264"/>
                <a:gd name="T20" fmla="*/ 74 w 175"/>
                <a:gd name="T21" fmla="*/ 112 h 264"/>
                <a:gd name="T22" fmla="*/ 112 w 175"/>
                <a:gd name="T23" fmla="*/ 125 h 264"/>
                <a:gd name="T24" fmla="*/ 149 w 175"/>
                <a:gd name="T25" fmla="*/ 143 h 264"/>
                <a:gd name="T26" fmla="*/ 172 w 175"/>
                <a:gd name="T27" fmla="*/ 171 h 264"/>
                <a:gd name="T28" fmla="*/ 172 w 175"/>
                <a:gd name="T29" fmla="*/ 217 h 264"/>
                <a:gd name="T30" fmla="*/ 145 w 175"/>
                <a:gd name="T31" fmla="*/ 247 h 264"/>
                <a:gd name="T32" fmla="*/ 101 w 175"/>
                <a:gd name="T33" fmla="*/ 262 h 264"/>
                <a:gd name="T34" fmla="*/ 53 w 175"/>
                <a:gd name="T35" fmla="*/ 260 h 264"/>
                <a:gd name="T36" fmla="*/ 15 w 175"/>
                <a:gd name="T37" fmla="*/ 236 h 264"/>
                <a:gd name="T38" fmla="*/ 0 w 175"/>
                <a:gd name="T39" fmla="*/ 192 h 264"/>
                <a:gd name="T40" fmla="*/ 29 w 175"/>
                <a:gd name="T41" fmla="*/ 213 h 264"/>
                <a:gd name="T42" fmla="*/ 51 w 175"/>
                <a:gd name="T43" fmla="*/ 236 h 264"/>
                <a:gd name="T44" fmla="*/ 90 w 175"/>
                <a:gd name="T45" fmla="*/ 241 h 264"/>
                <a:gd name="T46" fmla="*/ 122 w 175"/>
                <a:gd name="T47" fmla="*/ 234 h 264"/>
                <a:gd name="T48" fmla="*/ 147 w 175"/>
                <a:gd name="T49" fmla="*/ 211 h 264"/>
                <a:gd name="T50" fmla="*/ 147 w 175"/>
                <a:gd name="T51" fmla="*/ 177 h 264"/>
                <a:gd name="T52" fmla="*/ 126 w 175"/>
                <a:gd name="T53" fmla="*/ 156 h 264"/>
                <a:gd name="T54" fmla="*/ 91 w 175"/>
                <a:gd name="T55" fmla="*/ 143 h 264"/>
                <a:gd name="T56" fmla="*/ 51 w 175"/>
                <a:gd name="T57" fmla="*/ 129 h 264"/>
                <a:gd name="T58" fmla="*/ 19 w 175"/>
                <a:gd name="T59" fmla="*/ 106 h 264"/>
                <a:gd name="T60" fmla="*/ 6 w 175"/>
                <a:gd name="T61" fmla="*/ 68 h 264"/>
                <a:gd name="T62" fmla="*/ 23 w 175"/>
                <a:gd name="T63" fmla="*/ 25 h 264"/>
                <a:gd name="T64" fmla="*/ 63 w 175"/>
                <a:gd name="T65"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264">
                  <a:moveTo>
                    <a:pt x="88" y="0"/>
                  </a:moveTo>
                  <a:lnTo>
                    <a:pt x="105" y="0"/>
                  </a:lnTo>
                  <a:lnTo>
                    <a:pt x="122" y="4"/>
                  </a:lnTo>
                  <a:lnTo>
                    <a:pt x="139" y="11"/>
                  </a:lnTo>
                  <a:lnTo>
                    <a:pt x="154" y="23"/>
                  </a:lnTo>
                  <a:lnTo>
                    <a:pt x="164" y="38"/>
                  </a:lnTo>
                  <a:lnTo>
                    <a:pt x="170" y="61"/>
                  </a:lnTo>
                  <a:lnTo>
                    <a:pt x="145" y="61"/>
                  </a:lnTo>
                  <a:lnTo>
                    <a:pt x="141" y="44"/>
                  </a:lnTo>
                  <a:lnTo>
                    <a:pt x="133" y="32"/>
                  </a:lnTo>
                  <a:lnTo>
                    <a:pt x="120" y="25"/>
                  </a:lnTo>
                  <a:lnTo>
                    <a:pt x="107" y="21"/>
                  </a:lnTo>
                  <a:lnTo>
                    <a:pt x="90" y="21"/>
                  </a:lnTo>
                  <a:lnTo>
                    <a:pt x="74" y="23"/>
                  </a:lnTo>
                  <a:lnTo>
                    <a:pt x="57" y="26"/>
                  </a:lnTo>
                  <a:lnTo>
                    <a:pt x="44" y="36"/>
                  </a:lnTo>
                  <a:lnTo>
                    <a:pt x="34" y="47"/>
                  </a:lnTo>
                  <a:lnTo>
                    <a:pt x="30" y="64"/>
                  </a:lnTo>
                  <a:lnTo>
                    <a:pt x="34" y="82"/>
                  </a:lnTo>
                  <a:lnTo>
                    <a:pt x="44" y="95"/>
                  </a:lnTo>
                  <a:lnTo>
                    <a:pt x="57" y="104"/>
                  </a:lnTo>
                  <a:lnTo>
                    <a:pt x="74" y="112"/>
                  </a:lnTo>
                  <a:lnTo>
                    <a:pt x="93" y="120"/>
                  </a:lnTo>
                  <a:lnTo>
                    <a:pt x="112" y="125"/>
                  </a:lnTo>
                  <a:lnTo>
                    <a:pt x="131" y="133"/>
                  </a:lnTo>
                  <a:lnTo>
                    <a:pt x="149" y="143"/>
                  </a:lnTo>
                  <a:lnTo>
                    <a:pt x="162" y="154"/>
                  </a:lnTo>
                  <a:lnTo>
                    <a:pt x="172" y="171"/>
                  </a:lnTo>
                  <a:lnTo>
                    <a:pt x="175" y="192"/>
                  </a:lnTo>
                  <a:lnTo>
                    <a:pt x="172" y="217"/>
                  </a:lnTo>
                  <a:lnTo>
                    <a:pt x="160" y="234"/>
                  </a:lnTo>
                  <a:lnTo>
                    <a:pt x="145" y="247"/>
                  </a:lnTo>
                  <a:lnTo>
                    <a:pt x="124" y="257"/>
                  </a:lnTo>
                  <a:lnTo>
                    <a:pt x="101" y="262"/>
                  </a:lnTo>
                  <a:lnTo>
                    <a:pt x="76" y="264"/>
                  </a:lnTo>
                  <a:lnTo>
                    <a:pt x="53" y="260"/>
                  </a:lnTo>
                  <a:lnTo>
                    <a:pt x="32" y="251"/>
                  </a:lnTo>
                  <a:lnTo>
                    <a:pt x="15" y="236"/>
                  </a:lnTo>
                  <a:lnTo>
                    <a:pt x="6" y="215"/>
                  </a:lnTo>
                  <a:lnTo>
                    <a:pt x="0" y="192"/>
                  </a:lnTo>
                  <a:lnTo>
                    <a:pt x="25" y="192"/>
                  </a:lnTo>
                  <a:lnTo>
                    <a:pt x="29" y="213"/>
                  </a:lnTo>
                  <a:lnTo>
                    <a:pt x="38" y="226"/>
                  </a:lnTo>
                  <a:lnTo>
                    <a:pt x="51" y="236"/>
                  </a:lnTo>
                  <a:lnTo>
                    <a:pt x="69" y="241"/>
                  </a:lnTo>
                  <a:lnTo>
                    <a:pt x="90" y="241"/>
                  </a:lnTo>
                  <a:lnTo>
                    <a:pt x="107" y="240"/>
                  </a:lnTo>
                  <a:lnTo>
                    <a:pt x="122" y="234"/>
                  </a:lnTo>
                  <a:lnTo>
                    <a:pt x="137" y="224"/>
                  </a:lnTo>
                  <a:lnTo>
                    <a:pt x="147" y="211"/>
                  </a:lnTo>
                  <a:lnTo>
                    <a:pt x="151" y="194"/>
                  </a:lnTo>
                  <a:lnTo>
                    <a:pt x="147" y="177"/>
                  </a:lnTo>
                  <a:lnTo>
                    <a:pt x="139" y="165"/>
                  </a:lnTo>
                  <a:lnTo>
                    <a:pt x="126" y="156"/>
                  </a:lnTo>
                  <a:lnTo>
                    <a:pt x="111" y="150"/>
                  </a:lnTo>
                  <a:lnTo>
                    <a:pt x="91" y="143"/>
                  </a:lnTo>
                  <a:lnTo>
                    <a:pt x="72" y="137"/>
                  </a:lnTo>
                  <a:lnTo>
                    <a:pt x="51" y="129"/>
                  </a:lnTo>
                  <a:lnTo>
                    <a:pt x="34" y="118"/>
                  </a:lnTo>
                  <a:lnTo>
                    <a:pt x="19" y="106"/>
                  </a:lnTo>
                  <a:lnTo>
                    <a:pt x="10" y="89"/>
                  </a:lnTo>
                  <a:lnTo>
                    <a:pt x="6" y="68"/>
                  </a:lnTo>
                  <a:lnTo>
                    <a:pt x="11" y="44"/>
                  </a:lnTo>
                  <a:lnTo>
                    <a:pt x="23" y="25"/>
                  </a:lnTo>
                  <a:lnTo>
                    <a:pt x="42" y="11"/>
                  </a:lnTo>
                  <a:lnTo>
                    <a:pt x="63" y="2"/>
                  </a:lnTo>
                  <a:lnTo>
                    <a:pt x="8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23"/>
            <p:cNvSpPr>
              <a:spLocks noEditPoints="1"/>
            </p:cNvSpPr>
            <p:nvPr/>
          </p:nvSpPr>
          <p:spPr bwMode="auto">
            <a:xfrm>
              <a:off x="2324" y="1891"/>
              <a:ext cx="79" cy="94"/>
            </a:xfrm>
            <a:custGeom>
              <a:avLst/>
              <a:gdLst>
                <a:gd name="T0" fmla="*/ 78 w 158"/>
                <a:gd name="T1" fmla="*/ 21 h 188"/>
                <a:gd name="T2" fmla="*/ 59 w 158"/>
                <a:gd name="T3" fmla="*/ 23 h 188"/>
                <a:gd name="T4" fmla="*/ 43 w 158"/>
                <a:gd name="T5" fmla="*/ 32 h 188"/>
                <a:gd name="T6" fmla="*/ 34 w 158"/>
                <a:gd name="T7" fmla="*/ 46 h 188"/>
                <a:gd name="T8" fmla="*/ 26 w 158"/>
                <a:gd name="T9" fmla="*/ 61 h 188"/>
                <a:gd name="T10" fmla="*/ 22 w 158"/>
                <a:gd name="T11" fmla="*/ 80 h 188"/>
                <a:gd name="T12" fmla="*/ 135 w 158"/>
                <a:gd name="T13" fmla="*/ 80 h 188"/>
                <a:gd name="T14" fmla="*/ 131 w 158"/>
                <a:gd name="T15" fmla="*/ 61 h 188"/>
                <a:gd name="T16" fmla="*/ 123 w 158"/>
                <a:gd name="T17" fmla="*/ 44 h 188"/>
                <a:gd name="T18" fmla="*/ 114 w 158"/>
                <a:gd name="T19" fmla="*/ 30 h 188"/>
                <a:gd name="T20" fmla="*/ 97 w 158"/>
                <a:gd name="T21" fmla="*/ 23 h 188"/>
                <a:gd name="T22" fmla="*/ 78 w 158"/>
                <a:gd name="T23" fmla="*/ 21 h 188"/>
                <a:gd name="T24" fmla="*/ 78 w 158"/>
                <a:gd name="T25" fmla="*/ 0 h 188"/>
                <a:gd name="T26" fmla="*/ 104 w 158"/>
                <a:gd name="T27" fmla="*/ 4 h 188"/>
                <a:gd name="T28" fmla="*/ 125 w 158"/>
                <a:gd name="T29" fmla="*/ 13 h 188"/>
                <a:gd name="T30" fmla="*/ 141 w 158"/>
                <a:gd name="T31" fmla="*/ 28 h 188"/>
                <a:gd name="T32" fmla="*/ 150 w 158"/>
                <a:gd name="T33" fmla="*/ 49 h 188"/>
                <a:gd name="T34" fmla="*/ 156 w 158"/>
                <a:gd name="T35" fmla="*/ 72 h 188"/>
                <a:gd name="T36" fmla="*/ 158 w 158"/>
                <a:gd name="T37" fmla="*/ 99 h 188"/>
                <a:gd name="T38" fmla="*/ 22 w 158"/>
                <a:gd name="T39" fmla="*/ 99 h 188"/>
                <a:gd name="T40" fmla="*/ 24 w 158"/>
                <a:gd name="T41" fmla="*/ 120 h 188"/>
                <a:gd name="T42" fmla="*/ 30 w 158"/>
                <a:gd name="T43" fmla="*/ 139 h 188"/>
                <a:gd name="T44" fmla="*/ 43 w 158"/>
                <a:gd name="T45" fmla="*/ 154 h 188"/>
                <a:gd name="T46" fmla="*/ 61 w 158"/>
                <a:gd name="T47" fmla="*/ 164 h 188"/>
                <a:gd name="T48" fmla="*/ 83 w 158"/>
                <a:gd name="T49" fmla="*/ 167 h 188"/>
                <a:gd name="T50" fmla="*/ 106 w 158"/>
                <a:gd name="T51" fmla="*/ 162 h 188"/>
                <a:gd name="T52" fmla="*/ 123 w 158"/>
                <a:gd name="T53" fmla="*/ 148 h 188"/>
                <a:gd name="T54" fmla="*/ 133 w 158"/>
                <a:gd name="T55" fmla="*/ 125 h 188"/>
                <a:gd name="T56" fmla="*/ 156 w 158"/>
                <a:gd name="T57" fmla="*/ 125 h 188"/>
                <a:gd name="T58" fmla="*/ 144 w 158"/>
                <a:gd name="T59" fmla="*/ 154 h 188"/>
                <a:gd name="T60" fmla="*/ 127 w 158"/>
                <a:gd name="T61" fmla="*/ 173 h 188"/>
                <a:gd name="T62" fmla="*/ 104 w 158"/>
                <a:gd name="T63" fmla="*/ 184 h 188"/>
                <a:gd name="T64" fmla="*/ 76 w 158"/>
                <a:gd name="T65" fmla="*/ 188 h 188"/>
                <a:gd name="T66" fmla="*/ 51 w 158"/>
                <a:gd name="T67" fmla="*/ 184 h 188"/>
                <a:gd name="T68" fmla="*/ 32 w 158"/>
                <a:gd name="T69" fmla="*/ 173 h 188"/>
                <a:gd name="T70" fmla="*/ 17 w 158"/>
                <a:gd name="T71" fmla="*/ 158 h 188"/>
                <a:gd name="T72" fmla="*/ 7 w 158"/>
                <a:gd name="T73" fmla="*/ 139 h 188"/>
                <a:gd name="T74" fmla="*/ 2 w 158"/>
                <a:gd name="T75" fmla="*/ 118 h 188"/>
                <a:gd name="T76" fmla="*/ 0 w 158"/>
                <a:gd name="T77" fmla="*/ 93 h 188"/>
                <a:gd name="T78" fmla="*/ 2 w 158"/>
                <a:gd name="T79" fmla="*/ 70 h 188"/>
                <a:gd name="T80" fmla="*/ 7 w 158"/>
                <a:gd name="T81" fmla="*/ 49 h 188"/>
                <a:gd name="T82" fmla="*/ 19 w 158"/>
                <a:gd name="T83" fmla="*/ 30 h 188"/>
                <a:gd name="T84" fmla="*/ 34 w 158"/>
                <a:gd name="T85" fmla="*/ 15 h 188"/>
                <a:gd name="T86" fmla="*/ 53 w 158"/>
                <a:gd name="T87" fmla="*/ 4 h 188"/>
                <a:gd name="T88" fmla="*/ 78 w 158"/>
                <a:gd name="T89"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8" h="188">
                  <a:moveTo>
                    <a:pt x="78" y="21"/>
                  </a:moveTo>
                  <a:lnTo>
                    <a:pt x="59" y="23"/>
                  </a:lnTo>
                  <a:lnTo>
                    <a:pt x="43" y="32"/>
                  </a:lnTo>
                  <a:lnTo>
                    <a:pt x="34" y="46"/>
                  </a:lnTo>
                  <a:lnTo>
                    <a:pt x="26" y="61"/>
                  </a:lnTo>
                  <a:lnTo>
                    <a:pt x="22" y="80"/>
                  </a:lnTo>
                  <a:lnTo>
                    <a:pt x="135" y="80"/>
                  </a:lnTo>
                  <a:lnTo>
                    <a:pt x="131" y="61"/>
                  </a:lnTo>
                  <a:lnTo>
                    <a:pt x="123" y="44"/>
                  </a:lnTo>
                  <a:lnTo>
                    <a:pt x="114" y="30"/>
                  </a:lnTo>
                  <a:lnTo>
                    <a:pt x="97" y="23"/>
                  </a:lnTo>
                  <a:lnTo>
                    <a:pt x="78" y="21"/>
                  </a:lnTo>
                  <a:close/>
                  <a:moveTo>
                    <a:pt x="78" y="0"/>
                  </a:moveTo>
                  <a:lnTo>
                    <a:pt x="104" y="4"/>
                  </a:lnTo>
                  <a:lnTo>
                    <a:pt x="125" y="13"/>
                  </a:lnTo>
                  <a:lnTo>
                    <a:pt x="141" y="28"/>
                  </a:lnTo>
                  <a:lnTo>
                    <a:pt x="150" y="49"/>
                  </a:lnTo>
                  <a:lnTo>
                    <a:pt x="156" y="72"/>
                  </a:lnTo>
                  <a:lnTo>
                    <a:pt x="158" y="99"/>
                  </a:lnTo>
                  <a:lnTo>
                    <a:pt x="22" y="99"/>
                  </a:lnTo>
                  <a:lnTo>
                    <a:pt x="24" y="120"/>
                  </a:lnTo>
                  <a:lnTo>
                    <a:pt x="30" y="139"/>
                  </a:lnTo>
                  <a:lnTo>
                    <a:pt x="43" y="154"/>
                  </a:lnTo>
                  <a:lnTo>
                    <a:pt x="61" y="164"/>
                  </a:lnTo>
                  <a:lnTo>
                    <a:pt x="83" y="167"/>
                  </a:lnTo>
                  <a:lnTo>
                    <a:pt x="106" y="162"/>
                  </a:lnTo>
                  <a:lnTo>
                    <a:pt x="123" y="148"/>
                  </a:lnTo>
                  <a:lnTo>
                    <a:pt x="133" y="125"/>
                  </a:lnTo>
                  <a:lnTo>
                    <a:pt x="156" y="125"/>
                  </a:lnTo>
                  <a:lnTo>
                    <a:pt x="144" y="154"/>
                  </a:lnTo>
                  <a:lnTo>
                    <a:pt x="127" y="173"/>
                  </a:lnTo>
                  <a:lnTo>
                    <a:pt x="104" y="184"/>
                  </a:lnTo>
                  <a:lnTo>
                    <a:pt x="76" y="188"/>
                  </a:lnTo>
                  <a:lnTo>
                    <a:pt x="51" y="184"/>
                  </a:lnTo>
                  <a:lnTo>
                    <a:pt x="32" y="173"/>
                  </a:lnTo>
                  <a:lnTo>
                    <a:pt x="17" y="158"/>
                  </a:lnTo>
                  <a:lnTo>
                    <a:pt x="7" y="139"/>
                  </a:lnTo>
                  <a:lnTo>
                    <a:pt x="2" y="118"/>
                  </a:lnTo>
                  <a:lnTo>
                    <a:pt x="0" y="93"/>
                  </a:lnTo>
                  <a:lnTo>
                    <a:pt x="2" y="70"/>
                  </a:lnTo>
                  <a:lnTo>
                    <a:pt x="7" y="49"/>
                  </a:lnTo>
                  <a:lnTo>
                    <a:pt x="19" y="30"/>
                  </a:lnTo>
                  <a:lnTo>
                    <a:pt x="34" y="15"/>
                  </a:lnTo>
                  <a:lnTo>
                    <a:pt x="53" y="4"/>
                  </a:lnTo>
                  <a:lnTo>
                    <a:pt x="7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24"/>
            <p:cNvSpPr>
              <a:spLocks noEditPoints="1"/>
            </p:cNvSpPr>
            <p:nvPr/>
          </p:nvSpPr>
          <p:spPr bwMode="auto">
            <a:xfrm>
              <a:off x="2417" y="1891"/>
              <a:ext cx="68" cy="94"/>
            </a:xfrm>
            <a:custGeom>
              <a:avLst/>
              <a:gdLst>
                <a:gd name="T0" fmla="*/ 115 w 138"/>
                <a:gd name="T1" fmla="*/ 93 h 188"/>
                <a:gd name="T2" fmla="*/ 101 w 138"/>
                <a:gd name="T3" fmla="*/ 93 h 188"/>
                <a:gd name="T4" fmla="*/ 84 w 138"/>
                <a:gd name="T5" fmla="*/ 93 h 188"/>
                <a:gd name="T6" fmla="*/ 67 w 138"/>
                <a:gd name="T7" fmla="*/ 95 h 188"/>
                <a:gd name="T8" fmla="*/ 50 w 138"/>
                <a:gd name="T9" fmla="*/ 99 h 188"/>
                <a:gd name="T10" fmla="*/ 37 w 138"/>
                <a:gd name="T11" fmla="*/ 106 h 188"/>
                <a:gd name="T12" fmla="*/ 27 w 138"/>
                <a:gd name="T13" fmla="*/ 116 h 188"/>
                <a:gd name="T14" fmla="*/ 23 w 138"/>
                <a:gd name="T15" fmla="*/ 133 h 188"/>
                <a:gd name="T16" fmla="*/ 25 w 138"/>
                <a:gd name="T17" fmla="*/ 148 h 188"/>
                <a:gd name="T18" fmla="*/ 35 w 138"/>
                <a:gd name="T19" fmla="*/ 160 h 188"/>
                <a:gd name="T20" fmla="*/ 48 w 138"/>
                <a:gd name="T21" fmla="*/ 165 h 188"/>
                <a:gd name="T22" fmla="*/ 63 w 138"/>
                <a:gd name="T23" fmla="*/ 167 h 188"/>
                <a:gd name="T24" fmla="*/ 82 w 138"/>
                <a:gd name="T25" fmla="*/ 165 h 188"/>
                <a:gd name="T26" fmla="*/ 98 w 138"/>
                <a:gd name="T27" fmla="*/ 156 h 188"/>
                <a:gd name="T28" fmla="*/ 107 w 138"/>
                <a:gd name="T29" fmla="*/ 145 h 188"/>
                <a:gd name="T30" fmla="*/ 113 w 138"/>
                <a:gd name="T31" fmla="*/ 129 h 188"/>
                <a:gd name="T32" fmla="*/ 115 w 138"/>
                <a:gd name="T33" fmla="*/ 112 h 188"/>
                <a:gd name="T34" fmla="*/ 115 w 138"/>
                <a:gd name="T35" fmla="*/ 93 h 188"/>
                <a:gd name="T36" fmla="*/ 73 w 138"/>
                <a:gd name="T37" fmla="*/ 0 h 188"/>
                <a:gd name="T38" fmla="*/ 96 w 138"/>
                <a:gd name="T39" fmla="*/ 4 h 188"/>
                <a:gd name="T40" fmla="*/ 113 w 138"/>
                <a:gd name="T41" fmla="*/ 9 h 188"/>
                <a:gd name="T42" fmla="*/ 126 w 138"/>
                <a:gd name="T43" fmla="*/ 21 h 188"/>
                <a:gd name="T44" fmla="*/ 134 w 138"/>
                <a:gd name="T45" fmla="*/ 38 h 188"/>
                <a:gd name="T46" fmla="*/ 136 w 138"/>
                <a:gd name="T47" fmla="*/ 59 h 188"/>
                <a:gd name="T48" fmla="*/ 136 w 138"/>
                <a:gd name="T49" fmla="*/ 143 h 188"/>
                <a:gd name="T50" fmla="*/ 138 w 138"/>
                <a:gd name="T51" fmla="*/ 164 h 188"/>
                <a:gd name="T52" fmla="*/ 138 w 138"/>
                <a:gd name="T53" fmla="*/ 183 h 188"/>
                <a:gd name="T54" fmla="*/ 117 w 138"/>
                <a:gd name="T55" fmla="*/ 183 h 188"/>
                <a:gd name="T56" fmla="*/ 115 w 138"/>
                <a:gd name="T57" fmla="*/ 156 h 188"/>
                <a:gd name="T58" fmla="*/ 115 w 138"/>
                <a:gd name="T59" fmla="*/ 156 h 188"/>
                <a:gd name="T60" fmla="*/ 113 w 138"/>
                <a:gd name="T61" fmla="*/ 158 h 188"/>
                <a:gd name="T62" fmla="*/ 101 w 138"/>
                <a:gd name="T63" fmla="*/ 173 h 188"/>
                <a:gd name="T64" fmla="*/ 82 w 138"/>
                <a:gd name="T65" fmla="*/ 183 h 188"/>
                <a:gd name="T66" fmla="*/ 60 w 138"/>
                <a:gd name="T67" fmla="*/ 188 h 188"/>
                <a:gd name="T68" fmla="*/ 35 w 138"/>
                <a:gd name="T69" fmla="*/ 184 h 188"/>
                <a:gd name="T70" fmla="*/ 18 w 138"/>
                <a:gd name="T71" fmla="*/ 173 h 188"/>
                <a:gd name="T72" fmla="*/ 4 w 138"/>
                <a:gd name="T73" fmla="*/ 156 h 188"/>
                <a:gd name="T74" fmla="*/ 0 w 138"/>
                <a:gd name="T75" fmla="*/ 133 h 188"/>
                <a:gd name="T76" fmla="*/ 4 w 138"/>
                <a:gd name="T77" fmla="*/ 110 h 188"/>
                <a:gd name="T78" fmla="*/ 18 w 138"/>
                <a:gd name="T79" fmla="*/ 93 h 188"/>
                <a:gd name="T80" fmla="*/ 35 w 138"/>
                <a:gd name="T81" fmla="*/ 82 h 188"/>
                <a:gd name="T82" fmla="*/ 61 w 138"/>
                <a:gd name="T83" fmla="*/ 76 h 188"/>
                <a:gd name="T84" fmla="*/ 88 w 138"/>
                <a:gd name="T85" fmla="*/ 74 h 188"/>
                <a:gd name="T86" fmla="*/ 115 w 138"/>
                <a:gd name="T87" fmla="*/ 74 h 188"/>
                <a:gd name="T88" fmla="*/ 115 w 138"/>
                <a:gd name="T89" fmla="*/ 57 h 188"/>
                <a:gd name="T90" fmla="*/ 111 w 138"/>
                <a:gd name="T91" fmla="*/ 40 h 188"/>
                <a:gd name="T92" fmla="*/ 103 w 138"/>
                <a:gd name="T93" fmla="*/ 28 h 188"/>
                <a:gd name="T94" fmla="*/ 90 w 138"/>
                <a:gd name="T95" fmla="*/ 23 h 188"/>
                <a:gd name="T96" fmla="*/ 73 w 138"/>
                <a:gd name="T97" fmla="*/ 21 h 188"/>
                <a:gd name="T98" fmla="*/ 58 w 138"/>
                <a:gd name="T99" fmla="*/ 21 h 188"/>
                <a:gd name="T100" fmla="*/ 44 w 138"/>
                <a:gd name="T101" fmla="*/ 27 h 188"/>
                <a:gd name="T102" fmla="*/ 35 w 138"/>
                <a:gd name="T103" fmla="*/ 36 h 188"/>
                <a:gd name="T104" fmla="*/ 31 w 138"/>
                <a:gd name="T105" fmla="*/ 51 h 188"/>
                <a:gd name="T106" fmla="*/ 8 w 138"/>
                <a:gd name="T107" fmla="*/ 51 h 188"/>
                <a:gd name="T108" fmla="*/ 14 w 138"/>
                <a:gd name="T109" fmla="*/ 32 h 188"/>
                <a:gd name="T110" fmla="*/ 23 w 138"/>
                <a:gd name="T111" fmla="*/ 17 h 188"/>
                <a:gd name="T112" fmla="*/ 37 w 138"/>
                <a:gd name="T113" fmla="*/ 8 h 188"/>
                <a:gd name="T114" fmla="*/ 54 w 138"/>
                <a:gd name="T115" fmla="*/ 2 h 188"/>
                <a:gd name="T116" fmla="*/ 73 w 138"/>
                <a:gd name="T117"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8" h="188">
                  <a:moveTo>
                    <a:pt x="115" y="93"/>
                  </a:moveTo>
                  <a:lnTo>
                    <a:pt x="101" y="93"/>
                  </a:lnTo>
                  <a:lnTo>
                    <a:pt x="84" y="93"/>
                  </a:lnTo>
                  <a:lnTo>
                    <a:pt x="67" y="95"/>
                  </a:lnTo>
                  <a:lnTo>
                    <a:pt x="50" y="99"/>
                  </a:lnTo>
                  <a:lnTo>
                    <a:pt x="37" y="106"/>
                  </a:lnTo>
                  <a:lnTo>
                    <a:pt x="27" y="116"/>
                  </a:lnTo>
                  <a:lnTo>
                    <a:pt x="23" y="133"/>
                  </a:lnTo>
                  <a:lnTo>
                    <a:pt x="25" y="148"/>
                  </a:lnTo>
                  <a:lnTo>
                    <a:pt x="35" y="160"/>
                  </a:lnTo>
                  <a:lnTo>
                    <a:pt x="48" y="165"/>
                  </a:lnTo>
                  <a:lnTo>
                    <a:pt x="63" y="167"/>
                  </a:lnTo>
                  <a:lnTo>
                    <a:pt x="82" y="165"/>
                  </a:lnTo>
                  <a:lnTo>
                    <a:pt x="98" y="156"/>
                  </a:lnTo>
                  <a:lnTo>
                    <a:pt x="107" y="145"/>
                  </a:lnTo>
                  <a:lnTo>
                    <a:pt x="113" y="129"/>
                  </a:lnTo>
                  <a:lnTo>
                    <a:pt x="115" y="112"/>
                  </a:lnTo>
                  <a:lnTo>
                    <a:pt x="115" y="93"/>
                  </a:lnTo>
                  <a:close/>
                  <a:moveTo>
                    <a:pt x="73" y="0"/>
                  </a:moveTo>
                  <a:lnTo>
                    <a:pt x="96" y="4"/>
                  </a:lnTo>
                  <a:lnTo>
                    <a:pt x="113" y="9"/>
                  </a:lnTo>
                  <a:lnTo>
                    <a:pt x="126" y="21"/>
                  </a:lnTo>
                  <a:lnTo>
                    <a:pt x="134" y="38"/>
                  </a:lnTo>
                  <a:lnTo>
                    <a:pt x="136" y="59"/>
                  </a:lnTo>
                  <a:lnTo>
                    <a:pt x="136" y="143"/>
                  </a:lnTo>
                  <a:lnTo>
                    <a:pt x="138" y="164"/>
                  </a:lnTo>
                  <a:lnTo>
                    <a:pt x="138" y="183"/>
                  </a:lnTo>
                  <a:lnTo>
                    <a:pt x="117" y="183"/>
                  </a:lnTo>
                  <a:lnTo>
                    <a:pt x="115" y="156"/>
                  </a:lnTo>
                  <a:lnTo>
                    <a:pt x="115" y="156"/>
                  </a:lnTo>
                  <a:lnTo>
                    <a:pt x="113" y="158"/>
                  </a:lnTo>
                  <a:lnTo>
                    <a:pt x="101" y="173"/>
                  </a:lnTo>
                  <a:lnTo>
                    <a:pt x="82" y="183"/>
                  </a:lnTo>
                  <a:lnTo>
                    <a:pt x="60" y="188"/>
                  </a:lnTo>
                  <a:lnTo>
                    <a:pt x="35" y="184"/>
                  </a:lnTo>
                  <a:lnTo>
                    <a:pt x="18" y="173"/>
                  </a:lnTo>
                  <a:lnTo>
                    <a:pt x="4" y="156"/>
                  </a:lnTo>
                  <a:lnTo>
                    <a:pt x="0" y="133"/>
                  </a:lnTo>
                  <a:lnTo>
                    <a:pt x="4" y="110"/>
                  </a:lnTo>
                  <a:lnTo>
                    <a:pt x="18" y="93"/>
                  </a:lnTo>
                  <a:lnTo>
                    <a:pt x="35" y="82"/>
                  </a:lnTo>
                  <a:lnTo>
                    <a:pt x="61" y="76"/>
                  </a:lnTo>
                  <a:lnTo>
                    <a:pt x="88" y="74"/>
                  </a:lnTo>
                  <a:lnTo>
                    <a:pt x="115" y="74"/>
                  </a:lnTo>
                  <a:lnTo>
                    <a:pt x="115" y="57"/>
                  </a:lnTo>
                  <a:lnTo>
                    <a:pt x="111" y="40"/>
                  </a:lnTo>
                  <a:lnTo>
                    <a:pt x="103" y="28"/>
                  </a:lnTo>
                  <a:lnTo>
                    <a:pt x="90" y="23"/>
                  </a:lnTo>
                  <a:lnTo>
                    <a:pt x="73" y="21"/>
                  </a:lnTo>
                  <a:lnTo>
                    <a:pt x="58" y="21"/>
                  </a:lnTo>
                  <a:lnTo>
                    <a:pt x="44" y="27"/>
                  </a:lnTo>
                  <a:lnTo>
                    <a:pt x="35" y="36"/>
                  </a:lnTo>
                  <a:lnTo>
                    <a:pt x="31" y="51"/>
                  </a:lnTo>
                  <a:lnTo>
                    <a:pt x="8" y="51"/>
                  </a:lnTo>
                  <a:lnTo>
                    <a:pt x="14" y="32"/>
                  </a:lnTo>
                  <a:lnTo>
                    <a:pt x="23" y="17"/>
                  </a:lnTo>
                  <a:lnTo>
                    <a:pt x="37" y="8"/>
                  </a:lnTo>
                  <a:lnTo>
                    <a:pt x="54" y="2"/>
                  </a:lnTo>
                  <a:lnTo>
                    <a:pt x="73"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25"/>
            <p:cNvSpPr>
              <a:spLocks/>
            </p:cNvSpPr>
            <p:nvPr/>
          </p:nvSpPr>
          <p:spPr bwMode="auto">
            <a:xfrm>
              <a:off x="2498" y="1871"/>
              <a:ext cx="49" cy="114"/>
            </a:xfrm>
            <a:custGeom>
              <a:avLst/>
              <a:gdLst>
                <a:gd name="T0" fmla="*/ 58 w 99"/>
                <a:gd name="T1" fmla="*/ 0 h 228"/>
                <a:gd name="T2" fmla="*/ 58 w 99"/>
                <a:gd name="T3" fmla="*/ 46 h 228"/>
                <a:gd name="T4" fmla="*/ 98 w 99"/>
                <a:gd name="T5" fmla="*/ 46 h 228"/>
                <a:gd name="T6" fmla="*/ 98 w 99"/>
                <a:gd name="T7" fmla="*/ 65 h 228"/>
                <a:gd name="T8" fmla="*/ 58 w 99"/>
                <a:gd name="T9" fmla="*/ 65 h 228"/>
                <a:gd name="T10" fmla="*/ 58 w 99"/>
                <a:gd name="T11" fmla="*/ 183 h 228"/>
                <a:gd name="T12" fmla="*/ 58 w 99"/>
                <a:gd name="T13" fmla="*/ 190 h 228"/>
                <a:gd name="T14" fmla="*/ 59 w 99"/>
                <a:gd name="T15" fmla="*/ 196 h 228"/>
                <a:gd name="T16" fmla="*/ 63 w 99"/>
                <a:gd name="T17" fmla="*/ 202 h 228"/>
                <a:gd name="T18" fmla="*/ 67 w 99"/>
                <a:gd name="T19" fmla="*/ 205 h 228"/>
                <a:gd name="T20" fmla="*/ 75 w 99"/>
                <a:gd name="T21" fmla="*/ 207 h 228"/>
                <a:gd name="T22" fmla="*/ 82 w 99"/>
                <a:gd name="T23" fmla="*/ 207 h 228"/>
                <a:gd name="T24" fmla="*/ 90 w 99"/>
                <a:gd name="T25" fmla="*/ 207 h 228"/>
                <a:gd name="T26" fmla="*/ 99 w 99"/>
                <a:gd name="T27" fmla="*/ 205 h 228"/>
                <a:gd name="T28" fmla="*/ 99 w 99"/>
                <a:gd name="T29" fmla="*/ 224 h 228"/>
                <a:gd name="T30" fmla="*/ 90 w 99"/>
                <a:gd name="T31" fmla="*/ 226 h 228"/>
                <a:gd name="T32" fmla="*/ 79 w 99"/>
                <a:gd name="T33" fmla="*/ 228 h 228"/>
                <a:gd name="T34" fmla="*/ 59 w 99"/>
                <a:gd name="T35" fmla="*/ 224 h 228"/>
                <a:gd name="T36" fmla="*/ 48 w 99"/>
                <a:gd name="T37" fmla="*/ 219 h 228"/>
                <a:gd name="T38" fmla="*/ 40 w 99"/>
                <a:gd name="T39" fmla="*/ 209 h 228"/>
                <a:gd name="T40" fmla="*/ 37 w 99"/>
                <a:gd name="T41" fmla="*/ 200 h 228"/>
                <a:gd name="T42" fmla="*/ 37 w 99"/>
                <a:gd name="T43" fmla="*/ 186 h 228"/>
                <a:gd name="T44" fmla="*/ 37 w 99"/>
                <a:gd name="T45" fmla="*/ 175 h 228"/>
                <a:gd name="T46" fmla="*/ 37 w 99"/>
                <a:gd name="T47" fmla="*/ 65 h 228"/>
                <a:gd name="T48" fmla="*/ 0 w 99"/>
                <a:gd name="T49" fmla="*/ 65 h 228"/>
                <a:gd name="T50" fmla="*/ 0 w 99"/>
                <a:gd name="T51" fmla="*/ 46 h 228"/>
                <a:gd name="T52" fmla="*/ 37 w 99"/>
                <a:gd name="T53" fmla="*/ 46 h 228"/>
                <a:gd name="T54" fmla="*/ 37 w 99"/>
                <a:gd name="T55" fmla="*/ 8 h 228"/>
                <a:gd name="T56" fmla="*/ 58 w 99"/>
                <a:gd name="T5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228">
                  <a:moveTo>
                    <a:pt x="58" y="0"/>
                  </a:moveTo>
                  <a:lnTo>
                    <a:pt x="58" y="46"/>
                  </a:lnTo>
                  <a:lnTo>
                    <a:pt x="98" y="46"/>
                  </a:lnTo>
                  <a:lnTo>
                    <a:pt x="98" y="65"/>
                  </a:lnTo>
                  <a:lnTo>
                    <a:pt x="58" y="65"/>
                  </a:lnTo>
                  <a:lnTo>
                    <a:pt x="58" y="183"/>
                  </a:lnTo>
                  <a:lnTo>
                    <a:pt x="58" y="190"/>
                  </a:lnTo>
                  <a:lnTo>
                    <a:pt x="59" y="196"/>
                  </a:lnTo>
                  <a:lnTo>
                    <a:pt x="63" y="202"/>
                  </a:lnTo>
                  <a:lnTo>
                    <a:pt x="67" y="205"/>
                  </a:lnTo>
                  <a:lnTo>
                    <a:pt x="75" y="207"/>
                  </a:lnTo>
                  <a:lnTo>
                    <a:pt x="82" y="207"/>
                  </a:lnTo>
                  <a:lnTo>
                    <a:pt x="90" y="207"/>
                  </a:lnTo>
                  <a:lnTo>
                    <a:pt x="99" y="205"/>
                  </a:lnTo>
                  <a:lnTo>
                    <a:pt x="99" y="224"/>
                  </a:lnTo>
                  <a:lnTo>
                    <a:pt x="90" y="226"/>
                  </a:lnTo>
                  <a:lnTo>
                    <a:pt x="79" y="228"/>
                  </a:lnTo>
                  <a:lnTo>
                    <a:pt x="59" y="224"/>
                  </a:lnTo>
                  <a:lnTo>
                    <a:pt x="48" y="219"/>
                  </a:lnTo>
                  <a:lnTo>
                    <a:pt x="40" y="209"/>
                  </a:lnTo>
                  <a:lnTo>
                    <a:pt x="37" y="200"/>
                  </a:lnTo>
                  <a:lnTo>
                    <a:pt x="37" y="186"/>
                  </a:lnTo>
                  <a:lnTo>
                    <a:pt x="37" y="175"/>
                  </a:lnTo>
                  <a:lnTo>
                    <a:pt x="37" y="65"/>
                  </a:lnTo>
                  <a:lnTo>
                    <a:pt x="0" y="65"/>
                  </a:lnTo>
                  <a:lnTo>
                    <a:pt x="0" y="46"/>
                  </a:lnTo>
                  <a:lnTo>
                    <a:pt x="37" y="46"/>
                  </a:lnTo>
                  <a:lnTo>
                    <a:pt x="37" y="8"/>
                  </a:lnTo>
                  <a:lnTo>
                    <a:pt x="5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26"/>
            <p:cNvSpPr>
              <a:spLocks/>
            </p:cNvSpPr>
            <p:nvPr/>
          </p:nvSpPr>
          <p:spPr bwMode="auto">
            <a:xfrm>
              <a:off x="2557" y="1871"/>
              <a:ext cx="49" cy="114"/>
            </a:xfrm>
            <a:custGeom>
              <a:avLst/>
              <a:gdLst>
                <a:gd name="T0" fmla="*/ 55 w 99"/>
                <a:gd name="T1" fmla="*/ 0 h 228"/>
                <a:gd name="T2" fmla="*/ 55 w 99"/>
                <a:gd name="T3" fmla="*/ 46 h 228"/>
                <a:gd name="T4" fmla="*/ 95 w 99"/>
                <a:gd name="T5" fmla="*/ 46 h 228"/>
                <a:gd name="T6" fmla="*/ 95 w 99"/>
                <a:gd name="T7" fmla="*/ 65 h 228"/>
                <a:gd name="T8" fmla="*/ 55 w 99"/>
                <a:gd name="T9" fmla="*/ 65 h 228"/>
                <a:gd name="T10" fmla="*/ 55 w 99"/>
                <a:gd name="T11" fmla="*/ 183 h 228"/>
                <a:gd name="T12" fmla="*/ 57 w 99"/>
                <a:gd name="T13" fmla="*/ 190 h 228"/>
                <a:gd name="T14" fmla="*/ 59 w 99"/>
                <a:gd name="T15" fmla="*/ 196 h 228"/>
                <a:gd name="T16" fmla="*/ 62 w 99"/>
                <a:gd name="T17" fmla="*/ 202 h 228"/>
                <a:gd name="T18" fmla="*/ 66 w 99"/>
                <a:gd name="T19" fmla="*/ 205 h 228"/>
                <a:gd name="T20" fmla="*/ 72 w 99"/>
                <a:gd name="T21" fmla="*/ 207 h 228"/>
                <a:gd name="T22" fmla="*/ 80 w 99"/>
                <a:gd name="T23" fmla="*/ 207 h 228"/>
                <a:gd name="T24" fmla="*/ 89 w 99"/>
                <a:gd name="T25" fmla="*/ 207 h 228"/>
                <a:gd name="T26" fmla="*/ 99 w 99"/>
                <a:gd name="T27" fmla="*/ 205 h 228"/>
                <a:gd name="T28" fmla="*/ 99 w 99"/>
                <a:gd name="T29" fmla="*/ 224 h 228"/>
                <a:gd name="T30" fmla="*/ 87 w 99"/>
                <a:gd name="T31" fmla="*/ 226 h 228"/>
                <a:gd name="T32" fmla="*/ 76 w 99"/>
                <a:gd name="T33" fmla="*/ 228 h 228"/>
                <a:gd name="T34" fmla="*/ 59 w 99"/>
                <a:gd name="T35" fmla="*/ 224 h 228"/>
                <a:gd name="T36" fmla="*/ 45 w 99"/>
                <a:gd name="T37" fmla="*/ 219 h 228"/>
                <a:gd name="T38" fmla="*/ 40 w 99"/>
                <a:gd name="T39" fmla="*/ 209 h 228"/>
                <a:gd name="T40" fmla="*/ 36 w 99"/>
                <a:gd name="T41" fmla="*/ 200 h 228"/>
                <a:gd name="T42" fmla="*/ 34 w 99"/>
                <a:gd name="T43" fmla="*/ 186 h 228"/>
                <a:gd name="T44" fmla="*/ 34 w 99"/>
                <a:gd name="T45" fmla="*/ 175 h 228"/>
                <a:gd name="T46" fmla="*/ 34 w 99"/>
                <a:gd name="T47" fmla="*/ 65 h 228"/>
                <a:gd name="T48" fmla="*/ 0 w 99"/>
                <a:gd name="T49" fmla="*/ 65 h 228"/>
                <a:gd name="T50" fmla="*/ 0 w 99"/>
                <a:gd name="T51" fmla="*/ 46 h 228"/>
                <a:gd name="T52" fmla="*/ 34 w 99"/>
                <a:gd name="T53" fmla="*/ 46 h 228"/>
                <a:gd name="T54" fmla="*/ 34 w 99"/>
                <a:gd name="T55" fmla="*/ 8 h 228"/>
                <a:gd name="T56" fmla="*/ 55 w 99"/>
                <a:gd name="T5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228">
                  <a:moveTo>
                    <a:pt x="55" y="0"/>
                  </a:moveTo>
                  <a:lnTo>
                    <a:pt x="55" y="46"/>
                  </a:lnTo>
                  <a:lnTo>
                    <a:pt x="95" y="46"/>
                  </a:lnTo>
                  <a:lnTo>
                    <a:pt x="95" y="65"/>
                  </a:lnTo>
                  <a:lnTo>
                    <a:pt x="55" y="65"/>
                  </a:lnTo>
                  <a:lnTo>
                    <a:pt x="55" y="183"/>
                  </a:lnTo>
                  <a:lnTo>
                    <a:pt x="57" y="190"/>
                  </a:lnTo>
                  <a:lnTo>
                    <a:pt x="59" y="196"/>
                  </a:lnTo>
                  <a:lnTo>
                    <a:pt x="62" y="202"/>
                  </a:lnTo>
                  <a:lnTo>
                    <a:pt x="66" y="205"/>
                  </a:lnTo>
                  <a:lnTo>
                    <a:pt x="72" y="207"/>
                  </a:lnTo>
                  <a:lnTo>
                    <a:pt x="80" y="207"/>
                  </a:lnTo>
                  <a:lnTo>
                    <a:pt x="89" y="207"/>
                  </a:lnTo>
                  <a:lnTo>
                    <a:pt x="99" y="205"/>
                  </a:lnTo>
                  <a:lnTo>
                    <a:pt x="99" y="224"/>
                  </a:lnTo>
                  <a:lnTo>
                    <a:pt x="87" y="226"/>
                  </a:lnTo>
                  <a:lnTo>
                    <a:pt x="76" y="228"/>
                  </a:lnTo>
                  <a:lnTo>
                    <a:pt x="59" y="224"/>
                  </a:lnTo>
                  <a:lnTo>
                    <a:pt x="45" y="219"/>
                  </a:lnTo>
                  <a:lnTo>
                    <a:pt x="40" y="209"/>
                  </a:lnTo>
                  <a:lnTo>
                    <a:pt x="36" y="200"/>
                  </a:lnTo>
                  <a:lnTo>
                    <a:pt x="34" y="186"/>
                  </a:lnTo>
                  <a:lnTo>
                    <a:pt x="34" y="175"/>
                  </a:lnTo>
                  <a:lnTo>
                    <a:pt x="34" y="65"/>
                  </a:lnTo>
                  <a:lnTo>
                    <a:pt x="0" y="65"/>
                  </a:lnTo>
                  <a:lnTo>
                    <a:pt x="0" y="46"/>
                  </a:lnTo>
                  <a:lnTo>
                    <a:pt x="34" y="46"/>
                  </a:lnTo>
                  <a:lnTo>
                    <a:pt x="34" y="8"/>
                  </a:lnTo>
                  <a:lnTo>
                    <a:pt x="55"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Rectangle 27"/>
            <p:cNvSpPr>
              <a:spLocks noChangeArrowheads="1"/>
            </p:cNvSpPr>
            <p:nvPr/>
          </p:nvSpPr>
          <p:spPr bwMode="auto">
            <a:xfrm>
              <a:off x="2622" y="1856"/>
              <a:ext cx="10" cy="126"/>
            </a:xfrm>
            <a:prstGeom prst="rect">
              <a:avLst/>
            </a:prstGeom>
            <a:solidFill>
              <a:srgbClr val="A6A6A6"/>
            </a:solidFill>
            <a:ln w="0">
              <a:solidFill>
                <a:srgbClr val="A6A6A6"/>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8"/>
            <p:cNvSpPr>
              <a:spLocks noEditPoints="1"/>
            </p:cNvSpPr>
            <p:nvPr/>
          </p:nvSpPr>
          <p:spPr bwMode="auto">
            <a:xfrm>
              <a:off x="2651" y="1891"/>
              <a:ext cx="80" cy="94"/>
            </a:xfrm>
            <a:custGeom>
              <a:avLst/>
              <a:gdLst>
                <a:gd name="T0" fmla="*/ 80 w 160"/>
                <a:gd name="T1" fmla="*/ 21 h 188"/>
                <a:gd name="T2" fmla="*/ 61 w 160"/>
                <a:gd name="T3" fmla="*/ 23 h 188"/>
                <a:gd name="T4" fmla="*/ 46 w 160"/>
                <a:gd name="T5" fmla="*/ 32 h 188"/>
                <a:gd name="T6" fmla="*/ 34 w 160"/>
                <a:gd name="T7" fmla="*/ 46 h 188"/>
                <a:gd name="T8" fmla="*/ 29 w 160"/>
                <a:gd name="T9" fmla="*/ 61 h 188"/>
                <a:gd name="T10" fmla="*/ 25 w 160"/>
                <a:gd name="T11" fmla="*/ 80 h 188"/>
                <a:gd name="T12" fmla="*/ 137 w 160"/>
                <a:gd name="T13" fmla="*/ 80 h 188"/>
                <a:gd name="T14" fmla="*/ 134 w 160"/>
                <a:gd name="T15" fmla="*/ 61 h 188"/>
                <a:gd name="T16" fmla="*/ 126 w 160"/>
                <a:gd name="T17" fmla="*/ 44 h 188"/>
                <a:gd name="T18" fmla="*/ 115 w 160"/>
                <a:gd name="T19" fmla="*/ 30 h 188"/>
                <a:gd name="T20" fmla="*/ 99 w 160"/>
                <a:gd name="T21" fmla="*/ 23 h 188"/>
                <a:gd name="T22" fmla="*/ 80 w 160"/>
                <a:gd name="T23" fmla="*/ 21 h 188"/>
                <a:gd name="T24" fmla="*/ 80 w 160"/>
                <a:gd name="T25" fmla="*/ 0 h 188"/>
                <a:gd name="T26" fmla="*/ 107 w 160"/>
                <a:gd name="T27" fmla="*/ 4 h 188"/>
                <a:gd name="T28" fmla="*/ 126 w 160"/>
                <a:gd name="T29" fmla="*/ 13 h 188"/>
                <a:gd name="T30" fmla="*/ 141 w 160"/>
                <a:gd name="T31" fmla="*/ 28 h 188"/>
                <a:gd name="T32" fmla="*/ 153 w 160"/>
                <a:gd name="T33" fmla="*/ 49 h 188"/>
                <a:gd name="T34" fmla="*/ 158 w 160"/>
                <a:gd name="T35" fmla="*/ 72 h 188"/>
                <a:gd name="T36" fmla="*/ 160 w 160"/>
                <a:gd name="T37" fmla="*/ 99 h 188"/>
                <a:gd name="T38" fmla="*/ 23 w 160"/>
                <a:gd name="T39" fmla="*/ 99 h 188"/>
                <a:gd name="T40" fmla="*/ 27 w 160"/>
                <a:gd name="T41" fmla="*/ 120 h 188"/>
                <a:gd name="T42" fmla="*/ 33 w 160"/>
                <a:gd name="T43" fmla="*/ 139 h 188"/>
                <a:gd name="T44" fmla="*/ 44 w 160"/>
                <a:gd name="T45" fmla="*/ 154 h 188"/>
                <a:gd name="T46" fmla="*/ 61 w 160"/>
                <a:gd name="T47" fmla="*/ 164 h 188"/>
                <a:gd name="T48" fmla="*/ 84 w 160"/>
                <a:gd name="T49" fmla="*/ 167 h 188"/>
                <a:gd name="T50" fmla="*/ 109 w 160"/>
                <a:gd name="T51" fmla="*/ 162 h 188"/>
                <a:gd name="T52" fmla="*/ 126 w 160"/>
                <a:gd name="T53" fmla="*/ 148 h 188"/>
                <a:gd name="T54" fmla="*/ 135 w 160"/>
                <a:gd name="T55" fmla="*/ 125 h 188"/>
                <a:gd name="T56" fmla="*/ 158 w 160"/>
                <a:gd name="T57" fmla="*/ 125 h 188"/>
                <a:gd name="T58" fmla="*/ 147 w 160"/>
                <a:gd name="T59" fmla="*/ 154 h 188"/>
                <a:gd name="T60" fmla="*/ 130 w 160"/>
                <a:gd name="T61" fmla="*/ 173 h 188"/>
                <a:gd name="T62" fmla="*/ 107 w 160"/>
                <a:gd name="T63" fmla="*/ 184 h 188"/>
                <a:gd name="T64" fmla="*/ 78 w 160"/>
                <a:gd name="T65" fmla="*/ 188 h 188"/>
                <a:gd name="T66" fmla="*/ 54 w 160"/>
                <a:gd name="T67" fmla="*/ 184 h 188"/>
                <a:gd name="T68" fmla="*/ 34 w 160"/>
                <a:gd name="T69" fmla="*/ 173 h 188"/>
                <a:gd name="T70" fmla="*/ 19 w 160"/>
                <a:gd name="T71" fmla="*/ 158 h 188"/>
                <a:gd name="T72" fmla="*/ 10 w 160"/>
                <a:gd name="T73" fmla="*/ 139 h 188"/>
                <a:gd name="T74" fmla="*/ 2 w 160"/>
                <a:gd name="T75" fmla="*/ 118 h 188"/>
                <a:gd name="T76" fmla="*/ 0 w 160"/>
                <a:gd name="T77" fmla="*/ 93 h 188"/>
                <a:gd name="T78" fmla="*/ 2 w 160"/>
                <a:gd name="T79" fmla="*/ 70 h 188"/>
                <a:gd name="T80" fmla="*/ 10 w 160"/>
                <a:gd name="T81" fmla="*/ 49 h 188"/>
                <a:gd name="T82" fmla="*/ 21 w 160"/>
                <a:gd name="T83" fmla="*/ 30 h 188"/>
                <a:gd name="T84" fmla="*/ 36 w 160"/>
                <a:gd name="T85" fmla="*/ 15 h 188"/>
                <a:gd name="T86" fmla="*/ 55 w 160"/>
                <a:gd name="T87" fmla="*/ 4 h 188"/>
                <a:gd name="T88" fmla="*/ 80 w 160"/>
                <a:gd name="T89"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0" h="188">
                  <a:moveTo>
                    <a:pt x="80" y="21"/>
                  </a:moveTo>
                  <a:lnTo>
                    <a:pt x="61" y="23"/>
                  </a:lnTo>
                  <a:lnTo>
                    <a:pt x="46" y="32"/>
                  </a:lnTo>
                  <a:lnTo>
                    <a:pt x="34" y="46"/>
                  </a:lnTo>
                  <a:lnTo>
                    <a:pt x="29" y="61"/>
                  </a:lnTo>
                  <a:lnTo>
                    <a:pt x="25" y="80"/>
                  </a:lnTo>
                  <a:lnTo>
                    <a:pt x="137" y="80"/>
                  </a:lnTo>
                  <a:lnTo>
                    <a:pt x="134" y="61"/>
                  </a:lnTo>
                  <a:lnTo>
                    <a:pt x="126" y="44"/>
                  </a:lnTo>
                  <a:lnTo>
                    <a:pt x="115" y="30"/>
                  </a:lnTo>
                  <a:lnTo>
                    <a:pt x="99" y="23"/>
                  </a:lnTo>
                  <a:lnTo>
                    <a:pt x="80" y="21"/>
                  </a:lnTo>
                  <a:close/>
                  <a:moveTo>
                    <a:pt x="80" y="0"/>
                  </a:moveTo>
                  <a:lnTo>
                    <a:pt x="107" y="4"/>
                  </a:lnTo>
                  <a:lnTo>
                    <a:pt x="126" y="13"/>
                  </a:lnTo>
                  <a:lnTo>
                    <a:pt x="141" y="28"/>
                  </a:lnTo>
                  <a:lnTo>
                    <a:pt x="153" y="49"/>
                  </a:lnTo>
                  <a:lnTo>
                    <a:pt x="158" y="72"/>
                  </a:lnTo>
                  <a:lnTo>
                    <a:pt x="160" y="99"/>
                  </a:lnTo>
                  <a:lnTo>
                    <a:pt x="23" y="99"/>
                  </a:lnTo>
                  <a:lnTo>
                    <a:pt x="27" y="120"/>
                  </a:lnTo>
                  <a:lnTo>
                    <a:pt x="33" y="139"/>
                  </a:lnTo>
                  <a:lnTo>
                    <a:pt x="44" y="154"/>
                  </a:lnTo>
                  <a:lnTo>
                    <a:pt x="61" y="164"/>
                  </a:lnTo>
                  <a:lnTo>
                    <a:pt x="84" y="167"/>
                  </a:lnTo>
                  <a:lnTo>
                    <a:pt x="109" y="162"/>
                  </a:lnTo>
                  <a:lnTo>
                    <a:pt x="126" y="148"/>
                  </a:lnTo>
                  <a:lnTo>
                    <a:pt x="135" y="125"/>
                  </a:lnTo>
                  <a:lnTo>
                    <a:pt x="158" y="125"/>
                  </a:lnTo>
                  <a:lnTo>
                    <a:pt x="147" y="154"/>
                  </a:lnTo>
                  <a:lnTo>
                    <a:pt x="130" y="173"/>
                  </a:lnTo>
                  <a:lnTo>
                    <a:pt x="107" y="184"/>
                  </a:lnTo>
                  <a:lnTo>
                    <a:pt x="78" y="188"/>
                  </a:lnTo>
                  <a:lnTo>
                    <a:pt x="54" y="184"/>
                  </a:lnTo>
                  <a:lnTo>
                    <a:pt x="34" y="173"/>
                  </a:lnTo>
                  <a:lnTo>
                    <a:pt x="19" y="158"/>
                  </a:lnTo>
                  <a:lnTo>
                    <a:pt x="10" y="139"/>
                  </a:lnTo>
                  <a:lnTo>
                    <a:pt x="2" y="118"/>
                  </a:lnTo>
                  <a:lnTo>
                    <a:pt x="0" y="93"/>
                  </a:lnTo>
                  <a:lnTo>
                    <a:pt x="2" y="70"/>
                  </a:lnTo>
                  <a:lnTo>
                    <a:pt x="10" y="49"/>
                  </a:lnTo>
                  <a:lnTo>
                    <a:pt x="21" y="30"/>
                  </a:lnTo>
                  <a:lnTo>
                    <a:pt x="36" y="15"/>
                  </a:lnTo>
                  <a:lnTo>
                    <a:pt x="55" y="4"/>
                  </a:lnTo>
                  <a:lnTo>
                    <a:pt x="80"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3" name="Content Placeholder 2"/>
          <p:cNvSpPr>
            <a:spLocks noGrp="1"/>
          </p:cNvSpPr>
          <p:nvPr>
            <p:ph idx="1"/>
          </p:nvPr>
        </p:nvSpPr>
        <p:spPr>
          <a:xfrm>
            <a:off x="990600" y="1828800"/>
            <a:ext cx="6705600" cy="4343400"/>
          </a:xfrm>
        </p:spPr>
        <p:txBody>
          <a:bodyPr>
            <a:normAutofit fontScale="77500" lnSpcReduction="20000"/>
          </a:bodyPr>
          <a:lstStyle/>
          <a:p>
            <a:endParaRPr lang="en-US" sz="2000" dirty="0" smtClean="0"/>
          </a:p>
          <a:p>
            <a:pPr marL="0" indent="0">
              <a:buNone/>
            </a:pPr>
            <a:r>
              <a:rPr lang="en-US" sz="2000" i="1" dirty="0" smtClean="0"/>
              <a:t>Embedded Library Instruction: Improving Student Success on 21</a:t>
            </a:r>
            <a:r>
              <a:rPr lang="en-US" sz="2000" i="1" baseline="30000" dirty="0" smtClean="0"/>
              <a:t>st</a:t>
            </a:r>
            <a:r>
              <a:rPr lang="en-US" sz="2000" i="1" dirty="0" smtClean="0"/>
              <a:t> Century Learning Outcomes</a:t>
            </a:r>
          </a:p>
          <a:p>
            <a:pPr marL="0" indent="0">
              <a:buNone/>
            </a:pPr>
            <a:endParaRPr lang="en-US" sz="2000" i="1" dirty="0" smtClean="0"/>
          </a:p>
          <a:p>
            <a:r>
              <a:rPr lang="en-US" sz="2000" dirty="0" smtClean="0"/>
              <a:t>Carolyne Begin</a:t>
            </a:r>
            <a:br>
              <a:rPr lang="en-US" sz="2000" dirty="0" smtClean="0"/>
            </a:br>
            <a:r>
              <a:rPr lang="en-US" sz="2000" dirty="0" smtClean="0"/>
              <a:t>Associate Director, Instruction</a:t>
            </a:r>
            <a:br>
              <a:rPr lang="en-US" sz="2000" dirty="0" smtClean="0"/>
            </a:br>
            <a:r>
              <a:rPr lang="en-US" sz="2000" dirty="0" smtClean="0"/>
              <a:t>Carolyne holds </a:t>
            </a:r>
            <a:r>
              <a:rPr lang="en-US" sz="2000" dirty="0"/>
              <a:t>a Bachelor of Arts in Sociology from the University of Victoria and a Master of Library Science from Emporia State University. She has experience developing and teaching information literacy to diverse groups of adult and ESL learners in higher education</a:t>
            </a:r>
            <a:r>
              <a:rPr lang="en-US" sz="2000" dirty="0" smtClean="0"/>
              <a:t>.</a:t>
            </a:r>
          </a:p>
          <a:p>
            <a:endParaRPr lang="en-US" sz="2000" dirty="0" smtClean="0"/>
          </a:p>
          <a:p>
            <a:endParaRPr lang="en-US" sz="2000" dirty="0"/>
          </a:p>
          <a:p>
            <a:endParaRPr lang="en-US" sz="2000" dirty="0"/>
          </a:p>
          <a:p>
            <a:r>
              <a:rPr lang="en-US" sz="2000" dirty="0" smtClean="0"/>
              <a:t>Tammy Salman</a:t>
            </a:r>
            <a:r>
              <a:rPr lang="en-US" sz="2000" dirty="0"/>
              <a:t/>
            </a:r>
            <a:br>
              <a:rPr lang="en-US" sz="2000" dirty="0"/>
            </a:br>
            <a:r>
              <a:rPr lang="en-US" sz="2000" dirty="0"/>
              <a:t>Coordinator of Student Learning Assessment and Curriculum Development at Lane Community College in Eugene, Oregon</a:t>
            </a:r>
            <a:br>
              <a:rPr lang="en-US" sz="2000" dirty="0"/>
            </a:br>
            <a:r>
              <a:rPr lang="en-US" sz="2000" dirty="0" smtClean="0"/>
              <a:t>Tammy has </a:t>
            </a:r>
            <a:r>
              <a:rPr lang="en-US" sz="2000" dirty="0"/>
              <a:t>experience with information literacy instruction and teaching adult learners in graduate programs. She holds a Bachelor of Arts in Journalism from the University of Oregon and a Master of Library and Information Science from the University of Washington</a:t>
            </a:r>
            <a:r>
              <a:rPr lang="en-US" sz="2000" dirty="0" smtClean="0"/>
              <a:t>.</a:t>
            </a:r>
          </a:p>
          <a:p>
            <a:endParaRPr lang="en-US" sz="2000" b="1"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04927" y="3718815"/>
            <a:ext cx="2214567" cy="2214567"/>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3564" y="1471668"/>
            <a:ext cx="2482736" cy="20396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134048445"/>
      </p:ext>
    </p:extLst>
  </p:cSld>
  <p:clrMapOvr>
    <a:masterClrMapping/>
  </p:clrMapOvr>
  <mc:AlternateContent xmlns:mc="http://schemas.openxmlformats.org/markup-compatibility/2006" xmlns:p14="http://schemas.microsoft.com/office/powerpoint/2010/main">
    <mc:Choice Requires="p14">
      <p:transition spd="slow" p14:dur="2000" advTm="1461"/>
    </mc:Choice>
    <mc:Fallback xmlns="">
      <p:transition spd="slow" advTm="1461"/>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6000" y="4953000"/>
            <a:ext cx="9042400" cy="1219200"/>
          </a:xfrm>
        </p:spPr>
        <p:txBody>
          <a:bodyPr/>
          <a:lstStyle/>
          <a:p>
            <a:pPr algn="ctr"/>
            <a:r>
              <a:rPr lang="en-US" dirty="0" smtClean="0"/>
              <a:t>Retention in Real Life</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366181" y="609600"/>
            <a:ext cx="6342038" cy="4495800"/>
          </a:xfrm>
          <a:prstGeom prst="rect">
            <a:avLst/>
          </a:prstGeom>
        </p:spPr>
      </p:pic>
    </p:spTree>
    <p:extLst>
      <p:ext uri="{BB962C8B-B14F-4D97-AF65-F5344CB8AC3E}">
        <p14:creationId xmlns:p14="http://schemas.microsoft.com/office/powerpoint/2010/main" val="1216368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Retention Defined</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324600" y="609600"/>
            <a:ext cx="3407013" cy="3886200"/>
          </a:xfrm>
          <a:prstGeom prst="rect">
            <a:avLst/>
          </a:prstGeom>
        </p:spPr>
      </p:pic>
      <p:sp>
        <p:nvSpPr>
          <p:cNvPr id="5" name="Rectangle 4"/>
          <p:cNvSpPr/>
          <p:nvPr/>
        </p:nvSpPr>
        <p:spPr>
          <a:xfrm>
            <a:off x="1295400" y="1306205"/>
            <a:ext cx="4572000" cy="3016210"/>
          </a:xfrm>
          <a:prstGeom prst="rect">
            <a:avLst/>
          </a:prstGeom>
        </p:spPr>
        <p:txBody>
          <a:bodyPr wrap="square">
            <a:spAutoFit/>
          </a:bodyPr>
          <a:lstStyle/>
          <a:p>
            <a:r>
              <a:rPr lang="en-US" sz="2000" dirty="0"/>
              <a:t>Student Retention: A measure of the rate at which students persist in their educational program, typically expressed as the percentage of first-time degree or certificate-seeking students from the previous fall who re-enrolled or successfully completed their program by the current fall.</a:t>
            </a:r>
          </a:p>
          <a:p>
            <a:endParaRPr lang="en-US" dirty="0"/>
          </a:p>
          <a:p>
            <a:r>
              <a:rPr lang="en-US" sz="1200" dirty="0"/>
              <a:t>Source: National Center for Educational Statistics</a:t>
            </a:r>
          </a:p>
        </p:txBody>
      </p:sp>
    </p:spTree>
    <p:extLst>
      <p:ext uri="{BB962C8B-B14F-4D97-AF65-F5344CB8AC3E}">
        <p14:creationId xmlns:p14="http://schemas.microsoft.com/office/powerpoint/2010/main" val="3630918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40 Years of Research</a:t>
            </a:r>
            <a:endParaRPr lang="en-US" dirty="0"/>
          </a:p>
        </p:txBody>
      </p:sp>
      <p:pic>
        <p:nvPicPr>
          <p:cNvPr id="4" name="Content Placeholder 2"/>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129622" y="685800"/>
            <a:ext cx="5831155" cy="3886200"/>
          </a:xfrm>
        </p:spPr>
      </p:pic>
    </p:spTree>
    <p:extLst>
      <p:ext uri="{BB962C8B-B14F-4D97-AF65-F5344CB8AC3E}">
        <p14:creationId xmlns:p14="http://schemas.microsoft.com/office/powerpoint/2010/main" val="1397131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AAC&amp;U High Impact Practices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First Year Seminars and Experiences</a:t>
            </a:r>
          </a:p>
          <a:p>
            <a:r>
              <a:rPr lang="en-US" dirty="0" smtClean="0"/>
              <a:t>Common Intellectual Experiences</a:t>
            </a:r>
          </a:p>
          <a:p>
            <a:r>
              <a:rPr lang="en-US" dirty="0" smtClean="0"/>
              <a:t>Learning Communities</a:t>
            </a:r>
          </a:p>
          <a:p>
            <a:r>
              <a:rPr lang="en-US" dirty="0" smtClean="0"/>
              <a:t>Writing Intensive Courses</a:t>
            </a:r>
          </a:p>
          <a:p>
            <a:r>
              <a:rPr lang="en-US" dirty="0" smtClean="0"/>
              <a:t>Collaborative Assignments and Projects</a:t>
            </a:r>
          </a:p>
          <a:p>
            <a:r>
              <a:rPr lang="en-US" dirty="0" smtClean="0"/>
              <a:t>Undergraduate Research</a:t>
            </a:r>
          </a:p>
          <a:p>
            <a:r>
              <a:rPr lang="en-US" dirty="0" smtClean="0"/>
              <a:t>Diversity/Global Learning</a:t>
            </a:r>
          </a:p>
          <a:p>
            <a:r>
              <a:rPr lang="en-US" dirty="0" smtClean="0"/>
              <a:t>Service Learning/Community-based Learning</a:t>
            </a:r>
          </a:p>
          <a:p>
            <a:r>
              <a:rPr lang="en-US" dirty="0" smtClean="0"/>
              <a:t>Internships</a:t>
            </a:r>
          </a:p>
          <a:p>
            <a:r>
              <a:rPr lang="en-US" dirty="0" smtClean="0"/>
              <a:t>Capstone Courses and Projects</a:t>
            </a:r>
            <a:endParaRPr lang="en-US" dirty="0"/>
          </a:p>
        </p:txBody>
      </p:sp>
    </p:spTree>
    <p:extLst>
      <p:ext uri="{BB962C8B-B14F-4D97-AF65-F5344CB8AC3E}">
        <p14:creationId xmlns:p14="http://schemas.microsoft.com/office/powerpoint/2010/main" val="1466452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Non-traditional Students</a:t>
            </a:r>
            <a:endParaRPr lang="en-US" dirty="0"/>
          </a:p>
        </p:txBody>
      </p:sp>
      <p:sp>
        <p:nvSpPr>
          <p:cNvPr id="3" name="Content Placeholder 2"/>
          <p:cNvSpPr>
            <a:spLocks noGrp="1"/>
          </p:cNvSpPr>
          <p:nvPr>
            <p:ph idx="1"/>
          </p:nvPr>
        </p:nvSpPr>
        <p:spPr/>
        <p:txBody>
          <a:bodyPr>
            <a:normAutofit/>
          </a:bodyPr>
          <a:lstStyle/>
          <a:p>
            <a:r>
              <a:rPr lang="en-US" sz="3600" dirty="0" smtClean="0"/>
              <a:t>Over the age of 25</a:t>
            </a:r>
          </a:p>
          <a:p>
            <a:r>
              <a:rPr lang="en-US" sz="3600" dirty="0" smtClean="0"/>
              <a:t>Experienced gap between high school and college</a:t>
            </a:r>
          </a:p>
          <a:p>
            <a:r>
              <a:rPr lang="en-US" sz="3600" dirty="0" smtClean="0"/>
              <a:t>Work full- or part-time</a:t>
            </a:r>
          </a:p>
          <a:p>
            <a:r>
              <a:rPr lang="en-US" sz="3600" dirty="0" smtClean="0"/>
              <a:t>Serve multiple life roles</a:t>
            </a:r>
            <a:endParaRPr lang="en-US" sz="3600" dirty="0"/>
          </a:p>
        </p:txBody>
      </p:sp>
    </p:spTree>
    <p:extLst>
      <p:ext uri="{BB962C8B-B14F-4D97-AF65-F5344CB8AC3E}">
        <p14:creationId xmlns:p14="http://schemas.microsoft.com/office/powerpoint/2010/main" val="191797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Library Research</a:t>
            </a:r>
            <a:endParaRPr lang="en-US" dirty="0"/>
          </a:p>
        </p:txBody>
      </p:sp>
      <p:pic>
        <p:nvPicPr>
          <p:cNvPr id="6"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73337" y="1009650"/>
            <a:ext cx="6943725" cy="3238500"/>
          </a:xfrm>
          <a:prstGeom prst="rect">
            <a:avLst/>
          </a:prstGeom>
        </p:spPr>
      </p:pic>
    </p:spTree>
    <p:extLst>
      <p:ext uri="{BB962C8B-B14F-4D97-AF65-F5344CB8AC3E}">
        <p14:creationId xmlns:p14="http://schemas.microsoft.com/office/powerpoint/2010/main" val="149295972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9E2E4B32B3A3C489CE72F1743B31197" ma:contentTypeVersion="9" ma:contentTypeDescription="Create a new document." ma:contentTypeScope="" ma:versionID="c2aecad7ce887128a6faea4d18e86300">
  <xsd:schema xmlns:xsd="http://www.w3.org/2001/XMLSchema" xmlns:p="http://schemas.microsoft.com/office/2006/metadata/properties" xmlns:ns2="32f8e521-8be3-46ad-bf16-1e267ff8bf2e" xmlns:ns3="d55e6655-8840-41d7-9cb3-669e2c8e7380" targetNamespace="http://schemas.microsoft.com/office/2006/metadata/properties" ma:root="true" ma:fieldsID="eaa8e1abbe433b6ce2f8b80dc11dca2a" ns2:_="" ns3:_="">
    <xsd:import namespace="32f8e521-8be3-46ad-bf16-1e267ff8bf2e"/>
    <xsd:import namespace="d55e6655-8840-41d7-9cb3-669e2c8e7380"/>
    <xsd:element name="properties">
      <xsd:complexType>
        <xsd:sequence>
          <xsd:element name="documentManagement">
            <xsd:complexType>
              <xsd:all>
                <xsd:element ref="ns2:Category_x0020_2"/>
                <xsd:element ref="ns2:Document_x0020_Date"/>
                <xsd:element ref="ns2:Document_x0020_Keywords" minOccurs="0"/>
                <xsd:element ref="ns2:OwningDeptLookup"/>
                <xsd:element ref="ns2:Description" minOccurs="0"/>
                <xsd:element ref="ns3:Area" minOccurs="0"/>
                <xsd:element ref="ns3:School" minOccurs="0"/>
              </xsd:all>
            </xsd:complexType>
          </xsd:element>
        </xsd:sequence>
      </xsd:complexType>
    </xsd:element>
  </xsd:schema>
  <xsd:schema xmlns:xsd="http://www.w3.org/2001/XMLSchema" xmlns:dms="http://schemas.microsoft.com/office/2006/documentManagement/types" targetNamespace="32f8e521-8be3-46ad-bf16-1e267ff8bf2e" elementFormDefault="qualified">
    <xsd:import namespace="http://schemas.microsoft.com/office/2006/documentManagement/types"/>
    <xsd:element name="Category_x0020_2" ma:index="8" ma:displayName="Category (Agenda, Minutes, etc)" ma:description="Type of activity this document was used for.  This column is used to track the purpose of the document.  For example, minutes, guide, form, memorandum, etc." ma:list="{e04cea89-a377-4712-9ec2-07769bfb2a03}" ma:internalName="Category_x0020_2" ma:readOnly="false" ma:showField="LinkTitleNoMenu" ma:web="32f8e521-8be3-46ad-bf16-1e267ff8bf2e">
      <xsd:simpleType>
        <xsd:restriction base="dms:Lookup"/>
      </xsd:simpleType>
    </xsd:element>
    <xsd:element name="Document_x0020_Date" ma:index="9" ma:displayName="Document Date" ma:description="The Document Date should apply to that specific document and could be a past, present or future date.  You may create an agenda today for a meeting two weeks from now, so the date of the document would be for the meeting date, not today's creation date" ma:format="DateOnly" ma:internalName="Document_x0020_Date">
      <xsd:simpleType>
        <xsd:restriction base="dms:DateTime"/>
      </xsd:simpleType>
    </xsd:element>
    <xsd:element name="Document_x0020_Keywords" ma:index="10" nillable="true" ma:displayName="Document Keywords" ma:description="Used for input of keywords or phrases that are not included in any of the meta data columns. This allows for an extra level of tagging of selected documents.  If multiple keywords or phrases are used, separate them with a semicolon and a space after each keyword. Example: fiscal year 2010; taxes" ma:internalName="Document_x0020_Keywords">
      <xsd:simpleType>
        <xsd:restriction base="dms:Text">
          <xsd:maxLength value="255"/>
        </xsd:restriction>
      </xsd:simpleType>
    </xsd:element>
    <xsd:element name="OwningDeptLookup" ma:index="11" ma:displayName="Owning Dept" ma:description="What department is responsible or originated this document." ma:list="{84033ea2-675a-498f-b495-707fe19c639b}" ma:internalName="OwningDeptLookup" ma:readOnly="false" ma:showField="LinkTitleNoMenu" ma:web="32f8e521-8be3-46ad-bf16-1e267ff8bf2e">
      <xsd:simpleType>
        <xsd:restriction base="dms:Lookup"/>
      </xsd:simpleType>
    </xsd:element>
    <xsd:element name="Description" ma:index="12" nillable="true" ma:displayName="Document Description" ma:description="Short description of what is tracked or referenced in this document or any quick notes about this document." ma:internalName="Description">
      <xsd:simpleType>
        <xsd:restriction base="dms:Note"/>
      </xsd:simpleType>
    </xsd:element>
  </xsd:schema>
  <xsd:schema xmlns:xsd="http://www.w3.org/2001/XMLSchema" xmlns:dms="http://schemas.microsoft.com/office/2006/documentManagement/types" targetNamespace="d55e6655-8840-41d7-9cb3-669e2c8e7380" elementFormDefault="qualified">
    <xsd:import namespace="http://schemas.microsoft.com/office/2006/documentManagement/types"/>
    <xsd:element name="Area" ma:index="13" nillable="true" ma:displayName="Area" ma:internalName="Area">
      <xsd:simpleType>
        <xsd:restriction base="dms:Text">
          <xsd:maxLength value="255"/>
        </xsd:restriction>
      </xsd:simpleType>
    </xsd:element>
    <xsd:element name="School" ma:index="14" nillable="true" ma:displayName="School" ma:default="All" ma:format="Dropdown" ma:internalName="School">
      <xsd:simpleType>
        <xsd:restriction base="dms:Choice">
          <xsd:enumeration value="All"/>
          <xsd:enumeration value="ASOE"/>
          <xsd:enumeration value="DAS"/>
          <xsd:enumeration value="SAL"/>
          <xsd:enumeration value="SOM"/>
          <xsd:enumeration value="N/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chool xmlns="d55e6655-8840-41d7-9cb3-669e2c8e7380">All</School>
    <Document_x0020_Keywords xmlns="32f8e521-8be3-46ad-bf16-1e267ff8bf2e">Faculty Development Conference; retention; integrated instruction; AY16</Document_x0020_Keywords>
    <Document_x0020_Date xmlns="32f8e521-8be3-46ad-bf16-1e267ff8bf2e">2016-04-02T07:00:00+00:00</Document_x0020_Date>
    <Description xmlns="32f8e521-8be3-46ad-bf16-1e267ff8bf2e" xsi:nil="true"/>
    <Category_x0020_2 xmlns="32f8e521-8be3-46ad-bf16-1e267ff8bf2e">45</Category_x0020_2>
    <Area xmlns="d55e6655-8840-41d7-9cb3-669e2c8e7380">Administration</Area>
    <OwningDeptLookup xmlns="32f8e521-8be3-46ad-bf16-1e267ff8bf2e">45</OwningDeptLookup>
  </documentManagement>
</p:properties>
</file>

<file path=customXml/itemProps1.xml><?xml version="1.0" encoding="utf-8"?>
<ds:datastoreItem xmlns:ds="http://schemas.openxmlformats.org/officeDocument/2006/customXml" ds:itemID="{DFBE6588-FE7D-4175-935A-75D0CDE9417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f8e521-8be3-46ad-bf16-1e267ff8bf2e"/>
    <ds:schemaRef ds:uri="d55e6655-8840-41d7-9cb3-669e2c8e7380"/>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9AF10464-9527-4AAD-AEAD-7F712B129432}">
  <ds:schemaRefs>
    <ds:schemaRef ds:uri="http://schemas.microsoft.com/sharepoint/v3/contenttype/forms"/>
  </ds:schemaRefs>
</ds:datastoreItem>
</file>

<file path=customXml/itemProps3.xml><?xml version="1.0" encoding="utf-8"?>
<ds:datastoreItem xmlns:ds="http://schemas.openxmlformats.org/officeDocument/2006/customXml" ds:itemID="{F6E3A1A1-F53A-4545-8D4E-6EA1838D27E7}">
  <ds:schemaRefs>
    <ds:schemaRef ds:uri="http://purl.org/dc/terms/"/>
    <ds:schemaRef ds:uri="http://purl.org/dc/dcmitype/"/>
    <ds:schemaRef ds:uri="http://schemas.microsoft.com/office/2006/documentManagement/types"/>
    <ds:schemaRef ds:uri="http://purl.org/dc/elements/1.1/"/>
    <ds:schemaRef ds:uri="d55e6655-8840-41d7-9cb3-669e2c8e7380"/>
    <ds:schemaRef ds:uri="http://schemas.openxmlformats.org/package/2006/metadata/core-properties"/>
    <ds:schemaRef ds:uri="http://schemas.microsoft.com/office/2006/metadata/properties"/>
    <ds:schemaRef ds:uri="32f8e521-8be3-46ad-bf16-1e267ff8bf2e"/>
    <ds:schemaRef ds:uri="http://www.w3.org/XML/1998/namespac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Newsprint</Template>
  <TotalTime>3839</TotalTime>
  <Words>1809</Words>
  <Application>Microsoft Office PowerPoint</Application>
  <PresentationFormat>Widescreen</PresentationFormat>
  <Paragraphs>199</Paragraphs>
  <Slides>19</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Impact</vt:lpstr>
      <vt:lpstr>Times New Roman</vt:lpstr>
      <vt:lpstr>NewsPrint</vt:lpstr>
      <vt:lpstr>Information Services and Student Success Mary Mara, MLIS, Carolyne Begin, MLIS &amp; Tammy Salman, MLIS</vt:lpstr>
      <vt:lpstr>Presenter </vt:lpstr>
      <vt:lpstr>Presenters </vt:lpstr>
      <vt:lpstr>Retention in Real Life</vt:lpstr>
      <vt:lpstr>Retention Defined</vt:lpstr>
      <vt:lpstr>40 Years of Research</vt:lpstr>
      <vt:lpstr>AAC&amp;U High Impact Practices</vt:lpstr>
      <vt:lpstr>Non-traditional Students</vt:lpstr>
      <vt:lpstr>Recent Library Research</vt:lpstr>
      <vt:lpstr>Framework for Retention Data</vt:lpstr>
      <vt:lpstr>CityU Data</vt:lpstr>
      <vt:lpstr>Library People</vt:lpstr>
      <vt:lpstr>Embedded Librarianship</vt:lpstr>
      <vt:lpstr>Faculty-librarian collaboration</vt:lpstr>
      <vt:lpstr>Tiered instruction</vt:lpstr>
      <vt:lpstr>BEAM: J. Bizup (2008)</vt:lpstr>
      <vt:lpstr>Topic triangles</vt:lpstr>
      <vt:lpstr>Lessons Learned</vt:lpstr>
      <vt:lpstr>What’s Next?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Services and Student Success</dc:title>
  <dc:creator>Erin Noseworthy</dc:creator>
  <cp:lastModifiedBy>Mary Mara</cp:lastModifiedBy>
  <cp:revision>249</cp:revision>
  <cp:lastPrinted>2016-03-29T18:42:37Z</cp:lastPrinted>
  <dcterms:created xsi:type="dcterms:W3CDTF">2014-09-23T17:55:58Z</dcterms:created>
  <dcterms:modified xsi:type="dcterms:W3CDTF">2016-06-10T19:13:01Z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0x010100E9E2E4B32B3A3C489CE72F1743B31197</vt:lpwstr>
  </property>
</Properties>
</file>