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0" r:id="rId6"/>
  </p:sldMasterIdLst>
  <p:notesMasterIdLst>
    <p:notesMasterId r:id="rId19"/>
  </p:notesMasterIdLst>
  <p:sldIdLst>
    <p:sldId id="256" r:id="rId7"/>
    <p:sldId id="257" r:id="rId8"/>
    <p:sldId id="261" r:id="rId9"/>
    <p:sldId id="262" r:id="rId10"/>
    <p:sldId id="260" r:id="rId11"/>
    <p:sldId id="263" r:id="rId12"/>
    <p:sldId id="264" r:id="rId13"/>
    <p:sldId id="265" r:id="rId14"/>
    <p:sldId id="266" r:id="rId15"/>
    <p:sldId id="267" r:id="rId16"/>
    <p:sldId id="268" r:id="rId17"/>
    <p:sldId id="269" r:id="rId18"/>
  </p:sldIdLst>
  <p:sldSz cx="9144000" cy="5143500" type="screen16x9"/>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62950" autoAdjust="0"/>
  </p:normalViewPr>
  <p:slideViewPr>
    <p:cSldViewPr>
      <p:cViewPr varScale="1">
        <p:scale>
          <a:sx n="96" d="100"/>
          <a:sy n="96" d="100"/>
        </p:scale>
        <p:origin x="1656" y="9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4" d="100"/>
          <a:sy n="84" d="100"/>
        </p:scale>
        <p:origin x="-1500"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dLbls>
          <c:showLegendKey val="0"/>
          <c:showVal val="0"/>
          <c:showCatName val="0"/>
          <c:showSerName val="0"/>
          <c:showPercent val="0"/>
          <c:showBubbleSize val="0"/>
        </c:dLbls>
        <c:gapWidth val="150"/>
        <c:axId val="345390128"/>
        <c:axId val="345390520"/>
      </c:barChart>
      <c:catAx>
        <c:axId val="345390128"/>
        <c:scaling>
          <c:orientation val="minMax"/>
        </c:scaling>
        <c:delete val="0"/>
        <c:axPos val="b"/>
        <c:majorTickMark val="out"/>
        <c:minorTickMark val="none"/>
        <c:tickLblPos val="nextTo"/>
        <c:crossAx val="345390520"/>
        <c:crosses val="autoZero"/>
        <c:auto val="1"/>
        <c:lblAlgn val="ctr"/>
        <c:lblOffset val="100"/>
        <c:noMultiLvlLbl val="0"/>
      </c:catAx>
      <c:valAx>
        <c:axId val="345390520"/>
        <c:scaling>
          <c:orientation val="minMax"/>
        </c:scaling>
        <c:delete val="0"/>
        <c:axPos val="l"/>
        <c:majorGridlines/>
        <c:numFmt formatCode="General" sourceLinked="1"/>
        <c:majorTickMark val="out"/>
        <c:minorTickMark val="none"/>
        <c:tickLblPos val="nextTo"/>
        <c:crossAx val="345390128"/>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Questions per Week AY14</a:t>
            </a:r>
          </a:p>
        </c:rich>
      </c:tx>
      <c:layout/>
      <c:overlay val="0"/>
    </c:title>
    <c:autoTitleDeleted val="0"/>
    <c:plotArea>
      <c:layout/>
      <c:barChart>
        <c:barDir val="col"/>
        <c:grouping val="clustered"/>
        <c:varyColors val="0"/>
        <c:dLbls>
          <c:showLegendKey val="0"/>
          <c:showVal val="0"/>
          <c:showCatName val="0"/>
          <c:showSerName val="0"/>
          <c:showPercent val="0"/>
          <c:showBubbleSize val="0"/>
        </c:dLbls>
        <c:gapWidth val="150"/>
        <c:axId val="345391304"/>
        <c:axId val="284262856"/>
      </c:barChart>
      <c:catAx>
        <c:axId val="345391304"/>
        <c:scaling>
          <c:orientation val="minMax"/>
        </c:scaling>
        <c:delete val="0"/>
        <c:axPos val="b"/>
        <c:majorTickMark val="none"/>
        <c:minorTickMark val="none"/>
        <c:tickLblPos val="nextTo"/>
        <c:crossAx val="284262856"/>
        <c:crosses val="autoZero"/>
        <c:auto val="1"/>
        <c:lblAlgn val="ctr"/>
        <c:lblOffset val="100"/>
        <c:noMultiLvlLbl val="0"/>
      </c:catAx>
      <c:valAx>
        <c:axId val="284262856"/>
        <c:scaling>
          <c:orientation val="minMax"/>
        </c:scaling>
        <c:delete val="0"/>
        <c:axPos val="l"/>
        <c:majorGridlines/>
        <c:numFmt formatCode="General" sourceLinked="1"/>
        <c:majorTickMark val="none"/>
        <c:minorTickMark val="none"/>
        <c:tickLblPos val="nextTo"/>
        <c:crossAx val="345391304"/>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Questions per Week</a:t>
            </a:r>
          </a:p>
        </c:rich>
      </c:tx>
      <c:layout/>
      <c:overlay val="0"/>
    </c:title>
    <c:autoTitleDeleted val="0"/>
    <c:plotArea>
      <c:layout/>
      <c:barChart>
        <c:barDir val="col"/>
        <c:grouping val="clustered"/>
        <c:varyColors val="0"/>
        <c:ser>
          <c:idx val="0"/>
          <c:order val="0"/>
          <c:tx>
            <c:strRef>
              <c:f>Sheet1!$B$1</c:f>
              <c:strCache>
                <c:ptCount val="1"/>
                <c:pt idx="0">
                  <c:v>2013-2014</c:v>
                </c:pt>
              </c:strCache>
            </c:strRef>
          </c:tx>
          <c:invertIfNegative val="0"/>
          <c:cat>
            <c:strRef>
              <c:f>Sheet1!$A$2:$A$5</c:f>
              <c:strCache>
                <c:ptCount val="4"/>
                <c:pt idx="0">
                  <c:v>Library</c:v>
                </c:pt>
                <c:pt idx="1">
                  <c:v>Technology</c:v>
                </c:pt>
                <c:pt idx="2">
                  <c:v>Site</c:v>
                </c:pt>
                <c:pt idx="3">
                  <c:v>Student Services</c:v>
                </c:pt>
              </c:strCache>
            </c:strRef>
          </c:cat>
          <c:val>
            <c:numRef>
              <c:f>Sheet1!$B$2:$B$5</c:f>
              <c:numCache>
                <c:formatCode>General</c:formatCode>
                <c:ptCount val="4"/>
                <c:pt idx="0">
                  <c:v>169</c:v>
                </c:pt>
                <c:pt idx="1">
                  <c:v>50</c:v>
                </c:pt>
                <c:pt idx="2">
                  <c:v>61</c:v>
                </c:pt>
                <c:pt idx="3">
                  <c:v>15</c:v>
                </c:pt>
              </c:numCache>
            </c:numRef>
          </c:val>
        </c:ser>
        <c:ser>
          <c:idx val="1"/>
          <c:order val="1"/>
          <c:tx>
            <c:strRef>
              <c:f>Sheet1!$C$1</c:f>
              <c:strCache>
                <c:ptCount val="1"/>
                <c:pt idx="0">
                  <c:v>2012-2013</c:v>
                </c:pt>
              </c:strCache>
            </c:strRef>
          </c:tx>
          <c:invertIfNegative val="0"/>
          <c:cat>
            <c:strRef>
              <c:f>Sheet1!$A$2:$A$5</c:f>
              <c:strCache>
                <c:ptCount val="4"/>
                <c:pt idx="0">
                  <c:v>Library</c:v>
                </c:pt>
                <c:pt idx="1">
                  <c:v>Technology</c:v>
                </c:pt>
                <c:pt idx="2">
                  <c:v>Site</c:v>
                </c:pt>
                <c:pt idx="3">
                  <c:v>Student Services</c:v>
                </c:pt>
              </c:strCache>
            </c:strRef>
          </c:cat>
          <c:val>
            <c:numRef>
              <c:f>Sheet1!$C$2:$C$5</c:f>
              <c:numCache>
                <c:formatCode>General</c:formatCode>
                <c:ptCount val="4"/>
                <c:pt idx="0">
                  <c:v>5</c:v>
                </c:pt>
                <c:pt idx="1">
                  <c:v>0</c:v>
                </c:pt>
                <c:pt idx="2">
                  <c:v>0</c:v>
                </c:pt>
                <c:pt idx="3">
                  <c:v>0</c:v>
                </c:pt>
              </c:numCache>
            </c:numRef>
          </c:val>
        </c:ser>
        <c:dLbls>
          <c:showLegendKey val="0"/>
          <c:showVal val="0"/>
          <c:showCatName val="0"/>
          <c:showSerName val="0"/>
          <c:showPercent val="0"/>
          <c:showBubbleSize val="0"/>
        </c:dLbls>
        <c:gapWidth val="150"/>
        <c:axId val="346878192"/>
        <c:axId val="346878584"/>
      </c:barChart>
      <c:catAx>
        <c:axId val="346878192"/>
        <c:scaling>
          <c:orientation val="minMax"/>
        </c:scaling>
        <c:delete val="0"/>
        <c:axPos val="b"/>
        <c:numFmt formatCode="General" sourceLinked="0"/>
        <c:majorTickMark val="none"/>
        <c:minorTickMark val="none"/>
        <c:tickLblPos val="nextTo"/>
        <c:crossAx val="346878584"/>
        <c:crosses val="autoZero"/>
        <c:auto val="1"/>
        <c:lblAlgn val="ctr"/>
        <c:lblOffset val="100"/>
        <c:noMultiLvlLbl val="0"/>
      </c:catAx>
      <c:valAx>
        <c:axId val="346878584"/>
        <c:scaling>
          <c:orientation val="minMax"/>
        </c:scaling>
        <c:delete val="0"/>
        <c:axPos val="l"/>
        <c:majorGridlines/>
        <c:numFmt formatCode="General" sourceLinked="1"/>
        <c:majorTickMark val="none"/>
        <c:minorTickMark val="none"/>
        <c:tickLblPos val="nextTo"/>
        <c:crossAx val="346878192"/>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AEBED19-16B5-4524-A388-344FAAD324A5}" type="datetimeFigureOut">
              <a:rPr lang="en-US" smtClean="0"/>
              <a:t>6/13/2016</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12FF04C-24D2-4DAD-A7F9-AB2BC085CB39}" type="slidenum">
              <a:rPr lang="en-US" smtClean="0"/>
              <a:t>‹#›</a:t>
            </a:fld>
            <a:endParaRPr lang="en-US"/>
          </a:p>
        </p:txBody>
      </p:sp>
    </p:spTree>
    <p:extLst>
      <p:ext uri="{BB962C8B-B14F-4D97-AF65-F5344CB8AC3E}">
        <p14:creationId xmlns:p14="http://schemas.microsoft.com/office/powerpoint/2010/main" val="1317049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to our session, Expanded Access: The Library as Conduit for Collaboration</a:t>
            </a:r>
          </a:p>
          <a:p>
            <a:endParaRPr lang="en-US" dirty="0" smtClean="0"/>
          </a:p>
          <a:p>
            <a:r>
              <a:rPr lang="en-US" dirty="0" smtClean="0"/>
              <a:t>Mary Mara, Director of Library &amp; Learning Resource Center</a:t>
            </a:r>
          </a:p>
          <a:p>
            <a:endParaRPr lang="en-US" dirty="0" smtClean="0"/>
          </a:p>
          <a:p>
            <a:r>
              <a:rPr lang="en-US" dirty="0" smtClean="0"/>
              <a:t>Matt</a:t>
            </a:r>
            <a:r>
              <a:rPr lang="en-US" baseline="0" dirty="0" smtClean="0"/>
              <a:t> Lechner, Associate Director of E-Resources &amp; Academic Technology</a:t>
            </a:r>
          </a:p>
          <a:p>
            <a:endParaRPr lang="en-US" baseline="0" dirty="0" smtClean="0"/>
          </a:p>
          <a:p>
            <a:r>
              <a:rPr lang="en-US" baseline="0" dirty="0" smtClean="0"/>
              <a:t>Tammy Salman, Associate Director of Instruction</a:t>
            </a:r>
            <a:endParaRPr lang="en-US" dirty="0"/>
          </a:p>
        </p:txBody>
      </p:sp>
      <p:sp>
        <p:nvSpPr>
          <p:cNvPr id="4" name="Slide Number Placeholder 3"/>
          <p:cNvSpPr>
            <a:spLocks noGrp="1"/>
          </p:cNvSpPr>
          <p:nvPr>
            <p:ph type="sldNum" sz="quarter" idx="10"/>
          </p:nvPr>
        </p:nvSpPr>
        <p:spPr/>
        <p:txBody>
          <a:bodyPr/>
          <a:lstStyle/>
          <a:p>
            <a:fld id="{312FF04C-24D2-4DAD-A7F9-AB2BC085CB39}" type="slidenum">
              <a:rPr lang="en-US" smtClean="0"/>
              <a:t>1</a:t>
            </a:fld>
            <a:endParaRPr lang="en-US"/>
          </a:p>
        </p:txBody>
      </p:sp>
    </p:spTree>
    <p:extLst>
      <p:ext uri="{BB962C8B-B14F-4D97-AF65-F5344CB8AC3E}">
        <p14:creationId xmlns:p14="http://schemas.microsoft.com/office/powerpoint/2010/main" val="4156996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12FF04C-24D2-4DAD-A7F9-AB2BC085CB39}" type="slidenum">
              <a:rPr lang="en-US" smtClean="0"/>
              <a:t>10</a:t>
            </a:fld>
            <a:endParaRPr lang="en-US"/>
          </a:p>
        </p:txBody>
      </p:sp>
    </p:spTree>
    <p:extLst>
      <p:ext uri="{BB962C8B-B14F-4D97-AF65-F5344CB8AC3E}">
        <p14:creationId xmlns:p14="http://schemas.microsoft.com/office/powerpoint/2010/main" val="125495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12FF04C-24D2-4DAD-A7F9-AB2BC085CB39}" type="slidenum">
              <a:rPr lang="en-US" smtClean="0"/>
              <a:t>11</a:t>
            </a:fld>
            <a:endParaRPr lang="en-US"/>
          </a:p>
        </p:txBody>
      </p:sp>
    </p:spTree>
    <p:extLst>
      <p:ext uri="{BB962C8B-B14F-4D97-AF65-F5344CB8AC3E}">
        <p14:creationId xmlns:p14="http://schemas.microsoft.com/office/powerpoint/2010/main" val="3588584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12FF04C-24D2-4DAD-A7F9-AB2BC085CB39}" type="slidenum">
              <a:rPr lang="en-US" smtClean="0"/>
              <a:t>12</a:t>
            </a:fld>
            <a:endParaRPr lang="en-US"/>
          </a:p>
        </p:txBody>
      </p:sp>
    </p:spTree>
    <p:extLst>
      <p:ext uri="{BB962C8B-B14F-4D97-AF65-F5344CB8AC3E}">
        <p14:creationId xmlns:p14="http://schemas.microsoft.com/office/powerpoint/2010/main" val="511018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nSpc>
                <a:spcPct val="100000"/>
              </a:lnSpc>
              <a:buFont typeface="Arial" panose="020B0604020202020204" pitchFamily="34" charset="0"/>
              <a:buChar char="•"/>
            </a:pPr>
            <a:r>
              <a:rPr lang="en-US" sz="1400" dirty="0" smtClean="0"/>
              <a:t>City University of Seattle is a</a:t>
            </a:r>
            <a:r>
              <a:rPr lang="en-US" sz="1400" baseline="0" dirty="0" smtClean="0"/>
              <a:t> private</a:t>
            </a:r>
            <a:r>
              <a:rPr lang="en-US" sz="1400" dirty="0" smtClean="0"/>
              <a:t> non-profit university that was founded in 1973 to serve the needs of working adults.  We are accredited by NWCCU at the undergraduate</a:t>
            </a:r>
            <a:r>
              <a:rPr lang="en-US" sz="1400" baseline="0" dirty="0" smtClean="0"/>
              <a:t>, graduate, and doctoral levels.</a:t>
            </a:r>
          </a:p>
          <a:p>
            <a:pPr marL="171450" indent="-171450">
              <a:lnSpc>
                <a:spcPct val="100000"/>
              </a:lnSpc>
              <a:buFont typeface="Arial" panose="020B0604020202020204" pitchFamily="34" charset="0"/>
              <a:buChar char="•"/>
            </a:pPr>
            <a:r>
              <a:rPr lang="en-US" sz="1400" baseline="0" dirty="0" smtClean="0"/>
              <a:t>Our students today are a mix of working adults and international students.</a:t>
            </a:r>
          </a:p>
          <a:p>
            <a:pPr marL="171450" indent="-171450">
              <a:lnSpc>
                <a:spcPct val="100000"/>
              </a:lnSpc>
              <a:buFont typeface="Arial" panose="020B0604020202020204" pitchFamily="34" charset="0"/>
              <a:buChar char="•"/>
            </a:pPr>
            <a:r>
              <a:rPr lang="en-US" sz="1400" baseline="0" dirty="0" smtClean="0"/>
              <a:t>CityU is comprised of 3 schools and 2 divisions that offer online, mixed-mode, on-site, and performance-based programs at 33 sites in 11 countries. Our sites can be found in Asia, Europe, Canada, and Mexico, as well as the Washington state.</a:t>
            </a:r>
          </a:p>
          <a:p>
            <a:pPr marL="171450" indent="-171450">
              <a:lnSpc>
                <a:spcPct val="100000"/>
              </a:lnSpc>
              <a:buFont typeface="Arial" panose="020B0604020202020204" pitchFamily="34" charset="0"/>
              <a:buChar char="•"/>
            </a:pPr>
            <a:r>
              <a:rPr lang="en-US" sz="1400" baseline="0" dirty="0" smtClean="0"/>
              <a:t>We offer programs in Leadership, Business, Technology, World Languages, Education &amp; Counseling.</a:t>
            </a:r>
          </a:p>
          <a:p>
            <a:pPr marL="171450" indent="-171450">
              <a:lnSpc>
                <a:spcPct val="100000"/>
              </a:lnSpc>
              <a:buFont typeface="Arial" panose="020B0604020202020204" pitchFamily="34" charset="0"/>
              <a:buChar char="•"/>
            </a:pPr>
            <a:r>
              <a:rPr lang="en-US" sz="1400" baseline="0" dirty="0" smtClean="0"/>
              <a:t>One unique aspect of CityU that contributes to our ability to collaborate effectively, is a centralized curriculum development model. </a:t>
            </a:r>
          </a:p>
          <a:p>
            <a:pPr marL="171450" indent="-171450">
              <a:lnSpc>
                <a:spcPct val="100000"/>
              </a:lnSpc>
              <a:buFont typeface="Arial" panose="020B0604020202020204" pitchFamily="34" charset="0"/>
              <a:buChar char="•"/>
            </a:pPr>
            <a:r>
              <a:rPr lang="en-US" sz="1400" baseline="0" dirty="0" smtClean="0"/>
              <a:t>Curriculum Development is completed primarily at administrative center for CityU which is the site in Seattle and you’ll hear more about this from Tammy in a few minutes.</a:t>
            </a:r>
          </a:p>
          <a:p>
            <a:pPr marL="171450" indent="-171450">
              <a:lnSpc>
                <a:spcPct val="100000"/>
              </a:lnSpc>
              <a:buFont typeface="Arial" panose="020B0604020202020204" pitchFamily="34" charset="0"/>
              <a:buChar char="•"/>
            </a:pPr>
            <a:r>
              <a:rPr lang="en-US" sz="1400" baseline="0" dirty="0" smtClean="0"/>
              <a:t>In January of 2013, CityU’s administrative center moved from Bellevue to Seattle, Washington. This marked a major</a:t>
            </a:r>
            <a:r>
              <a:rPr lang="en-US" sz="1400" i="0" baseline="0" dirty="0" smtClean="0"/>
              <a:t> point of change for the Library and Learning Resource Center in terms of access and collaboration.</a:t>
            </a:r>
            <a:endParaRPr lang="en-US" sz="1400" i="0" dirty="0"/>
          </a:p>
        </p:txBody>
      </p:sp>
      <p:sp>
        <p:nvSpPr>
          <p:cNvPr id="4" name="Slide Number Placeholder 3"/>
          <p:cNvSpPr>
            <a:spLocks noGrp="1"/>
          </p:cNvSpPr>
          <p:nvPr>
            <p:ph type="sldNum" sz="quarter" idx="10"/>
          </p:nvPr>
        </p:nvSpPr>
        <p:spPr/>
        <p:txBody>
          <a:bodyPr/>
          <a:lstStyle/>
          <a:p>
            <a:fld id="{312FF04C-24D2-4DAD-A7F9-AB2BC085CB39}" type="slidenum">
              <a:rPr lang="en-US" smtClean="0"/>
              <a:t>2</a:t>
            </a:fld>
            <a:endParaRPr lang="en-US"/>
          </a:p>
        </p:txBody>
      </p:sp>
    </p:spTree>
    <p:extLst>
      <p:ext uri="{BB962C8B-B14F-4D97-AF65-F5344CB8AC3E}">
        <p14:creationId xmlns:p14="http://schemas.microsoft.com/office/powerpoint/2010/main" val="2417417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Prior to 2013 our library looked like this:</a:t>
            </a:r>
          </a:p>
          <a:p>
            <a:endParaRPr lang="en-US" dirty="0" smtClean="0"/>
          </a:p>
          <a:p>
            <a:r>
              <a:rPr lang="en-US" dirty="0" smtClean="0"/>
              <a:t>A</a:t>
            </a:r>
            <a:r>
              <a:rPr lang="en-US" baseline="0" dirty="0" smtClean="0"/>
              <a:t> fairly traditional looking </a:t>
            </a:r>
            <a:r>
              <a:rPr lang="en-US" dirty="0" smtClean="0"/>
              <a:t>library with book stacks, computers, and small</a:t>
            </a:r>
            <a:r>
              <a:rPr lang="en-US" baseline="0" dirty="0" smtClean="0"/>
              <a:t> study tables.</a:t>
            </a:r>
          </a:p>
          <a:p>
            <a:endParaRPr lang="en-US" dirty="0" smtClean="0"/>
          </a:p>
          <a:p>
            <a:r>
              <a:rPr lang="en-US" dirty="0" smtClean="0"/>
              <a:t>Our </a:t>
            </a:r>
            <a:r>
              <a:rPr lang="en-US" baseline="0" dirty="0" smtClean="0"/>
              <a:t>library was l</a:t>
            </a:r>
            <a:r>
              <a:rPr lang="en-US" dirty="0" smtClean="0"/>
              <a:t>ocated</a:t>
            </a:r>
            <a:r>
              <a:rPr lang="en-US" baseline="0" dirty="0" smtClean="0"/>
              <a:t> in a non-classroom building that was around the bend of a very busy road that was a bit dangerous to cross, and behind a dense bank of evergreen trees.</a:t>
            </a:r>
          </a:p>
          <a:p>
            <a:endParaRPr lang="en-US" baseline="0" dirty="0" smtClean="0"/>
          </a:p>
          <a:p>
            <a:r>
              <a:rPr lang="en-US" baseline="0" dirty="0" smtClean="0"/>
              <a:t>Few students visited us in person –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312FF04C-24D2-4DAD-A7F9-AB2BC085CB39}" type="slidenum">
              <a:rPr lang="en-US" smtClean="0"/>
              <a:t>3</a:t>
            </a:fld>
            <a:endParaRPr lang="en-US"/>
          </a:p>
        </p:txBody>
      </p:sp>
    </p:spTree>
    <p:extLst>
      <p:ext uri="{BB962C8B-B14F-4D97-AF65-F5344CB8AC3E}">
        <p14:creationId xmlns:p14="http://schemas.microsoft.com/office/powerpoint/2010/main" val="21944986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smtClean="0"/>
              <a:t>In January 2013 we moved to Seattle, and this is a current picture of our library and learning resource center</a:t>
            </a:r>
          </a:p>
          <a:p>
            <a:pPr marL="0" indent="0">
              <a:buFont typeface="Arial" panose="020B0604020202020204" pitchFamily="34" charset="0"/>
              <a:buNone/>
            </a:pPr>
            <a:endParaRPr lang="en-US" baseline="0" dirty="0" smtClean="0"/>
          </a:p>
          <a:p>
            <a:pPr marL="0" indent="0" defTabSz="931774">
              <a:buFont typeface="Arial" panose="020B0604020202020204" pitchFamily="34" charset="0"/>
              <a:buNone/>
              <a:defRPr/>
            </a:pPr>
            <a:r>
              <a:rPr lang="en-US" baseline="0" dirty="0" smtClean="0"/>
              <a:t>We are now located in the middle of all Seattle classrooms , and where we used to see 5 students a week on a busy week, we are now working directly with over 260 students each week at our service desk.</a:t>
            </a:r>
          </a:p>
          <a:p>
            <a:pPr marL="0" indent="0" defTabSz="931774">
              <a:buFont typeface="Arial" panose="020B0604020202020204" pitchFamily="34" charset="0"/>
              <a:buNone/>
              <a:defRPr/>
            </a:pPr>
            <a:endParaRPr lang="en-US" baseline="0" dirty="0" smtClean="0"/>
          </a:p>
          <a:p>
            <a:pPr marL="0" indent="0">
              <a:buFont typeface="Arial" panose="020B0604020202020204" pitchFamily="34" charset="0"/>
              <a:buNone/>
            </a:pPr>
            <a:r>
              <a:rPr lang="en-US" baseline="0" dirty="0" smtClean="0"/>
              <a:t>This change came about through a collaborative design process that included faculty, staff, and students. </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There are two things that helped ensure that library staff were included as a key stakeholder in the design process for CityU’s new location. </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The first is that we had already started to take a slow but steady lead in developing an integrated information literacy instruction program. Collaborations with faculty developing and teaching our curriculum were not entirely routine yet, but were becoming more and more common. We were increasingly viewed as partners in their work and our presence as members of standing academic committees was a given.</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The second thing that helped ensure we were collaborators in the design process is that I was serving as chair of the university’s academic technology committee. The technology committee reports directly to CityU’s provost, and a key component of the move to Seattle included a focus on expanding upon the use of technology to improve student learning, and to increase the availability of training and support for faculty and students on the use of academic technology. </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Everyone on campus was interested in ways to design a learning commons that would better serve the needs of our students and the library staff were well situated to step into this role. The vision was for a 1-stop-shop for information and technology services for on-site students, and improved collaboration between our IT, Blackboard, and library staff for service to off-site </a:t>
            </a:r>
            <a:r>
              <a:rPr lang="en-US" baseline="0" smtClean="0"/>
              <a:t>students.</a:t>
            </a:r>
          </a:p>
          <a:p>
            <a:pPr marL="0" indent="0">
              <a:buFont typeface="Arial" panose="020B0604020202020204" pitchFamily="34" charset="0"/>
              <a:buNone/>
            </a:pPr>
            <a:endParaRPr lang="en-US" baseline="0" dirty="0" smtClean="0"/>
          </a:p>
          <a:p>
            <a:pPr marL="0" indent="0" defTabSz="931774">
              <a:buFont typeface="Arial" panose="020B0604020202020204" pitchFamily="34" charset="0"/>
              <a:buNone/>
              <a:defRPr/>
            </a:pPr>
            <a:r>
              <a:rPr lang="en-US" baseline="0" dirty="0" smtClean="0"/>
              <a:t>The concentration of our administrative faculty at the Seattle site, and the nature of the work that they do that you’ll hear more about from Tammy and Matt, also contributes to our ability to collaborate effectively on multiple levels across  the university.</a:t>
            </a:r>
          </a:p>
          <a:p>
            <a:pPr marL="171450" indent="-171450" defTabSz="931774">
              <a:buFont typeface="Arial" panose="020B0604020202020204" pitchFamily="34" charset="0"/>
              <a:buChar char="•"/>
              <a:defRPr/>
            </a:pPr>
            <a:endParaRPr lang="en-US" baseline="0" dirty="0" smtClean="0"/>
          </a:p>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312FF04C-24D2-4DAD-A7F9-AB2BC085CB39}" type="slidenum">
              <a:rPr lang="en-US" smtClean="0"/>
              <a:t>4</a:t>
            </a:fld>
            <a:endParaRPr lang="en-US"/>
          </a:p>
        </p:txBody>
      </p:sp>
    </p:spTree>
    <p:extLst>
      <p:ext uri="{BB962C8B-B14F-4D97-AF65-F5344CB8AC3E}">
        <p14:creationId xmlns:p14="http://schemas.microsoft.com/office/powerpoint/2010/main" val="1600764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usage of our front desk provides a simple visual of how significant the change in </a:t>
            </a:r>
            <a:r>
              <a:rPr lang="en-US" baseline="0" dirty="0" smtClean="0"/>
              <a:t>student and faculty interactions has been from our Bellevue location to the Seattle location.</a:t>
            </a:r>
          </a:p>
          <a:p>
            <a:endParaRPr lang="en-US" baseline="0" dirty="0" smtClean="0"/>
          </a:p>
          <a:p>
            <a:r>
              <a:rPr lang="en-US" baseline="0" dirty="0" smtClean="0"/>
              <a:t>You will also see that where </a:t>
            </a:r>
            <a:r>
              <a:rPr lang="en-US" baseline="0" smtClean="0"/>
              <a:t>the few student </a:t>
            </a:r>
            <a:r>
              <a:rPr lang="en-US" baseline="0" dirty="0" smtClean="0"/>
              <a:t>interactions in Bellevue were focused traditional library services, we now are the main information desk used by students and faculty to get what sometimes seems like any and all of their questions answered.</a:t>
            </a:r>
            <a:endParaRPr lang="en-US" dirty="0"/>
          </a:p>
        </p:txBody>
      </p:sp>
      <p:sp>
        <p:nvSpPr>
          <p:cNvPr id="4" name="Slide Number Placeholder 3"/>
          <p:cNvSpPr>
            <a:spLocks noGrp="1"/>
          </p:cNvSpPr>
          <p:nvPr>
            <p:ph type="sldNum" sz="quarter" idx="10"/>
          </p:nvPr>
        </p:nvSpPr>
        <p:spPr/>
        <p:txBody>
          <a:bodyPr/>
          <a:lstStyle/>
          <a:p>
            <a:fld id="{312FF04C-24D2-4DAD-A7F9-AB2BC085CB39}" type="slidenum">
              <a:rPr lang="en-US" smtClean="0"/>
              <a:t>5</a:t>
            </a:fld>
            <a:endParaRPr lang="en-US"/>
          </a:p>
        </p:txBody>
      </p:sp>
    </p:spTree>
    <p:extLst>
      <p:ext uri="{BB962C8B-B14F-4D97-AF65-F5344CB8AC3E}">
        <p14:creationId xmlns:p14="http://schemas.microsoft.com/office/powerpoint/2010/main" val="688185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12FF04C-24D2-4DAD-A7F9-AB2BC085CB39}" type="slidenum">
              <a:rPr lang="en-US" smtClean="0"/>
              <a:t>6</a:t>
            </a:fld>
            <a:endParaRPr lang="en-US"/>
          </a:p>
        </p:txBody>
      </p:sp>
    </p:spTree>
    <p:extLst>
      <p:ext uri="{BB962C8B-B14F-4D97-AF65-F5344CB8AC3E}">
        <p14:creationId xmlns:p14="http://schemas.microsoft.com/office/powerpoint/2010/main" val="2660540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12FF04C-24D2-4DAD-A7F9-AB2BC085CB39}" type="slidenum">
              <a:rPr lang="en-US" smtClean="0"/>
              <a:t>7</a:t>
            </a:fld>
            <a:endParaRPr lang="en-US"/>
          </a:p>
        </p:txBody>
      </p:sp>
    </p:spTree>
    <p:extLst>
      <p:ext uri="{BB962C8B-B14F-4D97-AF65-F5344CB8AC3E}">
        <p14:creationId xmlns:p14="http://schemas.microsoft.com/office/powerpoint/2010/main" val="16613902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12FF04C-24D2-4DAD-A7F9-AB2BC085CB39}" type="slidenum">
              <a:rPr lang="en-US" smtClean="0"/>
              <a:t>8</a:t>
            </a:fld>
            <a:endParaRPr lang="en-US"/>
          </a:p>
        </p:txBody>
      </p:sp>
    </p:spTree>
    <p:extLst>
      <p:ext uri="{BB962C8B-B14F-4D97-AF65-F5344CB8AC3E}">
        <p14:creationId xmlns:p14="http://schemas.microsoft.com/office/powerpoint/2010/main" val="2422719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12FF04C-24D2-4DAD-A7F9-AB2BC085CB39}" type="slidenum">
              <a:rPr lang="en-US" smtClean="0"/>
              <a:t>9</a:t>
            </a:fld>
            <a:endParaRPr lang="en-US"/>
          </a:p>
        </p:txBody>
      </p:sp>
    </p:spTree>
    <p:extLst>
      <p:ext uri="{BB962C8B-B14F-4D97-AF65-F5344CB8AC3E}">
        <p14:creationId xmlns:p14="http://schemas.microsoft.com/office/powerpoint/2010/main" val="3954459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9550"/>
            <a:ext cx="7772400" cy="1102519"/>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447800" y="16573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816CEF-D237-4738-B8E0-56D8748B03CE}" type="datetimeFigureOut">
              <a:rPr lang="en-US" smtClean="0"/>
              <a:t>6/13/2016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816CEF-D237-4738-B8E0-56D8748B03CE}" type="datetimeFigureOut">
              <a:rPr lang="en-US" smtClean="0"/>
              <a:t>6/13/2016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816CEF-D237-4738-B8E0-56D8748B03CE}" type="datetimeFigureOut">
              <a:rPr lang="en-US" smtClean="0"/>
              <a:t>6/13/2016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816CEF-D237-4738-B8E0-56D8748B03CE}" type="datetimeFigureOut">
              <a:rPr lang="en-US" smtClean="0"/>
              <a:t>6/13/2016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816CEF-D237-4738-B8E0-56D8748B03CE}" type="datetimeFigureOut">
              <a:rPr lang="en-US" smtClean="0"/>
              <a:t>6/13/2016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816CEF-D237-4738-B8E0-56D8748B03CE}" type="datetimeFigureOut">
              <a:rPr lang="en-US" smtClean="0"/>
              <a:t>6/13/2016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16CEF-D237-4738-B8E0-56D8748B03CE}"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33CDD-7517-490D-A63F-B0783F03E16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8DB40A39-E68B-4BD2-9E38-5FF6C446380A}" type="datetimeFigureOut">
              <a:rPr lang="en-US" smtClean="0"/>
              <a:t>6/13/2016</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794584C7-70B3-4F06-A81B-C4A4D501CAB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descr="CityU_DNA_PwrPnt_HDTemplate.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 y="-7143"/>
            <a:ext cx="9156700" cy="515064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7E816CEF-D237-4738-B8E0-56D8748B03CE}" type="datetimeFigureOut">
              <a:rPr lang="en-US" smtClean="0"/>
              <a:t>6/13/2016</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4333CDD-7517-490D-A63F-B0783F03E16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09550"/>
            <a:ext cx="7772400" cy="1676400"/>
          </a:xfrm>
        </p:spPr>
        <p:txBody>
          <a:bodyPr>
            <a:normAutofit/>
          </a:bodyPr>
          <a:lstStyle/>
          <a:p>
            <a:r>
              <a:rPr lang="en-US" sz="3200" dirty="0" smtClean="0"/>
              <a:t>Expanded Access:</a:t>
            </a:r>
            <a:br>
              <a:rPr lang="en-US" sz="3200" dirty="0" smtClean="0"/>
            </a:br>
            <a:r>
              <a:rPr lang="en-US" sz="3200" dirty="0" smtClean="0"/>
              <a:t>The Library as Conduit for Collaboration</a:t>
            </a:r>
            <a:endParaRPr lang="en-US" sz="3200" dirty="0"/>
          </a:p>
        </p:txBody>
      </p:sp>
      <p:sp>
        <p:nvSpPr>
          <p:cNvPr id="5" name="Subtitle 4"/>
          <p:cNvSpPr>
            <a:spLocks noGrp="1"/>
          </p:cNvSpPr>
          <p:nvPr>
            <p:ph type="subTitle" idx="1"/>
          </p:nvPr>
        </p:nvSpPr>
        <p:spPr>
          <a:xfrm>
            <a:off x="1447800" y="1581150"/>
            <a:ext cx="6400800" cy="2438400"/>
          </a:xfrm>
        </p:spPr>
        <p:txBody>
          <a:bodyPr>
            <a:normAutofit/>
          </a:bodyPr>
          <a:lstStyle/>
          <a:p>
            <a:endParaRPr lang="en-US" dirty="0"/>
          </a:p>
        </p:txBody>
      </p:sp>
      <p:sp>
        <p:nvSpPr>
          <p:cNvPr id="2" name="TextBox 1"/>
          <p:cNvSpPr txBox="1"/>
          <p:nvPr/>
        </p:nvSpPr>
        <p:spPr>
          <a:xfrm>
            <a:off x="1828800" y="4171950"/>
            <a:ext cx="4724400" cy="369332"/>
          </a:xfrm>
          <a:prstGeom prst="rect">
            <a:avLst/>
          </a:prstGeom>
          <a:noFill/>
        </p:spPr>
        <p:txBody>
          <a:bodyPr wrap="square" rtlCol="0">
            <a:spAutoFit/>
          </a:bodyPr>
          <a:lstStyle/>
          <a:p>
            <a:pPr algn="ctr"/>
            <a:r>
              <a:rPr lang="en-US" dirty="0" smtClean="0"/>
              <a:t>Matt Lechner, Mary Mara, and Tammy Salman</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1591312"/>
            <a:ext cx="4591050" cy="25806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r>
              <a:rPr lang="en-US" smtClean="0"/>
              <a:t>Interacting more </a:t>
            </a:r>
            <a:r>
              <a:rPr lang="en-US" dirty="0" smtClean="0"/>
              <a:t>closely with students and faculty gave us the opportunity to promote and support use of technology to enhance learning:</a:t>
            </a:r>
          </a:p>
          <a:p>
            <a:r>
              <a:rPr lang="en-US" dirty="0" smtClean="0"/>
              <a:t>Video recording &amp; editing</a:t>
            </a:r>
          </a:p>
          <a:p>
            <a:r>
              <a:rPr lang="en-US" dirty="0" smtClean="0"/>
              <a:t>How to incorporate multimedia into courses</a:t>
            </a:r>
          </a:p>
          <a:p>
            <a:r>
              <a:rPr lang="en-US" dirty="0" smtClean="0"/>
              <a:t>Connecting students across geographical distance</a:t>
            </a:r>
          </a:p>
        </p:txBody>
      </p:sp>
      <p:sp>
        <p:nvSpPr>
          <p:cNvPr id="4" name="Title 3"/>
          <p:cNvSpPr>
            <a:spLocks noGrp="1"/>
          </p:cNvSpPr>
          <p:nvPr>
            <p:ph type="title"/>
          </p:nvPr>
        </p:nvSpPr>
        <p:spPr/>
        <p:txBody>
          <a:bodyPr>
            <a:normAutofit/>
          </a:bodyPr>
          <a:lstStyle/>
          <a:p>
            <a:r>
              <a:rPr lang="en-US" dirty="0" smtClean="0"/>
              <a:t>Expanded Mission: Academic Tech</a:t>
            </a:r>
            <a:endParaRPr lang="en-US" dirty="0"/>
          </a:p>
        </p:txBody>
      </p:sp>
    </p:spTree>
    <p:extLst>
      <p:ext uri="{BB962C8B-B14F-4D97-AF65-F5344CB8AC3E}">
        <p14:creationId xmlns:p14="http://schemas.microsoft.com/office/powerpoint/2010/main" val="2406165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Dramatic increase in </a:t>
            </a:r>
            <a:r>
              <a:rPr lang="en-US" dirty="0" smtClean="0"/>
              <a:t>use </a:t>
            </a:r>
            <a:r>
              <a:rPr lang="en-US" dirty="0"/>
              <a:t>of </a:t>
            </a:r>
            <a:r>
              <a:rPr lang="en-US" dirty="0" smtClean="0"/>
              <a:t>both library space </a:t>
            </a:r>
            <a:r>
              <a:rPr lang="en-US" dirty="0"/>
              <a:t>and staff expertise </a:t>
            </a:r>
          </a:p>
          <a:p>
            <a:r>
              <a:rPr lang="en-US" dirty="0"/>
              <a:t>Developing trust with other departments so that we can pass students off to others with confidence</a:t>
            </a:r>
          </a:p>
        </p:txBody>
      </p:sp>
      <p:sp>
        <p:nvSpPr>
          <p:cNvPr id="4" name="Title 3"/>
          <p:cNvSpPr>
            <a:spLocks noGrp="1"/>
          </p:cNvSpPr>
          <p:nvPr>
            <p:ph type="title"/>
          </p:nvPr>
        </p:nvSpPr>
        <p:spPr/>
        <p:txBody>
          <a:bodyPr>
            <a:normAutofit/>
          </a:bodyPr>
          <a:lstStyle/>
          <a:p>
            <a:r>
              <a:rPr lang="en-US" dirty="0" smtClean="0"/>
              <a:t>Successes</a:t>
            </a:r>
            <a:endParaRPr lang="en-US" dirty="0"/>
          </a:p>
        </p:txBody>
      </p:sp>
    </p:spTree>
    <p:extLst>
      <p:ext uri="{BB962C8B-B14F-4D97-AF65-F5344CB8AC3E}">
        <p14:creationId xmlns:p14="http://schemas.microsoft.com/office/powerpoint/2010/main" val="2031977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Co-location with e-Learning department was not enough for true collaboration</a:t>
            </a:r>
          </a:p>
          <a:p>
            <a:r>
              <a:rPr lang="en-US" dirty="0" smtClean="0"/>
              <a:t>Blurry lines between departments can be confusing for students/faculty</a:t>
            </a:r>
          </a:p>
          <a:p>
            <a:r>
              <a:rPr lang="en-US" dirty="0" smtClean="0"/>
              <a:t>Perception </a:t>
            </a:r>
            <a:r>
              <a:rPr lang="en-US" smtClean="0"/>
              <a:t>and staff funding</a:t>
            </a:r>
            <a:endParaRPr lang="en-US" dirty="0"/>
          </a:p>
        </p:txBody>
      </p:sp>
      <p:sp>
        <p:nvSpPr>
          <p:cNvPr id="4" name="Title 3"/>
          <p:cNvSpPr>
            <a:spLocks noGrp="1"/>
          </p:cNvSpPr>
          <p:nvPr>
            <p:ph type="title"/>
          </p:nvPr>
        </p:nvSpPr>
        <p:spPr/>
        <p:txBody>
          <a:bodyPr>
            <a:normAutofit/>
          </a:bodyPr>
          <a:lstStyle/>
          <a:p>
            <a:r>
              <a:rPr lang="en-US" dirty="0" smtClean="0"/>
              <a:t>Challenges</a:t>
            </a:r>
            <a:endParaRPr lang="en-US" dirty="0"/>
          </a:p>
        </p:txBody>
      </p:sp>
    </p:spTree>
    <p:extLst>
      <p:ext uri="{BB962C8B-B14F-4D97-AF65-F5344CB8AC3E}">
        <p14:creationId xmlns:p14="http://schemas.microsoft.com/office/powerpoint/2010/main" val="1661830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Facts</a:t>
            </a:r>
            <a:endParaRPr lang="en-US" dirty="0"/>
          </a:p>
        </p:txBody>
      </p:sp>
      <p:sp>
        <p:nvSpPr>
          <p:cNvPr id="3" name="Content Placeholder 2"/>
          <p:cNvSpPr>
            <a:spLocks noGrp="1"/>
          </p:cNvSpPr>
          <p:nvPr>
            <p:ph idx="1"/>
          </p:nvPr>
        </p:nvSpPr>
        <p:spPr>
          <a:xfrm>
            <a:off x="457200" y="1200151"/>
            <a:ext cx="8229600" cy="2971799"/>
          </a:xfrm>
        </p:spPr>
        <p:txBody>
          <a:bodyPr>
            <a:normAutofit fontScale="92500" lnSpcReduction="10000"/>
          </a:bodyPr>
          <a:lstStyle/>
          <a:p>
            <a:r>
              <a:rPr lang="en-US" dirty="0" smtClean="0"/>
              <a:t>Private non-profit serving adults and international students</a:t>
            </a:r>
          </a:p>
          <a:p>
            <a:r>
              <a:rPr lang="en-US" dirty="0" smtClean="0"/>
              <a:t>33 sites in 11 countries</a:t>
            </a:r>
          </a:p>
          <a:p>
            <a:r>
              <a:rPr lang="en-US" dirty="0" smtClean="0"/>
              <a:t>Leadership, Business, Technology, Education, Counseling</a:t>
            </a:r>
          </a:p>
          <a:p>
            <a:r>
              <a:rPr lang="en-US" dirty="0" smtClean="0"/>
              <a:t>Centralized curriculum development</a:t>
            </a:r>
            <a:endParaRPr lang="en-US" dirty="0"/>
          </a:p>
        </p:txBody>
      </p:sp>
    </p:spTree>
    <p:extLst>
      <p:ext uri="{BB962C8B-B14F-4D97-AF65-F5344CB8AC3E}">
        <p14:creationId xmlns:p14="http://schemas.microsoft.com/office/powerpoint/2010/main" val="15495954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this…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66986" y="1273174"/>
            <a:ext cx="4389120" cy="3555082"/>
          </a:xfrm>
        </p:spPr>
      </p:pic>
    </p:spTree>
    <p:extLst>
      <p:ext uri="{BB962C8B-B14F-4D97-AF65-F5344CB8AC3E}">
        <p14:creationId xmlns:p14="http://schemas.microsoft.com/office/powerpoint/2010/main" val="1345632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this…</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080936" y="1200150"/>
            <a:ext cx="4982128" cy="3394075"/>
          </a:xfrm>
        </p:spPr>
      </p:pic>
    </p:spTree>
    <p:extLst>
      <p:ext uri="{BB962C8B-B14F-4D97-AF65-F5344CB8AC3E}">
        <p14:creationId xmlns:p14="http://schemas.microsoft.com/office/powerpoint/2010/main" val="3578102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 Desk Usage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72759944"/>
              </p:ext>
            </p:extLst>
          </p:nvPr>
        </p:nvGraphicFramePr>
        <p:xfrm>
          <a:off x="762000" y="1200151"/>
          <a:ext cx="7924800" cy="2819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a:graphicFrameLocks/>
          </p:cNvGraphicFramePr>
          <p:nvPr>
            <p:extLst>
              <p:ext uri="{D42A27DB-BD31-4B8C-83A1-F6EECF244321}">
                <p14:modId xmlns:p14="http://schemas.microsoft.com/office/powerpoint/2010/main" val="3040598983"/>
              </p:ext>
            </p:extLst>
          </p:nvPr>
        </p:nvGraphicFramePr>
        <p:xfrm>
          <a:off x="2286000" y="1200150"/>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p:cNvGraphicFramePr>
            <a:graphicFrameLocks/>
          </p:cNvGraphicFramePr>
          <p:nvPr/>
        </p:nvGraphicFramePr>
        <p:xfrm>
          <a:off x="2286000" y="985837"/>
          <a:ext cx="4572000" cy="317182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1962375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Expanded Access: Digital Shift</a:t>
            </a:r>
            <a:endParaRPr lang="en-US" dirty="0"/>
          </a:p>
        </p:txBody>
      </p:sp>
      <p:sp>
        <p:nvSpPr>
          <p:cNvPr id="3" name="Content Placeholder 2"/>
          <p:cNvSpPr>
            <a:spLocks noGrp="1"/>
          </p:cNvSpPr>
          <p:nvPr>
            <p:ph idx="1"/>
          </p:nvPr>
        </p:nvSpPr>
        <p:spPr/>
        <p:txBody>
          <a:bodyPr/>
          <a:lstStyle/>
          <a:p>
            <a:r>
              <a:rPr lang="en-US" dirty="0" smtClean="0"/>
              <a:t>Move prompted collection changes</a:t>
            </a:r>
          </a:p>
          <a:p>
            <a:pPr lvl="1"/>
            <a:r>
              <a:rPr lang="en-US" dirty="0" smtClean="0"/>
              <a:t>Weeded 75% of physical collection</a:t>
            </a:r>
          </a:p>
          <a:p>
            <a:pPr lvl="1"/>
            <a:r>
              <a:rPr lang="en-US" dirty="0" smtClean="0"/>
              <a:t>Nearly 100% digital</a:t>
            </a:r>
          </a:p>
          <a:p>
            <a:pPr lvl="1"/>
            <a:r>
              <a:rPr lang="en-US" dirty="0" smtClean="0"/>
              <a:t>Physical items are </a:t>
            </a:r>
            <a:r>
              <a:rPr lang="en-US" smtClean="0"/>
              <a:t>very targeted</a:t>
            </a:r>
            <a:endParaRPr lang="en-US" dirty="0" smtClean="0"/>
          </a:p>
          <a:p>
            <a:endParaRPr lang="en-US" dirty="0"/>
          </a:p>
        </p:txBody>
      </p:sp>
    </p:spTree>
    <p:extLst>
      <p:ext uri="{BB962C8B-B14F-4D97-AF65-F5344CB8AC3E}">
        <p14:creationId xmlns:p14="http://schemas.microsoft.com/office/powerpoint/2010/main" val="14933421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Expanded Collaborations: Faculty</a:t>
            </a:r>
            <a:endParaRPr lang="en-US" dirty="0"/>
          </a:p>
        </p:txBody>
      </p:sp>
      <p:sp>
        <p:nvSpPr>
          <p:cNvPr id="3" name="Content Placeholder 2"/>
          <p:cNvSpPr>
            <a:spLocks noGrp="1"/>
          </p:cNvSpPr>
          <p:nvPr>
            <p:ph idx="1"/>
          </p:nvPr>
        </p:nvSpPr>
        <p:spPr/>
        <p:txBody>
          <a:bodyPr/>
          <a:lstStyle/>
          <a:p>
            <a:r>
              <a:rPr lang="en-US" dirty="0" smtClean="0"/>
              <a:t>Proximity to faculty</a:t>
            </a:r>
          </a:p>
          <a:p>
            <a:pPr lvl="1"/>
            <a:r>
              <a:rPr lang="en-US" dirty="0" smtClean="0"/>
              <a:t>More chance encounters</a:t>
            </a:r>
          </a:p>
          <a:p>
            <a:pPr lvl="1"/>
            <a:r>
              <a:rPr lang="en-US" dirty="0" smtClean="0"/>
              <a:t>Stronger curriculum collaborations</a:t>
            </a:r>
          </a:p>
          <a:p>
            <a:r>
              <a:rPr lang="en-US" dirty="0" smtClean="0"/>
              <a:t>E-learning</a:t>
            </a:r>
          </a:p>
          <a:p>
            <a:r>
              <a:rPr lang="en-US" dirty="0" smtClean="0"/>
              <a:t>University assessment</a:t>
            </a:r>
            <a:endParaRPr lang="en-US" dirty="0"/>
          </a:p>
        </p:txBody>
      </p:sp>
    </p:spTree>
    <p:extLst>
      <p:ext uri="{BB962C8B-B14F-4D97-AF65-F5344CB8AC3E}">
        <p14:creationId xmlns:p14="http://schemas.microsoft.com/office/powerpoint/2010/main" val="582464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Positioned to identify unique student needs</a:t>
            </a:r>
          </a:p>
          <a:p>
            <a:pPr lvl="1"/>
            <a:r>
              <a:rPr lang="en-US" dirty="0" smtClean="0"/>
              <a:t>International Student Office</a:t>
            </a:r>
          </a:p>
          <a:p>
            <a:pPr lvl="1"/>
            <a:r>
              <a:rPr lang="en-US" dirty="0" smtClean="0"/>
              <a:t>Acquisition of English Language Program</a:t>
            </a:r>
          </a:p>
          <a:p>
            <a:pPr lvl="1"/>
            <a:r>
              <a:rPr lang="en-US" dirty="0" smtClean="0"/>
              <a:t>Changes to advisor leadership and staff</a:t>
            </a:r>
          </a:p>
        </p:txBody>
      </p:sp>
      <p:sp>
        <p:nvSpPr>
          <p:cNvPr id="4" name="Title 3"/>
          <p:cNvSpPr>
            <a:spLocks noGrp="1"/>
          </p:cNvSpPr>
          <p:nvPr>
            <p:ph type="title"/>
          </p:nvPr>
        </p:nvSpPr>
        <p:spPr/>
        <p:txBody>
          <a:bodyPr>
            <a:normAutofit fontScale="90000"/>
          </a:bodyPr>
          <a:lstStyle/>
          <a:p>
            <a:r>
              <a:rPr lang="en-US" dirty="0" smtClean="0"/>
              <a:t>Expanded Outreach: Student Support</a:t>
            </a:r>
            <a:endParaRPr lang="en-US" dirty="0"/>
          </a:p>
        </p:txBody>
      </p:sp>
    </p:spTree>
    <p:extLst>
      <p:ext uri="{BB962C8B-B14F-4D97-AF65-F5344CB8AC3E}">
        <p14:creationId xmlns:p14="http://schemas.microsoft.com/office/powerpoint/2010/main" val="4093561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As the new central hub of our university, we assumed responsibility for:</a:t>
            </a:r>
          </a:p>
          <a:p>
            <a:r>
              <a:rPr lang="en-US" dirty="0" smtClean="0"/>
              <a:t>Event support (with Marketing/PR)</a:t>
            </a:r>
          </a:p>
          <a:p>
            <a:r>
              <a:rPr lang="en-US" dirty="0" smtClean="0"/>
              <a:t>Classroom technical issues</a:t>
            </a:r>
          </a:p>
          <a:p>
            <a:r>
              <a:rPr lang="en-US" dirty="0" smtClean="0"/>
              <a:t>Computer lab support (with I.T.)</a:t>
            </a:r>
          </a:p>
        </p:txBody>
      </p:sp>
      <p:sp>
        <p:nvSpPr>
          <p:cNvPr id="4" name="Title 3"/>
          <p:cNvSpPr>
            <a:spLocks noGrp="1"/>
          </p:cNvSpPr>
          <p:nvPr>
            <p:ph type="title"/>
          </p:nvPr>
        </p:nvSpPr>
        <p:spPr/>
        <p:txBody>
          <a:bodyPr>
            <a:normAutofit/>
          </a:bodyPr>
          <a:lstStyle/>
          <a:p>
            <a:r>
              <a:rPr lang="en-US" dirty="0" smtClean="0"/>
              <a:t>Expanded Role: Site Support</a:t>
            </a:r>
            <a:endParaRPr lang="en-US" dirty="0"/>
          </a:p>
        </p:txBody>
      </p:sp>
    </p:spTree>
    <p:extLst>
      <p:ext uri="{BB962C8B-B14F-4D97-AF65-F5344CB8AC3E}">
        <p14:creationId xmlns:p14="http://schemas.microsoft.com/office/powerpoint/2010/main" val="42567530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46415C36967044DA3AF230083DBBC39" ma:contentTypeVersion="10" ma:contentTypeDescription="Create a new document." ma:contentTypeScope="" ma:versionID="6d7d3a29ebdc358efecc533ee69385d1">
  <xsd:schema xmlns:xsd="http://www.w3.org/2001/XMLSchema" xmlns:xs="http://www.w3.org/2001/XMLSchema" xmlns:p="http://schemas.microsoft.com/office/2006/metadata/properties" xmlns:ns2="5669a147-d03c-4da1-853a-dbe2c1ce4cf2" xmlns:ns3="32f8e521-8be3-46ad-bf16-1e267ff8bf2e" xmlns:ns4="cd4ca671-86e8-4525-83d9-92635132951b" xmlns:ns5="7fa669b3-8b4c-4773-afcb-6c3c48c1e7d5" targetNamespace="http://schemas.microsoft.com/office/2006/metadata/properties" ma:root="true" ma:fieldsID="6dd0fb53887864cf20fa30df8c6ba259" ns2:_="" ns3:_="" ns4:_="" ns5:_="">
    <xsd:import namespace="5669a147-d03c-4da1-853a-dbe2c1ce4cf2"/>
    <xsd:import namespace="32f8e521-8be3-46ad-bf16-1e267ff8bf2e"/>
    <xsd:import namespace="cd4ca671-86e8-4525-83d9-92635132951b"/>
    <xsd:import namespace="7fa669b3-8b4c-4773-afcb-6c3c48c1e7d5"/>
    <xsd:element name="properties">
      <xsd:complexType>
        <xsd:sequence>
          <xsd:element name="documentManagement">
            <xsd:complexType>
              <xsd:all>
                <xsd:element ref="ns2:Document_x0020_Date"/>
                <xsd:element ref="ns2:Document_x0020_Keywords" minOccurs="0"/>
                <xsd:element ref="ns3:Description" minOccurs="0"/>
                <xsd:element ref="ns4:Area" minOccurs="0"/>
                <xsd:element ref="ns4:School" minOccurs="0"/>
                <xsd:element ref="ns5:e3f3edb4b61f430f9abf86941886ff82" minOccurs="0"/>
                <xsd:element ref="ns2:TaxCatchAll" minOccurs="0"/>
                <xsd:element ref="ns2:TaxCatchAllLabel" minOccurs="0"/>
                <xsd:element ref="ns5:nd904cd46edb4aa6b5bd2eec7818e6d9"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69a147-d03c-4da1-853a-dbe2c1ce4cf2" elementFormDefault="qualified">
    <xsd:import namespace="http://schemas.microsoft.com/office/2006/documentManagement/types"/>
    <xsd:import namespace="http://schemas.microsoft.com/office/infopath/2007/PartnerControls"/>
    <xsd:element name="Document_x0020_Date" ma:index="8" ma:displayName="Document Date" ma:description="The Document Date should apply to that specific document and could be a past, present or future date.  You may create an agenda today for a meeting two weeks from now, so the date of the document would be for the meeting date, not today's creation date" ma:format="DateOnly" ma:internalName="Document_x0020_Date">
      <xsd:simpleType>
        <xsd:restriction base="dms:DateTime"/>
      </xsd:simpleType>
    </xsd:element>
    <xsd:element name="Document_x0020_Keywords" ma:index="9" nillable="true" ma:displayName="Document Keywords" ma:description="Used for input of keywords or phrases that are not included in any of the meta data columns. This allows for an extra level of tagging of selected documents.  If multiple keywords or phrases are used, separate them with a semicolon and a space after each keyword. Example: fiscal year 2010; taxes" ma:internalName="Document_x0020_Keywords">
      <xsd:simpleType>
        <xsd:restriction base="dms:Text">
          <xsd:maxLength value="255"/>
        </xsd:restriction>
      </xsd:simpleType>
    </xsd:element>
    <xsd:element name="TaxCatchAll" ma:index="15" nillable="true" ma:displayName="Taxonomy Catch All Column" ma:hidden="true" ma:list="{ca9b06f6-3b98-4a02-b866-f80c52adefea}" ma:internalName="TaxCatchAll" ma:showField="CatchAllData" ma:web="5669a147-d03c-4da1-853a-dbe2c1ce4cf2">
      <xsd:complexType>
        <xsd:complexContent>
          <xsd:extension base="dms:MultiChoiceLookup">
            <xsd:sequence>
              <xsd:element name="Value" type="dms:Lookup" maxOccurs="unbounded" minOccurs="0" nillable="true"/>
            </xsd:sequence>
          </xsd:extension>
        </xsd:complexContent>
      </xsd:complexType>
    </xsd:element>
    <xsd:element name="TaxCatchAllLabel" ma:index="16" nillable="true" ma:displayName="Taxonomy Catch All Column1" ma:hidden="true" ma:list="{ca9b06f6-3b98-4a02-b866-f80c52adefea}" ma:internalName="TaxCatchAllLabel" ma:readOnly="true" ma:showField="CatchAllDataLabel" ma:web="5669a147-d03c-4da1-853a-dbe2c1ce4c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2f8e521-8be3-46ad-bf16-1e267ff8bf2e" elementFormDefault="qualified">
    <xsd:import namespace="http://schemas.microsoft.com/office/2006/documentManagement/types"/>
    <xsd:import namespace="http://schemas.microsoft.com/office/infopath/2007/PartnerControls"/>
    <xsd:element name="Description" ma:index="10" nillable="true" ma:displayName="Document Description" ma:description="Short description of what is tracked or referenced in this document or any quick notes about this document." ma:internalName="Description0">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4ca671-86e8-4525-83d9-92635132951b" elementFormDefault="qualified">
    <xsd:import namespace="http://schemas.microsoft.com/office/2006/documentManagement/types"/>
    <xsd:import namespace="http://schemas.microsoft.com/office/infopath/2007/PartnerControls"/>
    <xsd:element name="Area" ma:index="11" nillable="true" ma:displayName="Area" ma:internalName="Area">
      <xsd:simpleType>
        <xsd:restriction base="dms:Text">
          <xsd:maxLength value="255"/>
        </xsd:restriction>
      </xsd:simpleType>
    </xsd:element>
    <xsd:element name="School" ma:index="12" nillable="true" ma:displayName="School" ma:default="All" ma:format="Dropdown" ma:internalName="School">
      <xsd:simpleType>
        <xsd:restriction base="dms:Choice">
          <xsd:enumeration value="All"/>
          <xsd:enumeration value="ASOE"/>
          <xsd:enumeration value="DAS"/>
          <xsd:enumeration value="SAL"/>
          <xsd:enumeration value="SOM"/>
          <xsd:enumeration value="N/A"/>
        </xsd:restriction>
      </xsd:simpleType>
    </xsd:element>
  </xsd:schema>
  <xsd:schema xmlns:xsd="http://www.w3.org/2001/XMLSchema" xmlns:xs="http://www.w3.org/2001/XMLSchema" xmlns:dms="http://schemas.microsoft.com/office/2006/documentManagement/types" xmlns:pc="http://schemas.microsoft.com/office/infopath/2007/PartnerControls" targetNamespace="7fa669b3-8b4c-4773-afcb-6c3c48c1e7d5" elementFormDefault="qualified">
    <xsd:import namespace="http://schemas.microsoft.com/office/2006/documentManagement/types"/>
    <xsd:import namespace="http://schemas.microsoft.com/office/infopath/2007/PartnerControls"/>
    <xsd:element name="e3f3edb4b61f430f9abf86941886ff82" ma:index="14" ma:taxonomy="true" ma:internalName="e3f3edb4b61f430f9abf86941886ff82" ma:taxonomyFieldName="TermStoreOwningGroup" ma:displayName="Term Store Owning Group" ma:readOnly="false" ma:default="" ma:fieldId="{e3f3edb4-b61f-430f-9abf-86941886ff82}" ma:sspId="ade403e2-4346-4cf6-af13-b452c850973b" ma:termSetId="8b127482-214a-4428-9d16-d16ec1f6958a" ma:anchorId="00000000-0000-0000-0000-000000000000" ma:open="false" ma:isKeyword="false">
      <xsd:complexType>
        <xsd:sequence>
          <xsd:element ref="pc:Terms" minOccurs="0" maxOccurs="1"/>
        </xsd:sequence>
      </xsd:complexType>
    </xsd:element>
    <xsd:element name="nd904cd46edb4aa6b5bd2eec7818e6d9" ma:index="18" ma:taxonomy="true" ma:internalName="nd904cd46edb4aa6b5bd2eec7818e6d9" ma:taxonomyFieldName="TermStoreBusinessCategory" ma:displayName="Term Store Business Category" ma:readOnly="false" ma:default="" ma:fieldId="{7d904cd4-6edb-4aa6-b5bd-2eec7818e6d9}" ma:sspId="ade403e2-4346-4cf6-af13-b452c850973b" ma:termSetId="63abd86f-f37e-4204-956e-444f3f7dd4c1"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escription xmlns="32f8e521-8be3-46ad-bf16-1e267ff8bf2e" xsi:nil="true"/>
    <TaxCatchAll xmlns="5669a147-d03c-4da1-853a-dbe2c1ce4cf2"/>
    <Area xmlns="cd4ca671-86e8-4525-83d9-92635132951b">Administration</Area>
    <School xmlns="cd4ca671-86e8-4525-83d9-92635132951b">All</School>
    <Document_x0020_Keywords xmlns="5669a147-d03c-4da1-853a-dbe2c1ce4cf2">WSHETC Spokane; Building Bridges; Marketing; AY15</Document_x0020_Keywords>
    <Document_x0020_Date xmlns="5669a147-d03c-4da1-853a-dbe2c1ce4cf2">2015-03-10T07:00:00+00:00</Document_x0020_Date>
    <nd904cd46edb4aa6b5bd2eec7818e6d9 xmlns="7fa669b3-8b4c-4773-afcb-6c3c48c1e7d5">
      <Terms xmlns="http://schemas.microsoft.com/office/infopath/2007/PartnerControls">
        <TermInfo xmlns="http://schemas.microsoft.com/office/infopath/2007/PartnerControls">
          <TermName xmlns="http://schemas.microsoft.com/office/infopath/2007/PartnerControls">Presentation</TermName>
          <TermId xmlns="http://schemas.microsoft.com/office/infopath/2007/PartnerControls">f193e3e2-86f3-41d6-8aec-bfeafb7a52ab</TermId>
        </TermInfo>
      </Terms>
    </nd904cd46edb4aa6b5bd2eec7818e6d9>
    <e3f3edb4b61f430f9abf86941886ff82 xmlns="7fa669b3-8b4c-4773-afcb-6c3c48c1e7d5">
      <Terms xmlns="http://schemas.microsoft.com/office/infopath/2007/PartnerControls">
        <TermInfo xmlns="http://schemas.microsoft.com/office/infopath/2007/PartnerControls">
          <TermName xmlns="http://schemas.microsoft.com/office/infopath/2007/PartnerControls">Library and Learning Resource Center</TermName>
          <TermId xmlns="http://schemas.microsoft.com/office/infopath/2007/PartnerControls">f8ef9b89-35a0-4ae6-b823-03b5a8d55bb1</TermId>
        </TermInfo>
      </Terms>
    </e3f3edb4b61f430f9abf86941886ff82>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C23464C3-2C1F-47FF-89F0-8B542F55F1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69a147-d03c-4da1-853a-dbe2c1ce4cf2"/>
    <ds:schemaRef ds:uri="32f8e521-8be3-46ad-bf16-1e267ff8bf2e"/>
    <ds:schemaRef ds:uri="cd4ca671-86e8-4525-83d9-92635132951b"/>
    <ds:schemaRef ds:uri="7fa669b3-8b4c-4773-afcb-6c3c48c1e7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E2B674A-FEB7-420F-B316-375BAF3C8A08}">
  <ds:schemaRefs>
    <ds:schemaRef ds:uri="http://schemas.microsoft.com/sharepoint/v3/contenttype/forms"/>
  </ds:schemaRefs>
</ds:datastoreItem>
</file>

<file path=customXml/itemProps3.xml><?xml version="1.0" encoding="utf-8"?>
<ds:datastoreItem xmlns:ds="http://schemas.openxmlformats.org/officeDocument/2006/customXml" ds:itemID="{A16BDE6E-88C8-4181-8089-266C798ACE18}">
  <ds:schemaRefs>
    <ds:schemaRef ds:uri="http://purl.org/dc/elements/1.1/"/>
    <ds:schemaRef ds:uri="http://purl.org/dc/dcmitype/"/>
    <ds:schemaRef ds:uri="http://schemas.microsoft.com/office/2006/documentManagement/types"/>
    <ds:schemaRef ds:uri="http://purl.org/dc/terms/"/>
    <ds:schemaRef ds:uri="5669a147-d03c-4da1-853a-dbe2c1ce4cf2"/>
    <ds:schemaRef ds:uri="http://schemas.microsoft.com/office/infopath/2007/PartnerControls"/>
    <ds:schemaRef ds:uri="32f8e521-8be3-46ad-bf16-1e267ff8bf2e"/>
    <ds:schemaRef ds:uri="cd4ca671-86e8-4525-83d9-92635132951b"/>
    <ds:schemaRef ds:uri="http://www.w3.org/XML/1998/namespace"/>
    <ds:schemaRef ds:uri="http://schemas.openxmlformats.org/package/2006/metadata/core-properties"/>
    <ds:schemaRef ds:uri="7fa669b3-8b4c-4773-afcb-6c3c48c1e7d5"/>
    <ds:schemaRef ds:uri="http://schemas.microsoft.com/office/2006/metadata/properties"/>
  </ds:schemaRefs>
</ds:datastoreItem>
</file>

<file path=customXml/itemProps4.xml><?xml version="1.0" encoding="utf-8"?>
<ds:datastoreItem xmlns:ds="http://schemas.openxmlformats.org/officeDocument/2006/customXml" ds:itemID="{E4B344DA-919B-420F-AEC8-61EEEF1151E6}">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398</TotalTime>
  <Words>1013</Words>
  <Application>Microsoft Office PowerPoint</Application>
  <PresentationFormat>On-screen Show (16:9)</PresentationFormat>
  <Paragraphs>96</Paragraphs>
  <Slides>12</Slides>
  <Notes>12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12</vt:i4>
      </vt:variant>
    </vt:vector>
  </HeadingPairs>
  <TitlesOfParts>
    <vt:vector size="16" baseType="lpstr">
      <vt:lpstr>Arial</vt:lpstr>
      <vt:lpstr>Calibri</vt:lpstr>
      <vt:lpstr>Office Theme</vt:lpstr>
      <vt:lpstr>Custom Design</vt:lpstr>
      <vt:lpstr>Expanded Access: The Library as Conduit for Collaboration</vt:lpstr>
      <vt:lpstr>Quick Facts</vt:lpstr>
      <vt:lpstr>From this…</vt:lpstr>
      <vt:lpstr>To this…</vt:lpstr>
      <vt:lpstr>Front Desk Usage</vt:lpstr>
      <vt:lpstr>Expanded Access: Digital Shift</vt:lpstr>
      <vt:lpstr>Expanded Collaborations: Faculty</vt:lpstr>
      <vt:lpstr>Expanded Outreach: Student Support</vt:lpstr>
      <vt:lpstr>Expanded Role: Site Support</vt:lpstr>
      <vt:lpstr>Expanded Mission: Academic Tech</vt:lpstr>
      <vt:lpstr>Successes</vt:lpstr>
      <vt:lpstr>Challenges</vt:lpstr>
    </vt:vector>
  </TitlesOfParts>
  <Company>City University of Seattle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Expanded Access WSHETC Presentation - Version With Notes</dc:title>
  <dc:creator>Bill Hayes</dc:creator>
  <cp:lastModifiedBy>Mary Mara</cp:lastModifiedBy>
  <cp:revision>48</cp:revision>
  <cp:lastPrinted>2015-03-09T15:15:51Z</cp:lastPrinted>
  <dcterms:created xsi:type="dcterms:W3CDTF">2013-08-02T19:36:18Z</dcterms:created>
  <dcterms:modified xsi:type="dcterms:W3CDTF">2016-06-13T17:59:32Z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0x010100946415C36967044DA3AF230083DBBC39</vt:lpwstr>
  </property>
  <property fmtid="{D5CDD505-2E9C-101B-9397-08002B2CF9AE}" pid="3" name="Order">
    <vt:r8>576100</vt:r8>
  </property>
  <property fmtid="{D5CDD505-2E9C-101B-9397-08002B2CF9AE}" pid="4" name="xd_ProgID">
    <vt:lpwstr/>
  </property>
  <property fmtid="{D5CDD505-2E9C-101B-9397-08002B2CF9AE}" pid="5" name="_dlc_DocId">
    <vt:lpwstr>JMU6HW5CN4KV-1587138748-181</vt:lpwstr>
  </property>
  <property fmtid="{D5CDD505-2E9C-101B-9397-08002B2CF9AE}" pid="6" name="_dlc_DocIdUrl">
    <vt:lpwstr>https://home.cityu.edu/Lib_Pub/LibraryInternal/_layouts/15/DocIdRedir.aspx?ID=JMU6HW5CN4KV-1587138748-181, JMU6HW5CN4KV-1587138748-181</vt:lpwstr>
  </property>
  <property fmtid="{D5CDD505-2E9C-101B-9397-08002B2CF9AE}" pid="7" name="TermStoreOwningGroup">
    <vt:lpwstr>20</vt:lpwstr>
  </property>
  <property fmtid="{D5CDD505-2E9C-101B-9397-08002B2CF9AE}" pid="8" name="TermStoreBusinessCategory">
    <vt:lpwstr>62</vt:lpwstr>
  </property>
  <property fmtid="{D5CDD505-2E9C-101B-9397-08002B2CF9AE}" pid="9" name="TemplateUrl">
    <vt:lpwstr/>
  </property>
  <property fmtid="{D5CDD505-2E9C-101B-9397-08002B2CF9AE}" pid="10" name="_dlc_DocIdItemGuid">
    <vt:lpwstr>d34548f9-76d6-42d6-82e6-11cd97ad557d</vt:lpwstr>
  </property>
  <property fmtid="{D5CDD505-2E9C-101B-9397-08002B2CF9AE}" pid="11" name="OwningDeptLookup">
    <vt:lpwstr>45</vt:lpwstr>
  </property>
  <property fmtid="{D5CDD505-2E9C-101B-9397-08002B2CF9AE}" pid="12" name="Category 2">
    <vt:lpwstr>45</vt:lpwstr>
  </property>
</Properties>
</file>