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6858000" cx="12192000"/>
  <p:notesSz cx="6858000" cy="9144000"/>
  <p:embeddedFontLst>
    <p:embeddedFont>
      <p:font typeface="Corbel"/>
      <p:regular r:id="rId20"/>
      <p:bold r:id="rId21"/>
      <p:italic r:id="rId22"/>
      <p:boldItalic r:id="rId23"/>
    </p:embeddedFont>
    <p:embeddedFont>
      <p:font typeface="Open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Corbel-regular.fntdata"/><Relationship Id="rId22" Type="http://schemas.openxmlformats.org/officeDocument/2006/relationships/font" Target="fonts/Corbel-italic.fntdata"/><Relationship Id="rId21" Type="http://schemas.openxmlformats.org/officeDocument/2006/relationships/font" Target="fonts/Corbel-bold.fntdata"/><Relationship Id="rId24" Type="http://schemas.openxmlformats.org/officeDocument/2006/relationships/font" Target="fonts/OpenSans-regular.fntdata"/><Relationship Id="rId23" Type="http://schemas.openxmlformats.org/officeDocument/2006/relationships/font" Target="fonts/Corbel-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penSans-italic.fntdata"/><Relationship Id="rId25" Type="http://schemas.openxmlformats.org/officeDocument/2006/relationships/font" Target="fonts/OpenSans-bold.fntdata"/><Relationship Id="rId27" Type="http://schemas.openxmlformats.org/officeDocument/2006/relationships/font" Target="fonts/OpenSans-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 name="Google Shape;8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 name="Google Shape;8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 name="Google Shape;203;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Based on positive feedback and popularity, we will be expanding this program to more topics and implementing assessment protocols.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Was intended to be one of my goals for the coming year</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Random timing thing.  Makes sense to fall under me (I also manage our Institutional Repository), and it has far more operational significance for the university than continuing to experiment with this project.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So, the “learn in a week” power automate project is on hold indefinitely.  But! I hope that maybe some of you can draw inspiration from this and take it further!</a:t>
            </a:r>
            <a:endParaRPr/>
          </a:p>
          <a:p>
            <a:pPr indent="0" lvl="0" marL="0" rtl="0" algn="l">
              <a:spcBef>
                <a:spcPts val="0"/>
              </a:spcBef>
              <a:spcAft>
                <a:spcPts val="0"/>
              </a:spcAft>
              <a:buNone/>
            </a:pPr>
            <a:r>
              <a:t/>
            </a:r>
            <a:endParaRPr/>
          </a:p>
        </p:txBody>
      </p:sp>
      <p:sp>
        <p:nvSpPr>
          <p:cNvPr id="204" name="Google Shape;204;p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 name="Google Shape;213;p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My flow to look at, you may find a better way to set it up! Or a better tool than power automate!    Please drop me a line and tell me how it is going and what you build!!!</a:t>
            </a:r>
            <a:endParaRPr/>
          </a:p>
        </p:txBody>
      </p:sp>
      <p:sp>
        <p:nvSpPr>
          <p:cNvPr id="214" name="Google Shape;214;p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Allowing meaningful reflection</a:t>
            </a:r>
            <a:endParaRPr/>
          </a:p>
        </p:txBody>
      </p:sp>
      <p:sp>
        <p:nvSpPr>
          <p:cNvPr id="106" name="Google Shape;106;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 name="Google Shape;11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Tool included in our Microsoft 365</a:t>
            </a:r>
            <a:endParaRPr/>
          </a:p>
        </p:txBody>
      </p:sp>
      <p:sp>
        <p:nvSpPr>
          <p:cNvPr id="126" name="Google Shape;126;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1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003A92"/>
        </a:solidFill>
      </p:bgPr>
    </p:bg>
    <p:spTree>
      <p:nvGrpSpPr>
        <p:cNvPr id="10" name="Shape 10"/>
        <p:cNvGrpSpPr/>
        <p:nvPr/>
      </p:nvGrpSpPr>
      <p:grpSpPr>
        <a:xfrm>
          <a:off x="0" y="0"/>
          <a:ext cx="0" cy="0"/>
          <a:chOff x="0" y="0"/>
          <a:chExt cx="0" cy="0"/>
        </a:xfrm>
      </p:grpSpPr>
      <p:sp>
        <p:nvSpPr>
          <p:cNvPr id="11" name="Google Shape;11;p2"/>
          <p:cNvSpPr txBox="1"/>
          <p:nvPr>
            <p:ph idx="1" type="body"/>
          </p:nvPr>
        </p:nvSpPr>
        <p:spPr>
          <a:xfrm>
            <a:off x="4431445" y="2952400"/>
            <a:ext cx="7090687" cy="510327"/>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chemeClr val="lt1"/>
              </a:buClr>
              <a:buSzPts val="3500"/>
              <a:buFont typeface="Arial"/>
              <a:buNone/>
              <a:defRPr b="1" i="0" sz="3500" u="none" cap="none" strike="noStrike">
                <a:solidFill>
                  <a:schemeClr val="lt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12" name="Google Shape;12;p2"/>
          <p:cNvSpPr txBox="1"/>
          <p:nvPr>
            <p:ph idx="2" type="body"/>
          </p:nvPr>
        </p:nvSpPr>
        <p:spPr>
          <a:xfrm>
            <a:off x="4431445" y="3462727"/>
            <a:ext cx="7090679" cy="45144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23BDC1"/>
              </a:buClr>
              <a:buSzPts val="2400"/>
              <a:buFont typeface="Arial"/>
              <a:buNone/>
              <a:defRPr b="0" i="0" sz="2400" u="none" cap="none" strike="noStrike">
                <a:solidFill>
                  <a:srgbClr val="23BDC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cxnSp>
        <p:nvCxnSpPr>
          <p:cNvPr id="13" name="Google Shape;13;p2"/>
          <p:cNvCxnSpPr/>
          <p:nvPr/>
        </p:nvCxnSpPr>
        <p:spPr>
          <a:xfrm>
            <a:off x="3997843" y="2721935"/>
            <a:ext cx="0" cy="1414131"/>
          </a:xfrm>
          <a:prstGeom prst="straightConnector1">
            <a:avLst/>
          </a:prstGeom>
          <a:noFill/>
          <a:ln cap="flat" cmpd="sng" w="9525">
            <a:solidFill>
              <a:schemeClr val="lt1"/>
            </a:solidFill>
            <a:prstDash val="solid"/>
            <a:miter lim="800000"/>
            <a:headEnd len="sm" w="sm" type="none"/>
            <a:tailEnd len="sm" w="sm" type="none"/>
          </a:ln>
        </p:spPr>
      </p:cxnSp>
      <p:pic>
        <p:nvPicPr>
          <p:cNvPr descr="Text, logo&#10;&#10;Description automatically generated with medium confidence" id="14" name="Google Shape;14;p2"/>
          <p:cNvPicPr preferRelativeResize="0"/>
          <p:nvPr/>
        </p:nvPicPr>
        <p:blipFill rotWithShape="1">
          <a:blip r:embed="rId2">
            <a:alphaModFix/>
          </a:blip>
          <a:srcRect b="0" l="0" r="0" t="0"/>
          <a:stretch/>
        </p:blipFill>
        <p:spPr>
          <a:xfrm>
            <a:off x="333579" y="2764718"/>
            <a:ext cx="3579990" cy="13285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le Slide">
  <p:cSld name="6_Title Slide">
    <p:spTree>
      <p:nvGrpSpPr>
        <p:cNvPr id="67" name="Shape 67"/>
        <p:cNvGrpSpPr/>
        <p:nvPr/>
      </p:nvGrpSpPr>
      <p:grpSpPr>
        <a:xfrm>
          <a:off x="0" y="0"/>
          <a:ext cx="0" cy="0"/>
          <a:chOff x="0" y="0"/>
          <a:chExt cx="0" cy="0"/>
        </a:xfrm>
      </p:grpSpPr>
      <p:sp>
        <p:nvSpPr>
          <p:cNvPr id="68" name="Google Shape;68;p11"/>
          <p:cNvSpPr/>
          <p:nvPr/>
        </p:nvSpPr>
        <p:spPr>
          <a:xfrm>
            <a:off x="0" y="0"/>
            <a:ext cx="12192000" cy="6858000"/>
          </a:xfrm>
          <a:prstGeom prst="rect">
            <a:avLst/>
          </a:prstGeom>
          <a:solidFill>
            <a:srgbClr val="827B6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69" name="Google Shape;69;p11"/>
          <p:cNvSpPr txBox="1"/>
          <p:nvPr>
            <p:ph idx="1" type="body"/>
          </p:nvPr>
        </p:nvSpPr>
        <p:spPr>
          <a:xfrm>
            <a:off x="2550657" y="2817566"/>
            <a:ext cx="7090687" cy="48776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1000"/>
              </a:spcBef>
              <a:spcAft>
                <a:spcPts val="0"/>
              </a:spcAft>
              <a:buClr>
                <a:schemeClr val="lt1"/>
              </a:buClr>
              <a:buSzPts val="3500"/>
              <a:buFont typeface="Arial"/>
              <a:buNone/>
              <a:defRPr b="1" i="0" sz="3500" u="none" cap="none" strike="noStrike">
                <a:solidFill>
                  <a:schemeClr val="lt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70" name="Google Shape;70;p11"/>
          <p:cNvSpPr txBox="1"/>
          <p:nvPr/>
        </p:nvSpPr>
        <p:spPr>
          <a:xfrm>
            <a:off x="10437105" y="6479331"/>
            <a:ext cx="1605516"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lang="en-US" sz="1000">
                <a:solidFill>
                  <a:schemeClr val="lt1"/>
                </a:solidFill>
                <a:latin typeface="Open Sans"/>
                <a:ea typeface="Open Sans"/>
                <a:cs typeface="Open Sans"/>
                <a:sym typeface="Open Sans"/>
              </a:rPr>
              <a:t>‹#›</a:t>
            </a:fld>
            <a:endParaRPr sz="1000">
              <a:solidFill>
                <a:schemeClr val="lt1"/>
              </a:solidFill>
              <a:latin typeface="Open Sans"/>
              <a:ea typeface="Open Sans"/>
              <a:cs typeface="Open Sans"/>
              <a:sym typeface="Open Sans"/>
            </a:endParaRPr>
          </a:p>
        </p:txBody>
      </p:sp>
      <p:cxnSp>
        <p:nvCxnSpPr>
          <p:cNvPr id="71" name="Google Shape;71;p11"/>
          <p:cNvCxnSpPr/>
          <p:nvPr/>
        </p:nvCxnSpPr>
        <p:spPr>
          <a:xfrm rot="10800000">
            <a:off x="5789167" y="3480245"/>
            <a:ext cx="604138" cy="0"/>
          </a:xfrm>
          <a:prstGeom prst="straightConnector1">
            <a:avLst/>
          </a:prstGeom>
          <a:noFill/>
          <a:ln cap="flat" cmpd="sng" w="57150">
            <a:solidFill>
              <a:srgbClr val="23BDC1"/>
            </a:solidFill>
            <a:prstDash val="solid"/>
            <a:miter lim="800000"/>
            <a:headEnd len="sm" w="sm" type="none"/>
            <a:tailEnd len="sm" w="sm" type="none"/>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72" name="Shape 7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and Content">
  <p:cSld name="3_Title and Content">
    <p:spTree>
      <p:nvGrpSpPr>
        <p:cNvPr id="73" name="Shape 73"/>
        <p:cNvGrpSpPr/>
        <p:nvPr/>
      </p:nvGrpSpPr>
      <p:grpSpPr>
        <a:xfrm>
          <a:off x="0" y="0"/>
          <a:ext cx="0" cy="0"/>
          <a:chOff x="0" y="0"/>
          <a:chExt cx="0" cy="0"/>
        </a:xfrm>
      </p:grpSpPr>
      <p:sp>
        <p:nvSpPr>
          <p:cNvPr id="74" name="Google Shape;74;p13"/>
          <p:cNvSpPr txBox="1"/>
          <p:nvPr>
            <p:ph idx="1" type="body"/>
          </p:nvPr>
        </p:nvSpPr>
        <p:spPr>
          <a:xfrm>
            <a:off x="427511" y="331190"/>
            <a:ext cx="10382427" cy="407097"/>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003A92"/>
              </a:buClr>
              <a:buSzPts val="3000"/>
              <a:buFont typeface="Arial"/>
              <a:buNone/>
              <a:defRPr b="1" i="0" sz="3000" u="none" cap="none" strike="noStrike">
                <a:solidFill>
                  <a:srgbClr val="003A92"/>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75" name="Google Shape;75;p13"/>
          <p:cNvSpPr txBox="1"/>
          <p:nvPr>
            <p:ph idx="2" type="body"/>
          </p:nvPr>
        </p:nvSpPr>
        <p:spPr>
          <a:xfrm>
            <a:off x="442501" y="751401"/>
            <a:ext cx="10382427" cy="44031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23BDC1"/>
              </a:buClr>
              <a:buSzPts val="2400"/>
              <a:buFont typeface="Arial"/>
              <a:buNone/>
              <a:defRPr b="0" i="0" sz="2400" u="none" cap="none" strike="noStrike">
                <a:solidFill>
                  <a:srgbClr val="23BDC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76" name="Google Shape;76;p13"/>
          <p:cNvSpPr txBox="1"/>
          <p:nvPr>
            <p:ph idx="3" type="body"/>
          </p:nvPr>
        </p:nvSpPr>
        <p:spPr>
          <a:xfrm>
            <a:off x="1482294" y="1787345"/>
            <a:ext cx="9440069" cy="123509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50000"/>
              </a:lnSpc>
              <a:spcBef>
                <a:spcPts val="1000"/>
              </a:spcBef>
              <a:spcAft>
                <a:spcPts val="0"/>
              </a:spcAft>
              <a:buClr>
                <a:srgbClr val="333333"/>
              </a:buClr>
              <a:buSzPts val="1400"/>
              <a:buFont typeface="Arial"/>
              <a:buNone/>
              <a:defRPr b="0" i="0" sz="1400" u="none" cap="none" strike="noStrike">
                <a:solidFill>
                  <a:srgbClr val="333333"/>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77" name="Google Shape;77;p13"/>
          <p:cNvSpPr txBox="1"/>
          <p:nvPr>
            <p:ph idx="4" type="body"/>
          </p:nvPr>
        </p:nvSpPr>
        <p:spPr>
          <a:xfrm>
            <a:off x="1954661" y="3194155"/>
            <a:ext cx="8855277" cy="1830514"/>
          </a:xfrm>
          <a:prstGeom prst="rect">
            <a:avLst/>
          </a:prstGeom>
          <a:noFill/>
          <a:ln>
            <a:noFill/>
          </a:ln>
        </p:spPr>
        <p:txBody>
          <a:bodyPr anchorCtr="0" anchor="t" bIns="45700" lIns="91425" spcFirstLastPara="1" rIns="91425" wrap="square" tIns="45700">
            <a:noAutofit/>
          </a:bodyPr>
          <a:lstStyle>
            <a:lvl1pPr indent="-317500" lvl="0" marL="457200" marR="0" rtl="0" algn="l">
              <a:lnSpc>
                <a:spcPct val="100000"/>
              </a:lnSpc>
              <a:spcBef>
                <a:spcPts val="1000"/>
              </a:spcBef>
              <a:spcAft>
                <a:spcPts val="0"/>
              </a:spcAft>
              <a:buClr>
                <a:srgbClr val="A5A5A5"/>
              </a:buClr>
              <a:buSzPts val="1400"/>
              <a:buFont typeface="Arial"/>
              <a:buChar char="•"/>
              <a:defRPr b="0" i="0" sz="1400" u="none" cap="none" strike="noStrike">
                <a:solidFill>
                  <a:srgbClr val="333333"/>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78" name="Google Shape;78;p13"/>
          <p:cNvSpPr/>
          <p:nvPr/>
        </p:nvSpPr>
        <p:spPr>
          <a:xfrm rot="10800000">
            <a:off x="0" y="6389159"/>
            <a:ext cx="12192000" cy="489003"/>
          </a:xfrm>
          <a:prstGeom prst="rect">
            <a:avLst/>
          </a:prstGeom>
          <a:solidFill>
            <a:srgbClr val="003A9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79" name="Google Shape;79;p13"/>
          <p:cNvSpPr txBox="1"/>
          <p:nvPr/>
        </p:nvSpPr>
        <p:spPr>
          <a:xfrm>
            <a:off x="10492113" y="6506703"/>
            <a:ext cx="1605516"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lang="en-US" sz="1000">
                <a:solidFill>
                  <a:schemeClr val="lt1"/>
                </a:solidFill>
                <a:latin typeface="Open Sans"/>
                <a:ea typeface="Open Sans"/>
                <a:cs typeface="Open Sans"/>
                <a:sym typeface="Open Sans"/>
              </a:rPr>
              <a:t>‹#›</a:t>
            </a:fld>
            <a:endParaRPr sz="1000">
              <a:solidFill>
                <a:schemeClr val="lt1"/>
              </a:solidFill>
              <a:latin typeface="Open Sans"/>
              <a:ea typeface="Open Sans"/>
              <a:cs typeface="Open Sans"/>
              <a:sym typeface="Open Sans"/>
            </a:endParaRPr>
          </a:p>
        </p:txBody>
      </p:sp>
      <p:pic>
        <p:nvPicPr>
          <p:cNvPr descr="Text, logo&#10;&#10;Description automatically generated with medium confidence" id="80" name="Google Shape;80;p13"/>
          <p:cNvPicPr preferRelativeResize="0"/>
          <p:nvPr/>
        </p:nvPicPr>
        <p:blipFill rotWithShape="1">
          <a:blip r:embed="rId2">
            <a:alphaModFix/>
          </a:blip>
          <a:srcRect b="0" l="0" r="0" t="0"/>
          <a:stretch/>
        </p:blipFill>
        <p:spPr>
          <a:xfrm>
            <a:off x="54615" y="6381370"/>
            <a:ext cx="1317688" cy="48900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Slide">
  <p:cSld name="3_Title Slide">
    <p:spTree>
      <p:nvGrpSpPr>
        <p:cNvPr id="81" name="Shape 8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5" name="Shape 15"/>
        <p:cNvGrpSpPr/>
        <p:nvPr/>
      </p:nvGrpSpPr>
      <p:grpSpPr>
        <a:xfrm>
          <a:off x="0" y="0"/>
          <a:ext cx="0" cy="0"/>
          <a:chOff x="0" y="0"/>
          <a:chExt cx="0" cy="0"/>
        </a:xfrm>
      </p:grpSpPr>
      <p:sp>
        <p:nvSpPr>
          <p:cNvPr id="16" name="Google Shape;16;p3"/>
          <p:cNvSpPr/>
          <p:nvPr/>
        </p:nvSpPr>
        <p:spPr>
          <a:xfrm>
            <a:off x="0" y="0"/>
            <a:ext cx="12192000" cy="6858000"/>
          </a:xfrm>
          <a:prstGeom prst="rect">
            <a:avLst/>
          </a:prstGeom>
          <a:solidFill>
            <a:srgbClr val="33333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333333"/>
              </a:solidFill>
              <a:latin typeface="Corbel"/>
              <a:ea typeface="Corbel"/>
              <a:cs typeface="Corbel"/>
              <a:sym typeface="Corbel"/>
            </a:endParaRPr>
          </a:p>
        </p:txBody>
      </p:sp>
      <p:sp>
        <p:nvSpPr>
          <p:cNvPr id="17" name="Google Shape;17;p3"/>
          <p:cNvSpPr txBox="1"/>
          <p:nvPr>
            <p:ph idx="1" type="body"/>
          </p:nvPr>
        </p:nvSpPr>
        <p:spPr>
          <a:xfrm>
            <a:off x="2550657" y="2817566"/>
            <a:ext cx="7090687" cy="48776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1000"/>
              </a:spcBef>
              <a:spcAft>
                <a:spcPts val="0"/>
              </a:spcAft>
              <a:buClr>
                <a:schemeClr val="lt1"/>
              </a:buClr>
              <a:buSzPts val="3500"/>
              <a:buFont typeface="Arial"/>
              <a:buNone/>
              <a:defRPr b="1" i="0" sz="3500" u="none" cap="none" strike="noStrike">
                <a:solidFill>
                  <a:schemeClr val="lt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18" name="Google Shape;18;p3"/>
          <p:cNvSpPr txBox="1"/>
          <p:nvPr/>
        </p:nvSpPr>
        <p:spPr>
          <a:xfrm>
            <a:off x="10437105" y="6479331"/>
            <a:ext cx="1605516"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b="0" i="0" lang="en-US" sz="1000" u="none" cap="none" strike="noStrike">
                <a:solidFill>
                  <a:schemeClr val="lt1"/>
                </a:solidFill>
                <a:latin typeface="Open Sans"/>
                <a:ea typeface="Open Sans"/>
                <a:cs typeface="Open Sans"/>
                <a:sym typeface="Open Sans"/>
              </a:rPr>
              <a:t>‹#›</a:t>
            </a:fld>
            <a:endParaRPr b="0" i="0" sz="1000" u="none" cap="none" strike="noStrike">
              <a:solidFill>
                <a:schemeClr val="lt1"/>
              </a:solidFill>
              <a:latin typeface="Open Sans"/>
              <a:ea typeface="Open Sans"/>
              <a:cs typeface="Open Sans"/>
              <a:sym typeface="Open Sans"/>
            </a:endParaRPr>
          </a:p>
        </p:txBody>
      </p:sp>
      <p:cxnSp>
        <p:nvCxnSpPr>
          <p:cNvPr id="19" name="Google Shape;19;p3"/>
          <p:cNvCxnSpPr/>
          <p:nvPr/>
        </p:nvCxnSpPr>
        <p:spPr>
          <a:xfrm rot="10800000">
            <a:off x="5789167" y="3480245"/>
            <a:ext cx="604138" cy="0"/>
          </a:xfrm>
          <a:prstGeom prst="straightConnector1">
            <a:avLst/>
          </a:prstGeom>
          <a:noFill/>
          <a:ln cap="flat" cmpd="sng" w="57150">
            <a:solidFill>
              <a:srgbClr val="23BDC1"/>
            </a:solidFill>
            <a:prstDash val="solid"/>
            <a:miter lim="800000"/>
            <a:headEnd len="sm" w="sm" type="none"/>
            <a:tailEnd len="sm" w="sm"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and Content">
  <p:cSld name="4_Title and Content">
    <p:spTree>
      <p:nvGrpSpPr>
        <p:cNvPr id="20" name="Shape 20"/>
        <p:cNvGrpSpPr/>
        <p:nvPr/>
      </p:nvGrpSpPr>
      <p:grpSpPr>
        <a:xfrm>
          <a:off x="0" y="0"/>
          <a:ext cx="0" cy="0"/>
          <a:chOff x="0" y="0"/>
          <a:chExt cx="0" cy="0"/>
        </a:xfrm>
      </p:grpSpPr>
      <p:pic>
        <p:nvPicPr>
          <p:cNvPr id="21" name="Google Shape;21;p4"/>
          <p:cNvPicPr preferRelativeResize="0"/>
          <p:nvPr/>
        </p:nvPicPr>
        <p:blipFill rotWithShape="1">
          <a:blip r:embed="rId2">
            <a:alphaModFix/>
          </a:blip>
          <a:srcRect b="17209" l="0" r="0" t="0"/>
          <a:stretch/>
        </p:blipFill>
        <p:spPr>
          <a:xfrm>
            <a:off x="200215" y="6464476"/>
            <a:ext cx="1071993" cy="312345"/>
          </a:xfrm>
          <a:prstGeom prst="rect">
            <a:avLst/>
          </a:prstGeom>
          <a:noFill/>
          <a:ln>
            <a:noFill/>
          </a:ln>
        </p:spPr>
      </p:pic>
      <p:sp>
        <p:nvSpPr>
          <p:cNvPr id="22" name="Google Shape;22;p4"/>
          <p:cNvSpPr/>
          <p:nvPr/>
        </p:nvSpPr>
        <p:spPr>
          <a:xfrm rot="10800000">
            <a:off x="0" y="6389159"/>
            <a:ext cx="12192000" cy="489003"/>
          </a:xfrm>
          <a:prstGeom prst="rect">
            <a:avLst/>
          </a:prstGeom>
          <a:solidFill>
            <a:srgbClr val="003A9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23" name="Google Shape;23;p4"/>
          <p:cNvSpPr txBox="1"/>
          <p:nvPr/>
        </p:nvSpPr>
        <p:spPr>
          <a:xfrm>
            <a:off x="10492113" y="6506703"/>
            <a:ext cx="1605516"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b="0" i="0" lang="en-US" sz="1000" u="none" cap="none" strike="noStrike">
                <a:solidFill>
                  <a:schemeClr val="lt1"/>
                </a:solidFill>
                <a:latin typeface="Open Sans"/>
                <a:ea typeface="Open Sans"/>
                <a:cs typeface="Open Sans"/>
                <a:sym typeface="Open Sans"/>
              </a:rPr>
              <a:t>‹#›</a:t>
            </a:fld>
            <a:endParaRPr b="0" i="0" sz="1000" u="none" cap="none" strike="noStrike">
              <a:solidFill>
                <a:schemeClr val="lt1"/>
              </a:solidFill>
              <a:latin typeface="Open Sans"/>
              <a:ea typeface="Open Sans"/>
              <a:cs typeface="Open Sans"/>
              <a:sym typeface="Open Sans"/>
            </a:endParaRPr>
          </a:p>
        </p:txBody>
      </p:sp>
      <p:pic>
        <p:nvPicPr>
          <p:cNvPr descr="Text, logo&#10;&#10;Description automatically generated with medium confidence" id="24" name="Google Shape;24;p4"/>
          <p:cNvPicPr preferRelativeResize="0"/>
          <p:nvPr/>
        </p:nvPicPr>
        <p:blipFill rotWithShape="1">
          <a:blip r:embed="rId3">
            <a:alphaModFix/>
          </a:blip>
          <a:srcRect b="0" l="0" r="0" t="0"/>
          <a:stretch/>
        </p:blipFill>
        <p:spPr>
          <a:xfrm>
            <a:off x="54615" y="6381370"/>
            <a:ext cx="1317688" cy="48900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5" name="Shape 25"/>
        <p:cNvGrpSpPr/>
        <p:nvPr/>
      </p:nvGrpSpPr>
      <p:grpSpPr>
        <a:xfrm>
          <a:off x="0" y="0"/>
          <a:ext cx="0" cy="0"/>
          <a:chOff x="0" y="0"/>
          <a:chExt cx="0" cy="0"/>
        </a:xfrm>
      </p:grpSpPr>
      <p:sp>
        <p:nvSpPr>
          <p:cNvPr id="26" name="Google Shape;26;p5"/>
          <p:cNvSpPr txBox="1"/>
          <p:nvPr>
            <p:ph idx="1" type="body"/>
          </p:nvPr>
        </p:nvSpPr>
        <p:spPr>
          <a:xfrm>
            <a:off x="1482295" y="1920541"/>
            <a:ext cx="9227410" cy="41861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003A92"/>
              </a:buClr>
              <a:buSzPts val="1800"/>
              <a:buFont typeface="Arial"/>
              <a:buNone/>
              <a:defRPr b="1" i="0" sz="1800" u="none" cap="none" strike="noStrike">
                <a:solidFill>
                  <a:srgbClr val="003A92"/>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27" name="Google Shape;27;p5"/>
          <p:cNvSpPr txBox="1"/>
          <p:nvPr>
            <p:ph idx="2" type="body"/>
          </p:nvPr>
        </p:nvSpPr>
        <p:spPr>
          <a:xfrm>
            <a:off x="1482295" y="2358704"/>
            <a:ext cx="9227410" cy="237354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50000"/>
              </a:lnSpc>
              <a:spcBef>
                <a:spcPts val="1000"/>
              </a:spcBef>
              <a:spcAft>
                <a:spcPts val="0"/>
              </a:spcAft>
              <a:buClr>
                <a:srgbClr val="333333"/>
              </a:buClr>
              <a:buSzPts val="1400"/>
              <a:buFont typeface="Arial"/>
              <a:buNone/>
              <a:defRPr b="0" i="0" sz="1400" u="none" cap="none" strike="noStrike">
                <a:solidFill>
                  <a:srgbClr val="333333"/>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28" name="Google Shape;28;p5"/>
          <p:cNvSpPr txBox="1"/>
          <p:nvPr>
            <p:ph idx="3" type="body"/>
          </p:nvPr>
        </p:nvSpPr>
        <p:spPr>
          <a:xfrm>
            <a:off x="427511" y="331190"/>
            <a:ext cx="10382427" cy="407097"/>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003A92"/>
              </a:buClr>
              <a:buSzPts val="3000"/>
              <a:buFont typeface="Arial"/>
              <a:buNone/>
              <a:defRPr b="1" i="0" sz="3000" u="none" cap="none" strike="noStrike">
                <a:solidFill>
                  <a:srgbClr val="003A92"/>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29" name="Google Shape;29;p5"/>
          <p:cNvSpPr txBox="1"/>
          <p:nvPr>
            <p:ph idx="4" type="body"/>
          </p:nvPr>
        </p:nvSpPr>
        <p:spPr>
          <a:xfrm>
            <a:off x="442501" y="751401"/>
            <a:ext cx="10382427" cy="44031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23BDC1"/>
              </a:buClr>
              <a:buSzPts val="2400"/>
              <a:buFont typeface="Arial"/>
              <a:buNone/>
              <a:defRPr b="0" i="0" sz="2400" u="none" cap="none" strike="noStrike">
                <a:solidFill>
                  <a:srgbClr val="23BDC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30" name="Google Shape;30;p5"/>
          <p:cNvSpPr/>
          <p:nvPr/>
        </p:nvSpPr>
        <p:spPr>
          <a:xfrm rot="10800000">
            <a:off x="0" y="6389159"/>
            <a:ext cx="12192000" cy="489003"/>
          </a:xfrm>
          <a:prstGeom prst="rect">
            <a:avLst/>
          </a:prstGeom>
          <a:solidFill>
            <a:srgbClr val="003A9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31" name="Google Shape;31;p5"/>
          <p:cNvSpPr txBox="1"/>
          <p:nvPr/>
        </p:nvSpPr>
        <p:spPr>
          <a:xfrm>
            <a:off x="10492113" y="6506703"/>
            <a:ext cx="1605516"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b="0" i="0" lang="en-US" sz="1000" u="none" cap="none" strike="noStrike">
                <a:solidFill>
                  <a:schemeClr val="lt1"/>
                </a:solidFill>
                <a:latin typeface="Open Sans"/>
                <a:ea typeface="Open Sans"/>
                <a:cs typeface="Open Sans"/>
                <a:sym typeface="Open Sans"/>
              </a:rPr>
              <a:t>‹#›</a:t>
            </a:fld>
            <a:endParaRPr b="0" i="0" sz="1000" u="none" cap="none" strike="noStrike">
              <a:solidFill>
                <a:schemeClr val="lt1"/>
              </a:solidFill>
              <a:latin typeface="Open Sans"/>
              <a:ea typeface="Open Sans"/>
              <a:cs typeface="Open Sans"/>
              <a:sym typeface="Open Sans"/>
            </a:endParaRPr>
          </a:p>
        </p:txBody>
      </p:sp>
      <p:pic>
        <p:nvPicPr>
          <p:cNvPr descr="Text, logo&#10;&#10;Description automatically generated with medium confidence" id="32" name="Google Shape;32;p5"/>
          <p:cNvPicPr preferRelativeResize="0"/>
          <p:nvPr/>
        </p:nvPicPr>
        <p:blipFill rotWithShape="1">
          <a:blip r:embed="rId2">
            <a:alphaModFix/>
          </a:blip>
          <a:srcRect b="0" l="0" r="0" t="0"/>
          <a:stretch/>
        </p:blipFill>
        <p:spPr>
          <a:xfrm>
            <a:off x="54615" y="6381370"/>
            <a:ext cx="1317688" cy="48900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Slide">
  <p:cSld name="5_Title Slide">
    <p:spTree>
      <p:nvGrpSpPr>
        <p:cNvPr id="33" name="Shape 33"/>
        <p:cNvGrpSpPr/>
        <p:nvPr/>
      </p:nvGrpSpPr>
      <p:grpSpPr>
        <a:xfrm>
          <a:off x="0" y="0"/>
          <a:ext cx="0" cy="0"/>
          <a:chOff x="0" y="0"/>
          <a:chExt cx="0" cy="0"/>
        </a:xfrm>
      </p:grpSpPr>
      <p:sp>
        <p:nvSpPr>
          <p:cNvPr id="34" name="Google Shape;34;p6"/>
          <p:cNvSpPr/>
          <p:nvPr/>
        </p:nvSpPr>
        <p:spPr>
          <a:xfrm>
            <a:off x="0" y="0"/>
            <a:ext cx="5044190" cy="6865949"/>
          </a:xfrm>
          <a:prstGeom prst="rect">
            <a:avLst/>
          </a:prstGeom>
          <a:solidFill>
            <a:srgbClr val="F2EDE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chemeClr val="lt1"/>
                </a:solidFill>
                <a:latin typeface="Corbel"/>
                <a:ea typeface="Corbel"/>
                <a:cs typeface="Corbel"/>
                <a:sym typeface="Corbel"/>
              </a:rPr>
              <a:t> </a:t>
            </a:r>
            <a:endParaRPr/>
          </a:p>
        </p:txBody>
      </p:sp>
      <p:sp>
        <p:nvSpPr>
          <p:cNvPr id="35" name="Google Shape;35;p6"/>
          <p:cNvSpPr txBox="1"/>
          <p:nvPr>
            <p:ph idx="1" type="body"/>
          </p:nvPr>
        </p:nvSpPr>
        <p:spPr>
          <a:xfrm>
            <a:off x="299803" y="2883831"/>
            <a:ext cx="4527030" cy="607686"/>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003A92"/>
              </a:buClr>
              <a:buSzPts val="3500"/>
              <a:buFont typeface="Arial"/>
              <a:buNone/>
              <a:defRPr b="1" i="0" sz="3500" u="none" cap="none" strike="noStrike">
                <a:solidFill>
                  <a:srgbClr val="003A92"/>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36" name="Google Shape;36;p6"/>
          <p:cNvSpPr txBox="1"/>
          <p:nvPr/>
        </p:nvSpPr>
        <p:spPr>
          <a:xfrm>
            <a:off x="10437105" y="6479331"/>
            <a:ext cx="1605516"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b="0" i="0" lang="en-US" sz="1000" u="none" cap="none" strike="noStrike">
                <a:solidFill>
                  <a:schemeClr val="lt1"/>
                </a:solidFill>
                <a:latin typeface="Open Sans"/>
                <a:ea typeface="Open Sans"/>
                <a:cs typeface="Open Sans"/>
                <a:sym typeface="Open Sans"/>
              </a:rPr>
              <a:t>‹#›</a:t>
            </a:fld>
            <a:endParaRPr b="0" i="0" sz="1000" u="none" cap="none" strike="noStrike">
              <a:solidFill>
                <a:schemeClr val="lt1"/>
              </a:solidFill>
              <a:latin typeface="Open Sans"/>
              <a:ea typeface="Open Sans"/>
              <a:cs typeface="Open Sans"/>
              <a:sym typeface="Open Sans"/>
            </a:endParaRPr>
          </a:p>
        </p:txBody>
      </p:sp>
      <p:sp>
        <p:nvSpPr>
          <p:cNvPr id="37" name="Google Shape;37;p6"/>
          <p:cNvSpPr/>
          <p:nvPr/>
        </p:nvSpPr>
        <p:spPr>
          <a:xfrm rot="10800000">
            <a:off x="0" y="6389159"/>
            <a:ext cx="12192000" cy="489003"/>
          </a:xfrm>
          <a:prstGeom prst="rect">
            <a:avLst/>
          </a:prstGeom>
          <a:solidFill>
            <a:srgbClr val="003A9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38" name="Google Shape;38;p6"/>
          <p:cNvSpPr txBox="1"/>
          <p:nvPr/>
        </p:nvSpPr>
        <p:spPr>
          <a:xfrm>
            <a:off x="10492113" y="6506703"/>
            <a:ext cx="1605516"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b="0" i="0" lang="en-US" sz="1000" u="none" cap="none" strike="noStrike">
                <a:solidFill>
                  <a:schemeClr val="lt1"/>
                </a:solidFill>
                <a:latin typeface="Open Sans"/>
                <a:ea typeface="Open Sans"/>
                <a:cs typeface="Open Sans"/>
                <a:sym typeface="Open Sans"/>
              </a:rPr>
              <a:t>‹#›</a:t>
            </a:fld>
            <a:endParaRPr b="0" i="0" sz="1000" u="none" cap="none" strike="noStrike">
              <a:solidFill>
                <a:schemeClr val="lt1"/>
              </a:solidFill>
              <a:latin typeface="Open Sans"/>
              <a:ea typeface="Open Sans"/>
              <a:cs typeface="Open Sans"/>
              <a:sym typeface="Open Sans"/>
            </a:endParaRPr>
          </a:p>
        </p:txBody>
      </p:sp>
      <p:sp>
        <p:nvSpPr>
          <p:cNvPr id="39" name="Google Shape;39;p6"/>
          <p:cNvSpPr txBox="1"/>
          <p:nvPr>
            <p:ph idx="2" type="body"/>
          </p:nvPr>
        </p:nvSpPr>
        <p:spPr>
          <a:xfrm>
            <a:off x="5659438" y="958850"/>
            <a:ext cx="6048375" cy="4618038"/>
          </a:xfrm>
          <a:prstGeom prst="rect">
            <a:avLst/>
          </a:prstGeom>
          <a:noFill/>
          <a:ln>
            <a:noFill/>
          </a:ln>
        </p:spPr>
        <p:txBody>
          <a:bodyPr anchorCtr="0" anchor="t" bIns="45700" lIns="91425" spcFirstLastPara="1" rIns="91425" wrap="square" tIns="45700">
            <a:noAutofit/>
          </a:bodyPr>
          <a:lstStyle>
            <a:lvl1pPr indent="-317500" lvl="0" marL="457200" marR="0" rtl="0" algn="l">
              <a:lnSpc>
                <a:spcPct val="90000"/>
              </a:lnSpc>
              <a:spcBef>
                <a:spcPts val="1000"/>
              </a:spcBef>
              <a:spcAft>
                <a:spcPts val="0"/>
              </a:spcAft>
              <a:buClr>
                <a:srgbClr val="333333"/>
              </a:buClr>
              <a:buSzPts val="1400"/>
              <a:buFont typeface="Arial"/>
              <a:buChar char="•"/>
              <a:defRPr b="0" i="0" sz="1400" u="none" cap="none" strike="noStrike">
                <a:solidFill>
                  <a:srgbClr val="333333"/>
                </a:solidFill>
                <a:latin typeface="Corbel"/>
                <a:ea typeface="Corbel"/>
                <a:cs typeface="Corbel"/>
                <a:sym typeface="Corbel"/>
              </a:defRPr>
            </a:lvl1pPr>
            <a:lvl2pPr indent="-317500" lvl="1" marL="914400" marR="0" rtl="0" algn="l">
              <a:lnSpc>
                <a:spcPct val="90000"/>
              </a:lnSpc>
              <a:spcBef>
                <a:spcPts val="500"/>
              </a:spcBef>
              <a:spcAft>
                <a:spcPts val="0"/>
              </a:spcAft>
              <a:buClr>
                <a:srgbClr val="333333"/>
              </a:buClr>
              <a:buSzPts val="1400"/>
              <a:buFont typeface="Arial"/>
              <a:buChar char="•"/>
              <a:defRPr b="0" i="0" sz="1400" u="none" cap="none" strike="noStrike">
                <a:solidFill>
                  <a:srgbClr val="333333"/>
                </a:solidFill>
                <a:latin typeface="Corbel"/>
                <a:ea typeface="Corbel"/>
                <a:cs typeface="Corbel"/>
                <a:sym typeface="Corbel"/>
              </a:defRPr>
            </a:lvl2pPr>
            <a:lvl3pPr indent="-317500" lvl="2" marL="1371600" marR="0" rtl="0" algn="l">
              <a:lnSpc>
                <a:spcPct val="90000"/>
              </a:lnSpc>
              <a:spcBef>
                <a:spcPts val="500"/>
              </a:spcBef>
              <a:spcAft>
                <a:spcPts val="0"/>
              </a:spcAft>
              <a:buClr>
                <a:srgbClr val="333333"/>
              </a:buClr>
              <a:buSzPts val="1400"/>
              <a:buFont typeface="Arial"/>
              <a:buChar char="•"/>
              <a:defRPr b="0" i="0" sz="1400" u="none" cap="none" strike="noStrike">
                <a:solidFill>
                  <a:srgbClr val="333333"/>
                </a:solidFill>
                <a:latin typeface="Corbel"/>
                <a:ea typeface="Corbel"/>
                <a:cs typeface="Corbel"/>
                <a:sym typeface="Corbel"/>
              </a:defRPr>
            </a:lvl3pPr>
            <a:lvl4pPr indent="-317500" lvl="3" marL="1828800" marR="0" rtl="0" algn="l">
              <a:lnSpc>
                <a:spcPct val="90000"/>
              </a:lnSpc>
              <a:spcBef>
                <a:spcPts val="500"/>
              </a:spcBef>
              <a:spcAft>
                <a:spcPts val="0"/>
              </a:spcAft>
              <a:buClr>
                <a:srgbClr val="333333"/>
              </a:buClr>
              <a:buSzPts val="1400"/>
              <a:buFont typeface="Arial"/>
              <a:buChar char="•"/>
              <a:defRPr b="0" i="0" sz="1400" u="none" cap="none" strike="noStrike">
                <a:solidFill>
                  <a:srgbClr val="333333"/>
                </a:solidFill>
                <a:latin typeface="Corbel"/>
                <a:ea typeface="Corbel"/>
                <a:cs typeface="Corbel"/>
                <a:sym typeface="Corbel"/>
              </a:defRPr>
            </a:lvl4pPr>
            <a:lvl5pPr indent="-317500" lvl="4" marL="2286000" marR="0" rtl="0" algn="l">
              <a:lnSpc>
                <a:spcPct val="90000"/>
              </a:lnSpc>
              <a:spcBef>
                <a:spcPts val="500"/>
              </a:spcBef>
              <a:spcAft>
                <a:spcPts val="0"/>
              </a:spcAft>
              <a:buClr>
                <a:srgbClr val="333333"/>
              </a:buClr>
              <a:buSzPts val="1400"/>
              <a:buFont typeface="Arial"/>
              <a:buChar char="•"/>
              <a:defRPr b="0" i="0" sz="1400" u="none" cap="none" strike="noStrike">
                <a:solidFill>
                  <a:srgbClr val="333333"/>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pic>
        <p:nvPicPr>
          <p:cNvPr descr="Text, logo&#10;&#10;Description automatically generated with medium confidence" id="40" name="Google Shape;40;p6"/>
          <p:cNvPicPr preferRelativeResize="0"/>
          <p:nvPr/>
        </p:nvPicPr>
        <p:blipFill rotWithShape="1">
          <a:blip r:embed="rId2">
            <a:alphaModFix/>
          </a:blip>
          <a:srcRect b="0" l="0" r="0" t="0"/>
          <a:stretch/>
        </p:blipFill>
        <p:spPr>
          <a:xfrm>
            <a:off x="54615" y="6381370"/>
            <a:ext cx="1317688" cy="48900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7"/>
          <p:cNvSpPr txBox="1"/>
          <p:nvPr>
            <p:ph idx="1" type="body"/>
          </p:nvPr>
        </p:nvSpPr>
        <p:spPr>
          <a:xfrm>
            <a:off x="1482295" y="2513743"/>
            <a:ext cx="9440069" cy="1830514"/>
          </a:xfrm>
          <a:prstGeom prst="rect">
            <a:avLst/>
          </a:prstGeom>
          <a:noFill/>
          <a:ln>
            <a:noFill/>
          </a:ln>
        </p:spPr>
        <p:txBody>
          <a:bodyPr anchorCtr="0" anchor="t" bIns="45700" lIns="91425" spcFirstLastPara="1" rIns="91425" wrap="square" tIns="45700">
            <a:noAutofit/>
          </a:bodyPr>
          <a:lstStyle>
            <a:lvl1pPr indent="-317500" lvl="0" marL="457200" marR="0" rtl="0" algn="l">
              <a:lnSpc>
                <a:spcPct val="100000"/>
              </a:lnSpc>
              <a:spcBef>
                <a:spcPts val="1000"/>
              </a:spcBef>
              <a:spcAft>
                <a:spcPts val="0"/>
              </a:spcAft>
              <a:buClr>
                <a:srgbClr val="A5A5A5"/>
              </a:buClr>
              <a:buSzPts val="1400"/>
              <a:buFont typeface="Arial"/>
              <a:buChar char="•"/>
              <a:defRPr b="0" i="0" sz="1400" u="none" cap="none" strike="noStrike">
                <a:solidFill>
                  <a:srgbClr val="333333"/>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43" name="Google Shape;43;p7"/>
          <p:cNvSpPr txBox="1"/>
          <p:nvPr>
            <p:ph idx="2" type="body"/>
          </p:nvPr>
        </p:nvSpPr>
        <p:spPr>
          <a:xfrm>
            <a:off x="1482294" y="2095131"/>
            <a:ext cx="9440069" cy="41861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003A92"/>
              </a:buClr>
              <a:buSzPts val="1800"/>
              <a:buFont typeface="Arial"/>
              <a:buNone/>
              <a:defRPr b="1" i="0" sz="1800" u="none" cap="none" strike="noStrike">
                <a:solidFill>
                  <a:srgbClr val="003A92"/>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44" name="Google Shape;44;p7"/>
          <p:cNvSpPr txBox="1"/>
          <p:nvPr>
            <p:ph idx="3" type="body"/>
          </p:nvPr>
        </p:nvSpPr>
        <p:spPr>
          <a:xfrm>
            <a:off x="427511" y="331190"/>
            <a:ext cx="10382427" cy="407097"/>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003A92"/>
              </a:buClr>
              <a:buSzPts val="3000"/>
              <a:buFont typeface="Arial"/>
              <a:buNone/>
              <a:defRPr b="1" i="0" sz="3000" u="none" cap="none" strike="noStrike">
                <a:solidFill>
                  <a:srgbClr val="003A92"/>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45" name="Google Shape;45;p7"/>
          <p:cNvSpPr txBox="1"/>
          <p:nvPr>
            <p:ph idx="4" type="body"/>
          </p:nvPr>
        </p:nvSpPr>
        <p:spPr>
          <a:xfrm>
            <a:off x="442501" y="751401"/>
            <a:ext cx="10382427" cy="44031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23BDC1"/>
              </a:buClr>
              <a:buSzPts val="2400"/>
              <a:buFont typeface="Arial"/>
              <a:buNone/>
              <a:defRPr b="0" i="0" sz="2400" u="none" cap="none" strike="noStrike">
                <a:solidFill>
                  <a:srgbClr val="23BDC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46" name="Google Shape;46;p7"/>
          <p:cNvSpPr/>
          <p:nvPr/>
        </p:nvSpPr>
        <p:spPr>
          <a:xfrm rot="10800000">
            <a:off x="0" y="6389159"/>
            <a:ext cx="12192000" cy="489003"/>
          </a:xfrm>
          <a:prstGeom prst="rect">
            <a:avLst/>
          </a:prstGeom>
          <a:solidFill>
            <a:srgbClr val="003A9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sp>
        <p:nvSpPr>
          <p:cNvPr id="47" name="Google Shape;47;p7"/>
          <p:cNvSpPr txBox="1"/>
          <p:nvPr/>
        </p:nvSpPr>
        <p:spPr>
          <a:xfrm>
            <a:off x="10492113" y="6506703"/>
            <a:ext cx="1605516"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b="0" i="0" lang="en-US" sz="1000" u="none" cap="none" strike="noStrike">
                <a:solidFill>
                  <a:schemeClr val="lt1"/>
                </a:solidFill>
                <a:latin typeface="Open Sans"/>
                <a:ea typeface="Open Sans"/>
                <a:cs typeface="Open Sans"/>
                <a:sym typeface="Open Sans"/>
              </a:rPr>
              <a:t>‹#›</a:t>
            </a:fld>
            <a:endParaRPr b="0" i="0" sz="1000" u="none" cap="none" strike="noStrike">
              <a:solidFill>
                <a:schemeClr val="lt1"/>
              </a:solidFill>
              <a:latin typeface="Open Sans"/>
              <a:ea typeface="Open Sans"/>
              <a:cs typeface="Open Sans"/>
              <a:sym typeface="Open Sans"/>
            </a:endParaRPr>
          </a:p>
        </p:txBody>
      </p:sp>
      <p:pic>
        <p:nvPicPr>
          <p:cNvPr descr="Text, logo&#10;&#10;Description automatically generated with medium confidence" id="48" name="Google Shape;48;p7"/>
          <p:cNvPicPr preferRelativeResize="0"/>
          <p:nvPr/>
        </p:nvPicPr>
        <p:blipFill rotWithShape="1">
          <a:blip r:embed="rId2">
            <a:alphaModFix/>
          </a:blip>
          <a:srcRect b="0" l="0" r="0" t="0"/>
          <a:stretch/>
        </p:blipFill>
        <p:spPr>
          <a:xfrm>
            <a:off x="54615" y="6381370"/>
            <a:ext cx="1317688" cy="48900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p:cSld name="2_Title and Content">
    <p:spTree>
      <p:nvGrpSpPr>
        <p:cNvPr id="49" name="Shape 49"/>
        <p:cNvGrpSpPr/>
        <p:nvPr/>
      </p:nvGrpSpPr>
      <p:grpSpPr>
        <a:xfrm>
          <a:off x="0" y="0"/>
          <a:ext cx="0" cy="0"/>
          <a:chOff x="0" y="0"/>
          <a:chExt cx="0" cy="0"/>
        </a:xfrm>
      </p:grpSpPr>
      <p:cxnSp>
        <p:nvCxnSpPr>
          <p:cNvPr id="50" name="Google Shape;50;p8"/>
          <p:cNvCxnSpPr/>
          <p:nvPr/>
        </p:nvCxnSpPr>
        <p:spPr>
          <a:xfrm>
            <a:off x="6326377" y="2314478"/>
            <a:ext cx="0" cy="2259678"/>
          </a:xfrm>
          <a:prstGeom prst="straightConnector1">
            <a:avLst/>
          </a:prstGeom>
          <a:noFill/>
          <a:ln cap="flat" cmpd="sng" w="9525">
            <a:solidFill>
              <a:schemeClr val="dk1"/>
            </a:solidFill>
            <a:prstDash val="solid"/>
            <a:miter lim="800000"/>
            <a:headEnd len="sm" w="sm" type="none"/>
            <a:tailEnd len="sm" w="sm" type="none"/>
          </a:ln>
        </p:spPr>
      </p:cxnSp>
      <p:sp>
        <p:nvSpPr>
          <p:cNvPr id="51" name="Google Shape;51;p8"/>
          <p:cNvSpPr txBox="1"/>
          <p:nvPr>
            <p:ph idx="1" type="body"/>
          </p:nvPr>
        </p:nvSpPr>
        <p:spPr>
          <a:xfrm>
            <a:off x="1482295" y="2743642"/>
            <a:ext cx="4489660" cy="1830514"/>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50000"/>
              </a:lnSpc>
              <a:spcBef>
                <a:spcPts val="1000"/>
              </a:spcBef>
              <a:spcAft>
                <a:spcPts val="0"/>
              </a:spcAft>
              <a:buClr>
                <a:srgbClr val="333333"/>
              </a:buClr>
              <a:buSzPts val="1400"/>
              <a:buFont typeface="Arial"/>
              <a:buNone/>
              <a:defRPr b="0" i="0" sz="1400" u="none" cap="none" strike="noStrike">
                <a:solidFill>
                  <a:srgbClr val="333333"/>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52" name="Google Shape;52;p8"/>
          <p:cNvSpPr txBox="1"/>
          <p:nvPr>
            <p:ph idx="2" type="body"/>
          </p:nvPr>
        </p:nvSpPr>
        <p:spPr>
          <a:xfrm>
            <a:off x="6677249" y="2314477"/>
            <a:ext cx="4245114" cy="2259677"/>
          </a:xfrm>
          <a:prstGeom prst="rect">
            <a:avLst/>
          </a:prstGeom>
          <a:noFill/>
          <a:ln>
            <a:noFill/>
          </a:ln>
        </p:spPr>
        <p:txBody>
          <a:bodyPr anchorCtr="0" anchor="t" bIns="45700" lIns="91425" spcFirstLastPara="1" rIns="91425" wrap="square" tIns="45700">
            <a:noAutofit/>
          </a:bodyPr>
          <a:lstStyle>
            <a:lvl1pPr indent="-317500" lvl="0" marL="457200" marR="0" rtl="0" algn="l">
              <a:lnSpc>
                <a:spcPct val="100000"/>
              </a:lnSpc>
              <a:spcBef>
                <a:spcPts val="1000"/>
              </a:spcBef>
              <a:spcAft>
                <a:spcPts val="0"/>
              </a:spcAft>
              <a:buClr>
                <a:srgbClr val="A5A5A5"/>
              </a:buClr>
              <a:buSzPts val="1400"/>
              <a:buFont typeface="Arial"/>
              <a:buChar char="•"/>
              <a:defRPr b="0" i="0" sz="1400" u="none" cap="none" strike="noStrike">
                <a:solidFill>
                  <a:srgbClr val="333333"/>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53" name="Google Shape;53;p8"/>
          <p:cNvSpPr txBox="1"/>
          <p:nvPr>
            <p:ph idx="3" type="body"/>
          </p:nvPr>
        </p:nvSpPr>
        <p:spPr>
          <a:xfrm>
            <a:off x="1482295" y="2314478"/>
            <a:ext cx="4489660" cy="41861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003A92"/>
              </a:buClr>
              <a:buSzPts val="1800"/>
              <a:buFont typeface="Arial"/>
              <a:buNone/>
              <a:defRPr b="1" i="0" sz="1800" u="none" cap="none" strike="noStrike">
                <a:solidFill>
                  <a:srgbClr val="003A92"/>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54" name="Google Shape;54;p8"/>
          <p:cNvSpPr txBox="1"/>
          <p:nvPr>
            <p:ph idx="4" type="body"/>
          </p:nvPr>
        </p:nvSpPr>
        <p:spPr>
          <a:xfrm>
            <a:off x="427511" y="331190"/>
            <a:ext cx="10382427" cy="407097"/>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003A92"/>
              </a:buClr>
              <a:buSzPts val="3000"/>
              <a:buFont typeface="Arial"/>
              <a:buNone/>
              <a:defRPr b="1" i="0" sz="3000" u="none" cap="none" strike="noStrike">
                <a:solidFill>
                  <a:srgbClr val="003A92"/>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55" name="Google Shape;55;p8"/>
          <p:cNvSpPr txBox="1"/>
          <p:nvPr>
            <p:ph idx="5" type="body"/>
          </p:nvPr>
        </p:nvSpPr>
        <p:spPr>
          <a:xfrm>
            <a:off x="442501" y="751401"/>
            <a:ext cx="10382427" cy="440318"/>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23BDC1"/>
              </a:buClr>
              <a:buSzPts val="2400"/>
              <a:buFont typeface="Arial"/>
              <a:buNone/>
              <a:defRPr b="0" i="0" sz="2400" u="none" cap="none" strike="noStrike">
                <a:solidFill>
                  <a:srgbClr val="23BDC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56" name="Google Shape;56;p8"/>
          <p:cNvSpPr/>
          <p:nvPr/>
        </p:nvSpPr>
        <p:spPr>
          <a:xfrm rot="10800000">
            <a:off x="0" y="6389159"/>
            <a:ext cx="12192000" cy="489003"/>
          </a:xfrm>
          <a:prstGeom prst="rect">
            <a:avLst/>
          </a:prstGeom>
          <a:solidFill>
            <a:srgbClr val="003A9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rbel"/>
              <a:ea typeface="Corbel"/>
              <a:cs typeface="Corbel"/>
              <a:sym typeface="Corbel"/>
            </a:endParaRPr>
          </a:p>
        </p:txBody>
      </p:sp>
      <p:sp>
        <p:nvSpPr>
          <p:cNvPr id="57" name="Google Shape;57;p8"/>
          <p:cNvSpPr txBox="1"/>
          <p:nvPr/>
        </p:nvSpPr>
        <p:spPr>
          <a:xfrm>
            <a:off x="10492113" y="6506703"/>
            <a:ext cx="1605516" cy="25391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fld id="{00000000-1234-1234-1234-123412341234}" type="slidenum">
              <a:rPr lang="en-US" sz="1000">
                <a:solidFill>
                  <a:schemeClr val="lt1"/>
                </a:solidFill>
                <a:latin typeface="Open Sans"/>
                <a:ea typeface="Open Sans"/>
                <a:cs typeface="Open Sans"/>
                <a:sym typeface="Open Sans"/>
              </a:rPr>
              <a:t>‹#›</a:t>
            </a:fld>
            <a:endParaRPr sz="1000">
              <a:solidFill>
                <a:schemeClr val="lt1"/>
              </a:solidFill>
              <a:latin typeface="Open Sans"/>
              <a:ea typeface="Open Sans"/>
              <a:cs typeface="Open Sans"/>
              <a:sym typeface="Open Sans"/>
            </a:endParaRPr>
          </a:p>
        </p:txBody>
      </p:sp>
      <p:pic>
        <p:nvPicPr>
          <p:cNvPr descr="Text, logo&#10;&#10;Description automatically generated with medium confidence" id="58" name="Google Shape;58;p8"/>
          <p:cNvPicPr preferRelativeResize="0"/>
          <p:nvPr/>
        </p:nvPicPr>
        <p:blipFill rotWithShape="1">
          <a:blip r:embed="rId2">
            <a:alphaModFix/>
          </a:blip>
          <a:srcRect b="0" l="0" r="0" t="0"/>
          <a:stretch/>
        </p:blipFill>
        <p:spPr>
          <a:xfrm>
            <a:off x="54615" y="6381370"/>
            <a:ext cx="1317688" cy="48900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
  <p:cSld name="Thank You ">
    <p:spTree>
      <p:nvGrpSpPr>
        <p:cNvPr id="59" name="Shape 59"/>
        <p:cNvGrpSpPr/>
        <p:nvPr/>
      </p:nvGrpSpPr>
      <p:grpSpPr>
        <a:xfrm>
          <a:off x="0" y="0"/>
          <a:ext cx="0" cy="0"/>
          <a:chOff x="0" y="0"/>
          <a:chExt cx="0" cy="0"/>
        </a:xfrm>
      </p:grpSpPr>
      <p:sp>
        <p:nvSpPr>
          <p:cNvPr id="60" name="Google Shape;60;p9"/>
          <p:cNvSpPr/>
          <p:nvPr/>
        </p:nvSpPr>
        <p:spPr>
          <a:xfrm>
            <a:off x="0" y="0"/>
            <a:ext cx="12192000" cy="6858000"/>
          </a:xfrm>
          <a:prstGeom prst="rect">
            <a:avLst/>
          </a:prstGeom>
          <a:solidFill>
            <a:srgbClr val="003A9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Corbel"/>
                <a:ea typeface="Corbel"/>
                <a:cs typeface="Corbel"/>
                <a:sym typeface="Corbel"/>
              </a:rPr>
              <a:t> </a:t>
            </a:r>
            <a:endParaRPr/>
          </a:p>
        </p:txBody>
      </p:sp>
      <p:sp>
        <p:nvSpPr>
          <p:cNvPr id="61" name="Google Shape;61;p9"/>
          <p:cNvSpPr txBox="1"/>
          <p:nvPr>
            <p:ph idx="1" type="body"/>
          </p:nvPr>
        </p:nvSpPr>
        <p:spPr>
          <a:xfrm>
            <a:off x="2550657" y="3019933"/>
            <a:ext cx="7090687" cy="60768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1000"/>
              </a:spcBef>
              <a:spcAft>
                <a:spcPts val="0"/>
              </a:spcAft>
              <a:buClr>
                <a:schemeClr val="lt1"/>
              </a:buClr>
              <a:buSzPts val="3500"/>
              <a:buFont typeface="Arial"/>
              <a:buNone/>
              <a:defRPr b="1" i="0" sz="3500" u="none" cap="none" strike="noStrike">
                <a:solidFill>
                  <a:schemeClr val="lt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2" name="Shape 62"/>
        <p:cNvGrpSpPr/>
        <p:nvPr/>
      </p:nvGrpSpPr>
      <p:grpSpPr>
        <a:xfrm>
          <a:off x="0" y="0"/>
          <a:ext cx="0" cy="0"/>
          <a:chOff x="0" y="0"/>
          <a:chExt cx="0" cy="0"/>
        </a:xfrm>
      </p:grpSpPr>
      <p:cxnSp>
        <p:nvCxnSpPr>
          <p:cNvPr id="63" name="Google Shape;63;p10"/>
          <p:cNvCxnSpPr/>
          <p:nvPr/>
        </p:nvCxnSpPr>
        <p:spPr>
          <a:xfrm>
            <a:off x="3997843" y="2721935"/>
            <a:ext cx="0" cy="1414131"/>
          </a:xfrm>
          <a:prstGeom prst="straightConnector1">
            <a:avLst/>
          </a:prstGeom>
          <a:noFill/>
          <a:ln cap="flat" cmpd="sng" w="9525">
            <a:solidFill>
              <a:srgbClr val="A5A5A5"/>
            </a:solidFill>
            <a:prstDash val="solid"/>
            <a:miter lim="800000"/>
            <a:headEnd len="sm" w="sm" type="none"/>
            <a:tailEnd len="sm" w="sm" type="none"/>
          </a:ln>
        </p:spPr>
      </p:cxnSp>
      <p:sp>
        <p:nvSpPr>
          <p:cNvPr id="64" name="Google Shape;64;p10"/>
          <p:cNvSpPr txBox="1"/>
          <p:nvPr>
            <p:ph idx="1" type="body"/>
          </p:nvPr>
        </p:nvSpPr>
        <p:spPr>
          <a:xfrm>
            <a:off x="4431445" y="2944905"/>
            <a:ext cx="7090687" cy="510327"/>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003A92"/>
              </a:buClr>
              <a:buSzPts val="3500"/>
              <a:buFont typeface="Arial"/>
              <a:buNone/>
              <a:defRPr b="1" i="0" sz="3500" u="none" cap="none" strike="noStrike">
                <a:solidFill>
                  <a:srgbClr val="003A92"/>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65" name="Google Shape;65;p10"/>
          <p:cNvSpPr txBox="1"/>
          <p:nvPr>
            <p:ph idx="2" type="body"/>
          </p:nvPr>
        </p:nvSpPr>
        <p:spPr>
          <a:xfrm>
            <a:off x="4431445" y="3455232"/>
            <a:ext cx="7090679" cy="45144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1000"/>
              </a:spcBef>
              <a:spcAft>
                <a:spcPts val="0"/>
              </a:spcAft>
              <a:buClr>
                <a:srgbClr val="23BDC1"/>
              </a:buClr>
              <a:buSzPts val="2400"/>
              <a:buFont typeface="Arial"/>
              <a:buNone/>
              <a:defRPr b="0" i="0" sz="2400" u="none" cap="none" strike="noStrike">
                <a:solidFill>
                  <a:srgbClr val="23BDC1"/>
                </a:solidFill>
                <a:latin typeface="Open Sans"/>
                <a:ea typeface="Open Sans"/>
                <a:cs typeface="Open Sans"/>
                <a:sym typeface="Open Sans"/>
              </a:defRPr>
            </a:lvl1pPr>
            <a:lvl2pPr indent="-228600" lvl="1"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orbel"/>
                <a:ea typeface="Corbel"/>
                <a:cs typeface="Corbel"/>
                <a:sym typeface="Corbel"/>
              </a:defRPr>
            </a:lvl2pPr>
            <a:lvl3pPr indent="-355600" lvl="2" marL="1371600" marR="0" rtl="0" algn="l">
              <a:lnSpc>
                <a:spcPct val="150000"/>
              </a:lnSpc>
              <a:spcBef>
                <a:spcPts val="500"/>
              </a:spcBef>
              <a:spcAft>
                <a:spcPts val="0"/>
              </a:spcAft>
              <a:buClr>
                <a:schemeClr val="dk1"/>
              </a:buClr>
              <a:buSzPts val="2000"/>
              <a:buFont typeface="Arial"/>
              <a:buChar char="•"/>
              <a:defRPr b="0" i="0" sz="2000" u="none" cap="none" strike="noStrike">
                <a:solidFill>
                  <a:schemeClr val="dk1"/>
                </a:solidFill>
                <a:latin typeface="Corbel"/>
                <a:ea typeface="Corbel"/>
                <a:cs typeface="Corbel"/>
                <a:sym typeface="Corbel"/>
              </a:defRPr>
            </a:lvl3pPr>
            <a:lvl4pPr indent="-342900" lvl="3" marL="18288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4pPr>
            <a:lvl5pPr indent="-342900" lvl="4" marL="2286000" marR="0" rtl="0" algn="l">
              <a:lnSpc>
                <a:spcPct val="15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pic>
        <p:nvPicPr>
          <p:cNvPr descr="Logo&#10;&#10;Description automatically generated" id="66" name="Google Shape;66;p10"/>
          <p:cNvPicPr preferRelativeResize="0"/>
          <p:nvPr/>
        </p:nvPicPr>
        <p:blipFill rotWithShape="1">
          <a:blip r:embed="rId2">
            <a:alphaModFix/>
          </a:blip>
          <a:srcRect b="0" l="0" r="0" t="0"/>
          <a:stretch/>
        </p:blipFill>
        <p:spPr>
          <a:xfrm>
            <a:off x="332073" y="2761691"/>
            <a:ext cx="3579992" cy="132856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make.powerautomate.com/" TargetMode="Externa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hyperlink" Target="https://make.powerautomate.co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hyperlink" Target="https://forms.office.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5"/>
          <p:cNvSpPr txBox="1"/>
          <p:nvPr>
            <p:ph idx="1" type="body"/>
          </p:nvPr>
        </p:nvSpPr>
        <p:spPr>
          <a:xfrm>
            <a:off x="4431445" y="2165343"/>
            <a:ext cx="7090687" cy="51032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lt1"/>
              </a:buClr>
              <a:buSzPts val="3500"/>
              <a:buNone/>
            </a:pPr>
            <a:r>
              <a:rPr lang="en-US"/>
              <a:t>Learn in a Week: On Demand, Scaffolded e-Learning</a:t>
            </a:r>
            <a:endParaRPr/>
          </a:p>
        </p:txBody>
      </p:sp>
      <p:sp>
        <p:nvSpPr>
          <p:cNvPr id="88" name="Google Shape;88;p15"/>
          <p:cNvSpPr txBox="1"/>
          <p:nvPr>
            <p:ph idx="2" type="body"/>
          </p:nvPr>
        </p:nvSpPr>
        <p:spPr>
          <a:xfrm>
            <a:off x="4431445" y="3730886"/>
            <a:ext cx="6827576" cy="451445"/>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23BDC1"/>
              </a:buClr>
              <a:buSzPts val="2400"/>
              <a:buNone/>
            </a:pPr>
            <a:r>
              <a:rPr b="1" lang="en-US"/>
              <a:t>Tammy Ivins (she/her or they/them)</a:t>
            </a:r>
            <a:endParaRPr/>
          </a:p>
          <a:p>
            <a:pPr indent="0" lvl="0" marL="0" rtl="0" algn="l">
              <a:lnSpc>
                <a:spcPct val="100000"/>
              </a:lnSpc>
              <a:spcBef>
                <a:spcPts val="1000"/>
              </a:spcBef>
              <a:spcAft>
                <a:spcPts val="0"/>
              </a:spcAft>
              <a:buClr>
                <a:srgbClr val="23BDC1"/>
              </a:buClr>
              <a:buSzPts val="2400"/>
              <a:buNone/>
            </a:pPr>
            <a:r>
              <a:rPr i="1" lang="en-US"/>
              <a:t>OLC Discovery Session</a:t>
            </a:r>
            <a:br>
              <a:rPr i="1" lang="en-US"/>
            </a:br>
            <a:r>
              <a:rPr i="1" lang="en-US"/>
              <a:t>Wednesday 11/19/2025 | 9:45 AM - 10:30 AM</a:t>
            </a:r>
            <a:endParaRPr/>
          </a:p>
          <a:p>
            <a:pPr indent="0" lvl="0" marL="0" rtl="0" algn="l">
              <a:lnSpc>
                <a:spcPct val="100000"/>
              </a:lnSpc>
              <a:spcBef>
                <a:spcPts val="1000"/>
              </a:spcBef>
              <a:spcAft>
                <a:spcPts val="0"/>
              </a:spcAft>
              <a:buClr>
                <a:srgbClr val="23BDC1"/>
              </a:buClr>
              <a:buSzPts val="24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grpSp>
        <p:nvGrpSpPr>
          <p:cNvPr id="163" name="Google Shape;163;p24"/>
          <p:cNvGrpSpPr/>
          <p:nvPr/>
        </p:nvGrpSpPr>
        <p:grpSpPr>
          <a:xfrm>
            <a:off x="717207" y="590861"/>
            <a:ext cx="3719914" cy="1737323"/>
            <a:chOff x="0" y="0"/>
            <a:chExt cx="3719914" cy="1737323"/>
          </a:xfrm>
        </p:grpSpPr>
        <p:sp>
          <p:nvSpPr>
            <p:cNvPr id="164" name="Google Shape;164;p24"/>
            <p:cNvSpPr/>
            <p:nvPr/>
          </p:nvSpPr>
          <p:spPr>
            <a:xfrm>
              <a:off x="0" y="0"/>
              <a:ext cx="3719914" cy="1737323"/>
            </a:xfrm>
            <a:prstGeom prst="roundRect">
              <a:avLst>
                <a:gd fmla="val 10000" name="adj"/>
              </a:avLst>
            </a:prstGeom>
            <a:solidFill>
              <a:srgbClr val="23BDC1"/>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4"/>
            <p:cNvSpPr txBox="1"/>
            <p:nvPr/>
          </p:nvSpPr>
          <p:spPr>
            <a:xfrm>
              <a:off x="50884" y="50884"/>
              <a:ext cx="3618146" cy="1635555"/>
            </a:xfrm>
            <a:prstGeom prst="rect">
              <a:avLst/>
            </a:prstGeom>
            <a:noFill/>
            <a:ln>
              <a:noFill/>
            </a:ln>
          </p:spPr>
          <p:txBody>
            <a:bodyPr anchorCtr="0" anchor="ctr" bIns="125725" lIns="125725" spcFirstLastPara="1" rIns="125725" wrap="square" tIns="125725">
              <a:noAutofit/>
            </a:bodyPr>
            <a:lstStyle/>
            <a:p>
              <a:pPr indent="0" lvl="0" marL="0" marR="0" rtl="0" algn="ctr">
                <a:lnSpc>
                  <a:spcPct val="90000"/>
                </a:lnSpc>
                <a:spcBef>
                  <a:spcPts val="0"/>
                </a:spcBef>
                <a:spcAft>
                  <a:spcPts val="0"/>
                </a:spcAft>
                <a:buClr>
                  <a:schemeClr val="lt1"/>
                </a:buClr>
                <a:buSzPts val="3300"/>
                <a:buFont typeface="Corbel"/>
                <a:buNone/>
              </a:pPr>
              <a:r>
                <a:rPr b="0" i="1" lang="en-US" sz="3300" u="none" cap="none" strike="noStrike">
                  <a:solidFill>
                    <a:schemeClr val="lt1"/>
                  </a:solidFill>
                  <a:latin typeface="Corbel"/>
                  <a:ea typeface="Corbel"/>
                  <a:cs typeface="Corbel"/>
                  <a:sym typeface="Corbel"/>
                </a:rPr>
                <a:t>2. Triggers                 Microsoft Power Automate “flow”</a:t>
              </a:r>
              <a:endParaRPr/>
            </a:p>
          </p:txBody>
        </p:sp>
      </p:grpSp>
      <p:sp>
        <p:nvSpPr>
          <p:cNvPr id="166" name="Google Shape;166;p24"/>
          <p:cNvSpPr txBox="1"/>
          <p:nvPr/>
        </p:nvSpPr>
        <p:spPr>
          <a:xfrm>
            <a:off x="4967394" y="2543758"/>
            <a:ext cx="6798189" cy="78574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Arial"/>
              <a:buNone/>
            </a:pPr>
            <a:r>
              <a:rPr b="0" i="0" lang="en-US" sz="4400" u="sng" cap="none" strike="noStrike">
                <a:solidFill>
                  <a:schemeClr val="dk1"/>
                </a:solidFill>
                <a:latin typeface="Corbel"/>
                <a:ea typeface="Corbel"/>
                <a:cs typeface="Corbel"/>
                <a:sym typeface="Corbel"/>
                <a:hlinkClick r:id="rId3">
                  <a:extLst>
                    <a:ext uri="{A12FA001-AC4F-418D-AE19-62706E023703}">
                      <ahyp:hlinkClr val="tx"/>
                    </a:ext>
                  </a:extLst>
                </a:hlinkClick>
              </a:rPr>
              <a:t>make.powerautomate.com</a:t>
            </a:r>
            <a:endParaRPr b="0" i="0" sz="4400" u="none" cap="none" strike="noStrike">
              <a:solidFill>
                <a:schemeClr val="dk1"/>
              </a:solidFill>
              <a:latin typeface="Corbel"/>
              <a:ea typeface="Corbel"/>
              <a:cs typeface="Corbel"/>
              <a:sym typeface="Corbel"/>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orbel"/>
              <a:ea typeface="Corbel"/>
              <a:cs typeface="Corbel"/>
              <a:sym typeface="Corbel"/>
            </a:endParaRPr>
          </a:p>
        </p:txBody>
      </p:sp>
      <p:pic>
        <p:nvPicPr>
          <p:cNvPr descr="A black background with a black square&#10;&#10;AI-generated content may be incorrect." id="167" name="Google Shape;167;p24"/>
          <p:cNvPicPr preferRelativeResize="0"/>
          <p:nvPr/>
        </p:nvPicPr>
        <p:blipFill rotWithShape="1">
          <a:blip r:embed="rId4">
            <a:alphaModFix/>
          </a:blip>
          <a:srcRect b="0" l="0" r="0" t="0"/>
          <a:stretch/>
        </p:blipFill>
        <p:spPr>
          <a:xfrm>
            <a:off x="1007995" y="2792728"/>
            <a:ext cx="3141973" cy="314197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5"/>
          <p:cNvSpPr/>
          <p:nvPr/>
        </p:nvSpPr>
        <p:spPr>
          <a:xfrm>
            <a:off x="-309489" y="5373859"/>
            <a:ext cx="12773464" cy="1498209"/>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orbel"/>
              <a:ea typeface="Corbel"/>
              <a:cs typeface="Corbel"/>
              <a:sym typeface="Corbel"/>
            </a:endParaRPr>
          </a:p>
        </p:txBody>
      </p:sp>
      <p:pic>
        <p:nvPicPr>
          <p:cNvPr id="173" name="Google Shape;173;p25"/>
          <p:cNvPicPr preferRelativeResize="0"/>
          <p:nvPr/>
        </p:nvPicPr>
        <p:blipFill rotWithShape="1">
          <a:blip r:embed="rId3">
            <a:alphaModFix/>
          </a:blip>
          <a:srcRect b="0" l="0" r="0" t="0"/>
          <a:stretch/>
        </p:blipFill>
        <p:spPr>
          <a:xfrm>
            <a:off x="1233359" y="0"/>
            <a:ext cx="9725282" cy="6858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grpSp>
        <p:nvGrpSpPr>
          <p:cNvPr id="178" name="Google Shape;178;p26"/>
          <p:cNvGrpSpPr/>
          <p:nvPr/>
        </p:nvGrpSpPr>
        <p:grpSpPr>
          <a:xfrm>
            <a:off x="946923" y="527576"/>
            <a:ext cx="3425651" cy="1596645"/>
            <a:chOff x="0" y="0"/>
            <a:chExt cx="3425651" cy="1596645"/>
          </a:xfrm>
        </p:grpSpPr>
        <p:sp>
          <p:nvSpPr>
            <p:cNvPr id="179" name="Google Shape;179;p26"/>
            <p:cNvSpPr/>
            <p:nvPr/>
          </p:nvSpPr>
          <p:spPr>
            <a:xfrm>
              <a:off x="0" y="0"/>
              <a:ext cx="3425651" cy="1596645"/>
            </a:xfrm>
            <a:prstGeom prst="roundRect">
              <a:avLst>
                <a:gd fmla="val 10000" name="adj"/>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6"/>
            <p:cNvSpPr txBox="1"/>
            <p:nvPr/>
          </p:nvSpPr>
          <p:spPr>
            <a:xfrm>
              <a:off x="46764" y="46764"/>
              <a:ext cx="3332123" cy="1503117"/>
            </a:xfrm>
            <a:prstGeom prst="rect">
              <a:avLst/>
            </a:prstGeom>
            <a:noFill/>
            <a:ln>
              <a:noFill/>
            </a:ln>
          </p:spPr>
          <p:txBody>
            <a:bodyPr anchorCtr="0" anchor="ctr" bIns="114300" lIns="114300" spcFirstLastPara="1" rIns="114300" wrap="square" tIns="114300">
              <a:noAutofit/>
            </a:bodyPr>
            <a:lstStyle/>
            <a:p>
              <a:pPr indent="0" lvl="0" marL="0" marR="0" rtl="0" algn="ctr">
                <a:lnSpc>
                  <a:spcPct val="90000"/>
                </a:lnSpc>
                <a:spcBef>
                  <a:spcPts val="0"/>
                </a:spcBef>
                <a:spcAft>
                  <a:spcPts val="0"/>
                </a:spcAft>
                <a:buClr>
                  <a:schemeClr val="lt1"/>
                </a:buClr>
                <a:buSzPts val="3000"/>
                <a:buFont typeface="Corbel"/>
                <a:buNone/>
              </a:pPr>
              <a:r>
                <a:rPr b="0" i="0" lang="en-US" sz="3000" u="none" cap="none" strike="noStrike">
                  <a:solidFill>
                    <a:schemeClr val="lt1"/>
                  </a:solidFill>
                  <a:latin typeface="Corbel"/>
                  <a:ea typeface="Corbel"/>
                  <a:cs typeface="Corbel"/>
                  <a:sym typeface="Corbel"/>
                </a:rPr>
                <a:t>3. Daily email sent to student for         the next week</a:t>
              </a:r>
              <a:endParaRPr/>
            </a:p>
          </p:txBody>
        </p:sp>
      </p:grpSp>
      <p:pic>
        <p:nvPicPr>
          <p:cNvPr descr="A black background with a black square&#10;&#10;AI-generated content may be incorrect." id="181" name="Google Shape;181;p26"/>
          <p:cNvPicPr preferRelativeResize="0"/>
          <p:nvPr/>
        </p:nvPicPr>
        <p:blipFill rotWithShape="1">
          <a:blip r:embed="rId3">
            <a:alphaModFix/>
          </a:blip>
          <a:srcRect b="0" l="0" r="0" t="0"/>
          <a:stretch/>
        </p:blipFill>
        <p:spPr>
          <a:xfrm>
            <a:off x="946923" y="2431280"/>
            <a:ext cx="3429000" cy="3429000"/>
          </a:xfrm>
          <a:prstGeom prst="rect">
            <a:avLst/>
          </a:prstGeom>
          <a:noFill/>
          <a:ln>
            <a:noFill/>
          </a:ln>
        </p:spPr>
      </p:pic>
      <p:pic>
        <p:nvPicPr>
          <p:cNvPr id="182" name="Google Shape;182;p26"/>
          <p:cNvPicPr preferRelativeResize="0"/>
          <p:nvPr/>
        </p:nvPicPr>
        <p:blipFill rotWithShape="1">
          <a:blip r:embed="rId4">
            <a:alphaModFix/>
          </a:blip>
          <a:srcRect b="0" l="0" r="0" t="0"/>
          <a:stretch/>
        </p:blipFill>
        <p:spPr>
          <a:xfrm>
            <a:off x="5944305" y="137653"/>
            <a:ext cx="5649113" cy="658269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grpSp>
        <p:nvGrpSpPr>
          <p:cNvPr id="187" name="Google Shape;187;p27"/>
          <p:cNvGrpSpPr/>
          <p:nvPr/>
        </p:nvGrpSpPr>
        <p:grpSpPr>
          <a:xfrm>
            <a:off x="534253" y="708934"/>
            <a:ext cx="11188768" cy="1766647"/>
            <a:chOff x="9851" y="338625"/>
            <a:chExt cx="11188768" cy="1766647"/>
          </a:xfrm>
        </p:grpSpPr>
        <p:sp>
          <p:nvSpPr>
            <p:cNvPr id="188" name="Google Shape;188;p27"/>
            <p:cNvSpPr/>
            <p:nvPr/>
          </p:nvSpPr>
          <p:spPr>
            <a:xfrm>
              <a:off x="9851" y="338625"/>
              <a:ext cx="2944412" cy="1766647"/>
            </a:xfrm>
            <a:prstGeom prst="roundRect">
              <a:avLst>
                <a:gd fmla="val 10000" name="adj"/>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7"/>
            <p:cNvSpPr txBox="1"/>
            <p:nvPr/>
          </p:nvSpPr>
          <p:spPr>
            <a:xfrm>
              <a:off x="61594" y="390368"/>
              <a:ext cx="2840926" cy="166316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2800"/>
                <a:buFont typeface="Corbel"/>
                <a:buNone/>
              </a:pPr>
              <a:r>
                <a:rPr b="0" i="0" lang="en-US" sz="2800" u="none" cap="none" strike="noStrike">
                  <a:solidFill>
                    <a:schemeClr val="lt1"/>
                  </a:solidFill>
                  <a:latin typeface="Corbel"/>
                  <a:ea typeface="Corbel"/>
                  <a:cs typeface="Corbel"/>
                  <a:sym typeface="Corbel"/>
                </a:rPr>
                <a:t>1. Student submits Microsoft Form</a:t>
              </a:r>
              <a:endParaRPr/>
            </a:p>
          </p:txBody>
        </p:sp>
        <p:sp>
          <p:nvSpPr>
            <p:cNvPr id="190" name="Google Shape;190;p27"/>
            <p:cNvSpPr/>
            <p:nvPr/>
          </p:nvSpPr>
          <p:spPr>
            <a:xfrm>
              <a:off x="3248705" y="856842"/>
              <a:ext cx="624215" cy="730214"/>
            </a:xfrm>
            <a:prstGeom prst="rightArrow">
              <a:avLst>
                <a:gd fmla="val 60000" name="adj1"/>
                <a:gd fmla="val 50000" name="adj2"/>
              </a:avLst>
            </a:prstGeom>
            <a:solidFill>
              <a:srgbClr val="ABBAD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27"/>
            <p:cNvSpPr txBox="1"/>
            <p:nvPr/>
          </p:nvSpPr>
          <p:spPr>
            <a:xfrm>
              <a:off x="3248705" y="1002885"/>
              <a:ext cx="436951" cy="43812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200"/>
                <a:buFont typeface="Corbel"/>
                <a:buNone/>
              </a:pPr>
              <a:r>
                <a:t/>
              </a:r>
              <a:endParaRPr b="0" i="0" sz="2200" u="none" cap="none" strike="noStrike">
                <a:solidFill>
                  <a:schemeClr val="lt1"/>
                </a:solidFill>
                <a:latin typeface="Corbel"/>
                <a:ea typeface="Corbel"/>
                <a:cs typeface="Corbel"/>
                <a:sym typeface="Corbel"/>
              </a:endParaRPr>
            </a:p>
          </p:txBody>
        </p:sp>
        <p:sp>
          <p:nvSpPr>
            <p:cNvPr id="192" name="Google Shape;192;p27"/>
            <p:cNvSpPr/>
            <p:nvPr/>
          </p:nvSpPr>
          <p:spPr>
            <a:xfrm>
              <a:off x="4132029" y="338625"/>
              <a:ext cx="2944412" cy="1766647"/>
            </a:xfrm>
            <a:prstGeom prst="roundRect">
              <a:avLst>
                <a:gd fmla="val 10000" name="adj"/>
              </a:avLst>
            </a:prstGeom>
            <a:solidFill>
              <a:srgbClr val="23BDC1"/>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7"/>
            <p:cNvSpPr txBox="1"/>
            <p:nvPr/>
          </p:nvSpPr>
          <p:spPr>
            <a:xfrm>
              <a:off x="4183772" y="390368"/>
              <a:ext cx="2840926" cy="166316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2800"/>
                <a:buFont typeface="Corbel"/>
                <a:buNone/>
              </a:pPr>
              <a:r>
                <a:rPr b="0" i="1" lang="en-US" sz="2800" u="none" cap="none" strike="noStrike">
                  <a:solidFill>
                    <a:schemeClr val="lt1"/>
                  </a:solidFill>
                  <a:latin typeface="Corbel"/>
                  <a:ea typeface="Corbel"/>
                  <a:cs typeface="Corbel"/>
                  <a:sym typeface="Corbel"/>
                </a:rPr>
                <a:t>2. Triggers Microsoft Power Automate “flow”</a:t>
              </a:r>
              <a:endParaRPr/>
            </a:p>
          </p:txBody>
        </p:sp>
        <p:sp>
          <p:nvSpPr>
            <p:cNvPr id="194" name="Google Shape;194;p27"/>
            <p:cNvSpPr/>
            <p:nvPr/>
          </p:nvSpPr>
          <p:spPr>
            <a:xfrm>
              <a:off x="7370883" y="856842"/>
              <a:ext cx="624215" cy="730214"/>
            </a:xfrm>
            <a:prstGeom prst="rightArrow">
              <a:avLst>
                <a:gd fmla="val 60000" name="adj1"/>
                <a:gd fmla="val 50000" name="adj2"/>
              </a:avLst>
            </a:prstGeom>
            <a:solidFill>
              <a:srgbClr val="ABBAD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7"/>
            <p:cNvSpPr txBox="1"/>
            <p:nvPr/>
          </p:nvSpPr>
          <p:spPr>
            <a:xfrm>
              <a:off x="7370883" y="1002885"/>
              <a:ext cx="436951" cy="43812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200"/>
                <a:buFont typeface="Corbel"/>
                <a:buNone/>
              </a:pPr>
              <a:r>
                <a:t/>
              </a:r>
              <a:endParaRPr b="0" i="0" sz="2200" u="none" cap="none" strike="noStrike">
                <a:solidFill>
                  <a:schemeClr val="lt1"/>
                </a:solidFill>
                <a:latin typeface="Corbel"/>
                <a:ea typeface="Corbel"/>
                <a:cs typeface="Corbel"/>
                <a:sym typeface="Corbel"/>
              </a:endParaRPr>
            </a:p>
          </p:txBody>
        </p:sp>
        <p:sp>
          <p:nvSpPr>
            <p:cNvPr id="196" name="Google Shape;196;p27"/>
            <p:cNvSpPr/>
            <p:nvPr/>
          </p:nvSpPr>
          <p:spPr>
            <a:xfrm>
              <a:off x="8254207" y="338625"/>
              <a:ext cx="2944412" cy="1766647"/>
            </a:xfrm>
            <a:prstGeom prst="roundRect">
              <a:avLst>
                <a:gd fmla="val 10000" name="adj"/>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7"/>
            <p:cNvSpPr txBox="1"/>
            <p:nvPr/>
          </p:nvSpPr>
          <p:spPr>
            <a:xfrm>
              <a:off x="8305950" y="390368"/>
              <a:ext cx="2840926" cy="166316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2800"/>
                <a:buFont typeface="Corbel"/>
                <a:buNone/>
              </a:pPr>
              <a:r>
                <a:rPr b="0" i="0" lang="en-US" sz="2800" u="none" cap="none" strike="noStrike">
                  <a:solidFill>
                    <a:schemeClr val="lt1"/>
                  </a:solidFill>
                  <a:latin typeface="Corbel"/>
                  <a:ea typeface="Corbel"/>
                  <a:cs typeface="Corbel"/>
                  <a:sym typeface="Corbel"/>
                </a:rPr>
                <a:t>3. Daily email sent to student for the next week</a:t>
              </a:r>
              <a:endParaRPr/>
            </a:p>
          </p:txBody>
        </p:sp>
      </p:grpSp>
      <p:pic>
        <p:nvPicPr>
          <p:cNvPr descr="A black background with a black square&#10;&#10;AI-generated content may be incorrect." id="198" name="Google Shape;198;p27"/>
          <p:cNvPicPr preferRelativeResize="0"/>
          <p:nvPr/>
        </p:nvPicPr>
        <p:blipFill rotWithShape="1">
          <a:blip r:embed="rId3">
            <a:alphaModFix/>
          </a:blip>
          <a:srcRect b="0" l="0" r="0" t="0"/>
          <a:stretch/>
        </p:blipFill>
        <p:spPr>
          <a:xfrm>
            <a:off x="1037032" y="3301448"/>
            <a:ext cx="1748853" cy="1748853"/>
          </a:xfrm>
          <a:prstGeom prst="rect">
            <a:avLst/>
          </a:prstGeom>
          <a:noFill/>
          <a:ln>
            <a:noFill/>
          </a:ln>
        </p:spPr>
      </p:pic>
      <p:pic>
        <p:nvPicPr>
          <p:cNvPr descr="A black background with a black square&#10;&#10;AI-generated content may be incorrect." id="199" name="Google Shape;199;p27"/>
          <p:cNvPicPr preferRelativeResize="0"/>
          <p:nvPr/>
        </p:nvPicPr>
        <p:blipFill rotWithShape="1">
          <a:blip r:embed="rId4">
            <a:alphaModFix/>
          </a:blip>
          <a:srcRect b="0" l="0" r="0" t="0"/>
          <a:stretch/>
        </p:blipFill>
        <p:spPr>
          <a:xfrm>
            <a:off x="5148607" y="3195843"/>
            <a:ext cx="1960059" cy="1960059"/>
          </a:xfrm>
          <a:prstGeom prst="rect">
            <a:avLst/>
          </a:prstGeom>
          <a:noFill/>
          <a:ln>
            <a:noFill/>
          </a:ln>
        </p:spPr>
      </p:pic>
      <p:pic>
        <p:nvPicPr>
          <p:cNvPr descr="A black background with a black square&#10;&#10;AI-generated content may be incorrect." id="200" name="Google Shape;200;p27"/>
          <p:cNvPicPr preferRelativeResize="0"/>
          <p:nvPr/>
        </p:nvPicPr>
        <p:blipFill rotWithShape="1">
          <a:blip r:embed="rId5">
            <a:alphaModFix/>
          </a:blip>
          <a:srcRect b="0" l="0" r="0" t="0"/>
          <a:stretch/>
        </p:blipFill>
        <p:spPr>
          <a:xfrm>
            <a:off x="9150045" y="3057825"/>
            <a:ext cx="2236093" cy="223609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8"/>
          <p:cNvSpPr txBox="1"/>
          <p:nvPr>
            <p:ph idx="1" type="body"/>
          </p:nvPr>
        </p:nvSpPr>
        <p:spPr>
          <a:xfrm>
            <a:off x="911836" y="1718953"/>
            <a:ext cx="5184164" cy="2330577"/>
          </a:xfrm>
          <a:prstGeom prst="rect">
            <a:avLst/>
          </a:prstGeom>
          <a:noFill/>
          <a:ln>
            <a:noFill/>
          </a:ln>
        </p:spPr>
        <p:txBody>
          <a:bodyPr anchorCtr="0" anchor="t" bIns="45700" lIns="91425" spcFirstLastPara="1" rIns="91425" wrap="square" tIns="45700">
            <a:noAutofit/>
          </a:bodyPr>
          <a:lstStyle/>
          <a:p>
            <a:pPr indent="-285750" lvl="0" marL="285750" rtl="0" algn="l">
              <a:lnSpc>
                <a:spcPct val="150000"/>
              </a:lnSpc>
              <a:spcBef>
                <a:spcPts val="0"/>
              </a:spcBef>
              <a:spcAft>
                <a:spcPts val="0"/>
              </a:spcAft>
              <a:buClr>
                <a:srgbClr val="333333"/>
              </a:buClr>
              <a:buSzPts val="2800"/>
              <a:buFont typeface="Arial"/>
              <a:buChar char="•"/>
            </a:pPr>
            <a:r>
              <a:rPr lang="en-US" sz="2800"/>
              <a:t>Expand topics</a:t>
            </a:r>
            <a:endParaRPr/>
          </a:p>
          <a:p>
            <a:pPr indent="-285750" lvl="0" marL="285750" rtl="0" algn="l">
              <a:lnSpc>
                <a:spcPct val="150000"/>
              </a:lnSpc>
              <a:spcBef>
                <a:spcPts val="1000"/>
              </a:spcBef>
              <a:spcAft>
                <a:spcPts val="0"/>
              </a:spcAft>
              <a:buClr>
                <a:srgbClr val="333333"/>
              </a:buClr>
              <a:buSzPts val="2800"/>
              <a:buFont typeface="Arial"/>
              <a:buChar char="•"/>
            </a:pPr>
            <a:r>
              <a:rPr lang="en-US" sz="2800"/>
              <a:t>HTML design </a:t>
            </a:r>
            <a:endParaRPr/>
          </a:p>
          <a:p>
            <a:pPr indent="0" lvl="0" marL="0" rtl="0" algn="l">
              <a:lnSpc>
                <a:spcPct val="150000"/>
              </a:lnSpc>
              <a:spcBef>
                <a:spcPts val="1000"/>
              </a:spcBef>
              <a:spcAft>
                <a:spcPts val="0"/>
              </a:spcAft>
              <a:buClr>
                <a:srgbClr val="333333"/>
              </a:buClr>
              <a:buSzPts val="200"/>
              <a:buNone/>
            </a:pPr>
            <a:r>
              <a:t/>
            </a:r>
            <a:endParaRPr sz="200"/>
          </a:p>
          <a:p>
            <a:pPr indent="-285750" lvl="0" marL="285750" rtl="0" algn="l">
              <a:lnSpc>
                <a:spcPct val="100000"/>
              </a:lnSpc>
              <a:spcBef>
                <a:spcPts val="1000"/>
              </a:spcBef>
              <a:spcAft>
                <a:spcPts val="0"/>
              </a:spcAft>
              <a:buClr>
                <a:srgbClr val="333333"/>
              </a:buClr>
              <a:buSzPts val="2800"/>
              <a:buFont typeface="Arial"/>
              <a:buChar char="•"/>
            </a:pPr>
            <a:r>
              <a:rPr lang="en-US" sz="2800"/>
              <a:t>Assessment &amp; applied learning / metacognition component</a:t>
            </a:r>
            <a:endParaRPr/>
          </a:p>
          <a:p>
            <a:pPr indent="-285750" lvl="0" marL="285750" rtl="0" algn="l">
              <a:lnSpc>
                <a:spcPct val="150000"/>
              </a:lnSpc>
              <a:spcBef>
                <a:spcPts val="1000"/>
              </a:spcBef>
              <a:spcAft>
                <a:spcPts val="0"/>
              </a:spcAft>
              <a:buClr>
                <a:srgbClr val="333333"/>
              </a:buClr>
              <a:buSzPts val="2800"/>
              <a:buFont typeface="Arial"/>
              <a:buChar char="•"/>
            </a:pPr>
            <a:r>
              <a:rPr lang="en-US" sz="2800"/>
              <a:t>Explore further automation</a:t>
            </a:r>
            <a:endParaRPr/>
          </a:p>
        </p:txBody>
      </p:sp>
      <p:sp>
        <p:nvSpPr>
          <p:cNvPr id="207" name="Google Shape;207;p28"/>
          <p:cNvSpPr txBox="1"/>
          <p:nvPr>
            <p:ph idx="2" type="body"/>
          </p:nvPr>
        </p:nvSpPr>
        <p:spPr>
          <a:xfrm>
            <a:off x="6677249" y="2500896"/>
            <a:ext cx="4602915" cy="154863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800"/>
              <a:buNone/>
            </a:pPr>
            <a:r>
              <a:rPr lang="en-US" sz="2800"/>
              <a:t>But, operational needs have taken my time away from this project </a:t>
            </a:r>
            <a:endParaRPr/>
          </a:p>
        </p:txBody>
      </p:sp>
      <p:sp>
        <p:nvSpPr>
          <p:cNvPr id="208" name="Google Shape;208;p28"/>
          <p:cNvSpPr txBox="1"/>
          <p:nvPr>
            <p:ph idx="4" type="body"/>
          </p:nvPr>
        </p:nvSpPr>
        <p:spPr>
          <a:xfrm>
            <a:off x="427511" y="331190"/>
            <a:ext cx="10382427" cy="40709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03A92"/>
              </a:buClr>
              <a:buSzPts val="3000"/>
              <a:buNone/>
            </a:pPr>
            <a:r>
              <a:rPr lang="en-US"/>
              <a:t>Next Steps</a:t>
            </a:r>
            <a:endParaRPr/>
          </a:p>
        </p:txBody>
      </p:sp>
      <p:sp>
        <p:nvSpPr>
          <p:cNvPr id="209" name="Google Shape;209;p28"/>
          <p:cNvSpPr txBox="1"/>
          <p:nvPr>
            <p:ph idx="5" type="body"/>
          </p:nvPr>
        </p:nvSpPr>
        <p:spPr>
          <a:xfrm>
            <a:off x="442501" y="751401"/>
            <a:ext cx="10382427" cy="440318"/>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23BDC1"/>
              </a:buClr>
              <a:buSzPts val="2400"/>
              <a:buNone/>
            </a:pPr>
            <a:r>
              <a:rPr lang="en-US"/>
              <a:t>Aspirations meet operational needs</a:t>
            </a:r>
            <a:endParaRPr/>
          </a:p>
        </p:txBody>
      </p:sp>
      <p:sp>
        <p:nvSpPr>
          <p:cNvPr id="210" name="Google Shape;210;p28"/>
          <p:cNvSpPr txBox="1"/>
          <p:nvPr/>
        </p:nvSpPr>
        <p:spPr>
          <a:xfrm>
            <a:off x="8980881" y="4357104"/>
            <a:ext cx="609442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orbel"/>
                <a:ea typeface="Corbel"/>
                <a:cs typeface="Corbel"/>
                <a:sym typeface="Corbel"/>
              </a:rPr>
              <a: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xEl>
                                              <p:pRg end="0" st="0"/>
                                            </p:txEl>
                                          </p:spTgt>
                                        </p:tgtEl>
                                        <p:attrNameLst>
                                          <p:attrName>style.visibility</p:attrName>
                                        </p:attrNameLst>
                                      </p:cBhvr>
                                      <p:to>
                                        <p:strVal val="visible"/>
                                      </p:to>
                                    </p:set>
                                    <p:animEffect filter="fade" transition="in">
                                      <p:cBhvr>
                                        <p:cTn dur="500"/>
                                        <p:tgtEl>
                                          <p:spTgt spid="207">
                                            <p:txEl>
                                              <p:pRg end="0" st="0"/>
                                            </p:txEl>
                                          </p:spTgt>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210"/>
                                        </p:tgtEl>
                                        <p:attrNameLst>
                                          <p:attrName>style.visibility</p:attrName>
                                        </p:attrNameLst>
                                      </p:cBhvr>
                                      <p:to>
                                        <p:strVal val="visible"/>
                                      </p:to>
                                    </p:set>
                                    <p:animEffect filter="fade" transition="in">
                                      <p:cBhvr>
                                        <p:cTn dur="500"/>
                                        <p:tgtEl>
                                          <p:spTgt spid="2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9"/>
          <p:cNvSpPr txBox="1"/>
          <p:nvPr>
            <p:ph idx="1" type="body"/>
          </p:nvPr>
        </p:nvSpPr>
        <p:spPr>
          <a:xfrm>
            <a:off x="-459831" y="701177"/>
            <a:ext cx="6663682" cy="607686"/>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lt1"/>
              </a:buClr>
              <a:buSzPts val="3500"/>
              <a:buNone/>
            </a:pPr>
            <a:r>
              <a:rPr lang="en-US"/>
              <a:t>Slide deck &amp; Flow .zip</a:t>
            </a:r>
            <a:endParaRPr/>
          </a:p>
          <a:p>
            <a:pPr indent="0" lvl="0" marL="0" rtl="0" algn="ctr">
              <a:lnSpc>
                <a:spcPct val="100000"/>
              </a:lnSpc>
              <a:spcBef>
                <a:spcPts val="1000"/>
              </a:spcBef>
              <a:spcAft>
                <a:spcPts val="0"/>
              </a:spcAft>
              <a:buClr>
                <a:schemeClr val="lt1"/>
              </a:buClr>
              <a:buSzPts val="3500"/>
              <a:buNone/>
            </a:pPr>
            <a:r>
              <a:rPr lang="en-US"/>
              <a:t> </a:t>
            </a:r>
            <a:endParaRPr/>
          </a:p>
          <a:p>
            <a:pPr indent="0" lvl="0" marL="0" rtl="0" algn="ctr">
              <a:lnSpc>
                <a:spcPct val="100000"/>
              </a:lnSpc>
              <a:spcBef>
                <a:spcPts val="1000"/>
              </a:spcBef>
              <a:spcAft>
                <a:spcPts val="0"/>
              </a:spcAft>
              <a:buClr>
                <a:schemeClr val="lt1"/>
              </a:buClr>
              <a:buSzPts val="3500"/>
              <a:buNone/>
            </a:pPr>
            <a:r>
              <a:t/>
            </a:r>
            <a:endParaRPr/>
          </a:p>
          <a:p>
            <a:pPr indent="0" lvl="0" marL="0" rtl="0" algn="ctr">
              <a:lnSpc>
                <a:spcPct val="100000"/>
              </a:lnSpc>
              <a:spcBef>
                <a:spcPts val="1000"/>
              </a:spcBef>
              <a:spcAft>
                <a:spcPts val="0"/>
              </a:spcAft>
              <a:buClr>
                <a:schemeClr val="lt1"/>
              </a:buClr>
              <a:buSzPts val="3500"/>
              <a:buNone/>
            </a:pPr>
            <a:r>
              <a:t/>
            </a:r>
            <a:endParaRPr/>
          </a:p>
          <a:p>
            <a:pPr indent="0" lvl="0" marL="0" rtl="0" algn="ctr">
              <a:lnSpc>
                <a:spcPct val="100000"/>
              </a:lnSpc>
              <a:spcBef>
                <a:spcPts val="1000"/>
              </a:spcBef>
              <a:spcAft>
                <a:spcPts val="0"/>
              </a:spcAft>
              <a:buClr>
                <a:schemeClr val="lt1"/>
              </a:buClr>
              <a:buSzPts val="3500"/>
              <a:buNone/>
            </a:pPr>
            <a:r>
              <a:t/>
            </a:r>
            <a:endParaRPr/>
          </a:p>
          <a:p>
            <a:pPr indent="0" lvl="0" marL="0" rtl="0" algn="ctr">
              <a:lnSpc>
                <a:spcPct val="100000"/>
              </a:lnSpc>
              <a:spcBef>
                <a:spcPts val="1000"/>
              </a:spcBef>
              <a:spcAft>
                <a:spcPts val="0"/>
              </a:spcAft>
              <a:buClr>
                <a:schemeClr val="lt1"/>
              </a:buClr>
              <a:buSzPts val="3500"/>
              <a:buNone/>
            </a:pPr>
            <a:r>
              <a:t/>
            </a:r>
            <a:endParaRPr/>
          </a:p>
          <a:p>
            <a:pPr indent="0" lvl="0" marL="0" rtl="0" algn="ctr">
              <a:lnSpc>
                <a:spcPct val="100000"/>
              </a:lnSpc>
              <a:spcBef>
                <a:spcPts val="1000"/>
              </a:spcBef>
              <a:spcAft>
                <a:spcPts val="0"/>
              </a:spcAft>
              <a:buClr>
                <a:schemeClr val="lt1"/>
              </a:buClr>
              <a:buSzPts val="3500"/>
              <a:buNone/>
            </a:pPr>
            <a:r>
              <a:t/>
            </a:r>
            <a:endParaRPr/>
          </a:p>
          <a:p>
            <a:pPr indent="0" lvl="0" marL="0" rtl="0" algn="ctr">
              <a:lnSpc>
                <a:spcPct val="100000"/>
              </a:lnSpc>
              <a:spcBef>
                <a:spcPts val="1000"/>
              </a:spcBef>
              <a:spcAft>
                <a:spcPts val="0"/>
              </a:spcAft>
              <a:buClr>
                <a:schemeClr val="lt1"/>
              </a:buClr>
              <a:buSzPts val="3500"/>
              <a:buNone/>
            </a:pPr>
            <a:r>
              <a:rPr b="0" lang="en-US" u="sng"/>
              <a:t>tinyurl.com/olc25-tivins</a:t>
            </a:r>
            <a:r>
              <a:rPr b="0" lang="en-US" u="sng"/>
              <a:t> </a:t>
            </a:r>
            <a:endParaRPr/>
          </a:p>
        </p:txBody>
      </p:sp>
      <p:sp>
        <p:nvSpPr>
          <p:cNvPr id="217" name="Google Shape;217;p29"/>
          <p:cNvSpPr txBox="1"/>
          <p:nvPr/>
        </p:nvSpPr>
        <p:spPr>
          <a:xfrm>
            <a:off x="6096001" y="1486624"/>
            <a:ext cx="6096000" cy="60768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3500"/>
              <a:buFont typeface="Arial"/>
              <a:buNone/>
            </a:pPr>
            <a:r>
              <a:rPr b="0" i="0" lang="en-US" sz="3500">
                <a:solidFill>
                  <a:schemeClr val="lt1"/>
                </a:solidFill>
                <a:latin typeface="Open Sans"/>
                <a:ea typeface="Open Sans"/>
                <a:cs typeface="Open Sans"/>
                <a:sym typeface="Open Sans"/>
              </a:rPr>
              <a:t>Tammy Ivins  </a:t>
            </a:r>
            <a:endParaRPr/>
          </a:p>
          <a:p>
            <a:pPr indent="0" lvl="0" marL="0" marR="0" rtl="0" algn="l">
              <a:lnSpc>
                <a:spcPct val="100000"/>
              </a:lnSpc>
              <a:spcBef>
                <a:spcPts val="1000"/>
              </a:spcBef>
              <a:spcAft>
                <a:spcPts val="0"/>
              </a:spcAft>
              <a:buClr>
                <a:schemeClr val="lt1"/>
              </a:buClr>
              <a:buSzPts val="1600"/>
              <a:buFont typeface="Arial"/>
              <a:buNone/>
            </a:pPr>
            <a:r>
              <a:rPr b="0" i="0" lang="en-US" sz="1600">
                <a:solidFill>
                  <a:schemeClr val="lt1"/>
                </a:solidFill>
                <a:latin typeface="Open Sans"/>
                <a:ea typeface="Open Sans"/>
                <a:cs typeface="Open Sans"/>
                <a:sym typeface="Open Sans"/>
              </a:rPr>
              <a:t>&gt; Reference, Instruction, &amp; Institutional Repository Librarian </a:t>
            </a:r>
            <a:endParaRPr/>
          </a:p>
          <a:p>
            <a:pPr indent="0" lvl="0" marL="0" marR="0" rtl="0" algn="l">
              <a:lnSpc>
                <a:spcPct val="100000"/>
              </a:lnSpc>
              <a:spcBef>
                <a:spcPts val="1000"/>
              </a:spcBef>
              <a:spcAft>
                <a:spcPts val="0"/>
              </a:spcAft>
              <a:buClr>
                <a:schemeClr val="lt1"/>
              </a:buClr>
              <a:buSzPts val="1600"/>
              <a:buFont typeface="Arial"/>
              <a:buNone/>
            </a:pPr>
            <a:r>
              <a:rPr b="0" i="0" lang="en-US" sz="1600">
                <a:solidFill>
                  <a:schemeClr val="lt1"/>
                </a:solidFill>
                <a:latin typeface="Open Sans"/>
                <a:ea typeface="Open Sans"/>
                <a:cs typeface="Open Sans"/>
                <a:sym typeface="Open Sans"/>
              </a:rPr>
              <a:t>&gt; Dissertation Manuscript Publication Admin </a:t>
            </a:r>
            <a:endParaRPr/>
          </a:p>
          <a:p>
            <a:pPr indent="0" lvl="0" marL="0" marR="0" rtl="0" algn="l">
              <a:lnSpc>
                <a:spcPct val="100000"/>
              </a:lnSpc>
              <a:spcBef>
                <a:spcPts val="1000"/>
              </a:spcBef>
              <a:spcAft>
                <a:spcPts val="0"/>
              </a:spcAft>
              <a:buClr>
                <a:schemeClr val="lt1"/>
              </a:buClr>
              <a:buSzPts val="1600"/>
              <a:buFont typeface="Arial"/>
              <a:buNone/>
            </a:pPr>
            <a:r>
              <a:t/>
            </a:r>
            <a:endParaRPr b="0" i="0" sz="1600">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lt1"/>
              </a:buClr>
              <a:buSzPts val="1600"/>
              <a:buFont typeface="Arial"/>
              <a:buNone/>
            </a:pPr>
            <a:r>
              <a:rPr b="0" i="1" lang="en-US" sz="1600">
                <a:solidFill>
                  <a:schemeClr val="lt1"/>
                </a:solidFill>
                <a:latin typeface="Open Sans"/>
                <a:ea typeface="Open Sans"/>
                <a:cs typeface="Open Sans"/>
                <a:sym typeface="Open Sans"/>
              </a:rPr>
              <a:t>MS Library Science, 2011 </a:t>
            </a:r>
            <a:endParaRPr/>
          </a:p>
          <a:p>
            <a:pPr indent="0" lvl="0" marL="0" marR="0" rtl="0" algn="l">
              <a:lnSpc>
                <a:spcPct val="100000"/>
              </a:lnSpc>
              <a:spcBef>
                <a:spcPts val="1000"/>
              </a:spcBef>
              <a:spcAft>
                <a:spcPts val="0"/>
              </a:spcAft>
              <a:buClr>
                <a:schemeClr val="lt1"/>
              </a:buClr>
              <a:buSzPts val="1600"/>
              <a:buFont typeface="Arial"/>
              <a:buNone/>
            </a:pPr>
            <a:r>
              <a:rPr b="0" i="1" lang="en-US" sz="1600">
                <a:solidFill>
                  <a:schemeClr val="lt1"/>
                </a:solidFill>
                <a:latin typeface="Open Sans"/>
                <a:ea typeface="Open Sans"/>
                <a:cs typeface="Open Sans"/>
                <a:sym typeface="Open Sans"/>
              </a:rPr>
              <a:t>MA Conflict Resolution, 2020 </a:t>
            </a:r>
            <a:endParaRPr/>
          </a:p>
          <a:p>
            <a:pPr indent="0" lvl="0" marL="0" marR="0" rtl="0" algn="l">
              <a:lnSpc>
                <a:spcPct val="100000"/>
              </a:lnSpc>
              <a:spcBef>
                <a:spcPts val="1000"/>
              </a:spcBef>
              <a:spcAft>
                <a:spcPts val="0"/>
              </a:spcAft>
              <a:buClr>
                <a:schemeClr val="lt1"/>
              </a:buClr>
              <a:buSzPts val="1600"/>
              <a:buFont typeface="Arial"/>
              <a:buNone/>
            </a:pPr>
            <a:r>
              <a:t/>
            </a:r>
            <a:endParaRPr b="0" i="0" sz="1600">
              <a:solidFill>
                <a:schemeClr val="lt1"/>
              </a:solidFill>
              <a:latin typeface="Open Sans"/>
              <a:ea typeface="Open Sans"/>
              <a:cs typeface="Open Sans"/>
              <a:sym typeface="Open Sans"/>
            </a:endParaRPr>
          </a:p>
          <a:p>
            <a:pPr indent="0" lvl="0" marL="0" marR="0" rtl="0" algn="l">
              <a:lnSpc>
                <a:spcPct val="100000"/>
              </a:lnSpc>
              <a:spcBef>
                <a:spcPts val="1000"/>
              </a:spcBef>
              <a:spcAft>
                <a:spcPts val="0"/>
              </a:spcAft>
              <a:buClr>
                <a:schemeClr val="lt1"/>
              </a:buClr>
              <a:buSzPts val="1600"/>
              <a:buFont typeface="Arial"/>
              <a:buNone/>
            </a:pPr>
            <a:r>
              <a:rPr b="0" i="0" lang="en-US" sz="1600">
                <a:solidFill>
                  <a:schemeClr val="lt1"/>
                </a:solidFill>
                <a:latin typeface="Open Sans"/>
                <a:ea typeface="Open Sans"/>
                <a:cs typeface="Open Sans"/>
                <a:sym typeface="Open Sans"/>
              </a:rPr>
              <a:t>Email me: tivins@nu.edu</a:t>
            </a:r>
            <a:endParaRPr b="0" i="0" sz="1600" u="sng">
              <a:solidFill>
                <a:schemeClr val="lt1"/>
              </a:solidFill>
              <a:latin typeface="Open Sans"/>
              <a:ea typeface="Open Sans"/>
              <a:cs typeface="Open Sans"/>
              <a:sym typeface="Open Sans"/>
            </a:endParaRPr>
          </a:p>
        </p:txBody>
      </p:sp>
      <p:pic>
        <p:nvPicPr>
          <p:cNvPr id="218" name="Google Shape;218;p29" title="olc25-tivins-1200.png"/>
          <p:cNvPicPr preferRelativeResize="0"/>
          <p:nvPr/>
        </p:nvPicPr>
        <p:blipFill>
          <a:blip r:embed="rId3">
            <a:alphaModFix/>
          </a:blip>
          <a:stretch>
            <a:fillRect/>
          </a:stretch>
        </p:blipFill>
        <p:spPr>
          <a:xfrm>
            <a:off x="980604" y="1647175"/>
            <a:ext cx="3338750" cy="3338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6"/>
          <p:cNvSpPr txBox="1"/>
          <p:nvPr>
            <p:ph idx="1" type="body"/>
          </p:nvPr>
        </p:nvSpPr>
        <p:spPr>
          <a:xfrm>
            <a:off x="299803" y="2883831"/>
            <a:ext cx="4527000" cy="607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03A92"/>
              </a:buClr>
              <a:buSzPts val="3500"/>
              <a:buNone/>
            </a:pPr>
            <a:r>
              <a:rPr lang="en-US"/>
              <a:t>On-Demand &amp;</a:t>
            </a:r>
            <a:endParaRPr/>
          </a:p>
          <a:p>
            <a:pPr indent="0" lvl="0" marL="0" rtl="0" algn="l">
              <a:lnSpc>
                <a:spcPct val="100000"/>
              </a:lnSpc>
              <a:spcBef>
                <a:spcPts val="1000"/>
              </a:spcBef>
              <a:spcAft>
                <a:spcPts val="0"/>
              </a:spcAft>
              <a:buClr>
                <a:srgbClr val="003A92"/>
              </a:buClr>
              <a:buSzPts val="3500"/>
              <a:buNone/>
            </a:pPr>
            <a:r>
              <a:rPr lang="en-US"/>
              <a:t>Asynchronous </a:t>
            </a:r>
            <a:endParaRPr/>
          </a:p>
          <a:p>
            <a:pPr indent="0" lvl="0" marL="0" rtl="0" algn="l">
              <a:lnSpc>
                <a:spcPct val="100000"/>
              </a:lnSpc>
              <a:spcBef>
                <a:spcPts val="1000"/>
              </a:spcBef>
              <a:spcAft>
                <a:spcPts val="0"/>
              </a:spcAft>
              <a:buClr>
                <a:srgbClr val="003A92"/>
              </a:buClr>
              <a:buSzPts val="3500"/>
              <a:buNone/>
            </a:pPr>
            <a:r>
              <a:rPr lang="en-US"/>
              <a:t> </a:t>
            </a:r>
            <a:endParaRPr/>
          </a:p>
        </p:txBody>
      </p:sp>
      <p:sp>
        <p:nvSpPr>
          <p:cNvPr id="94" name="Google Shape;94;p16"/>
          <p:cNvSpPr txBox="1"/>
          <p:nvPr>
            <p:ph idx="2" type="body"/>
          </p:nvPr>
        </p:nvSpPr>
        <p:spPr>
          <a:xfrm>
            <a:off x="5222449" y="807269"/>
            <a:ext cx="6570300" cy="7758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333333"/>
              </a:buClr>
              <a:buSzPts val="2800"/>
              <a:buNone/>
            </a:pPr>
            <a:r>
              <a:rPr lang="en-US" sz="2800"/>
              <a:t>National University  has multiple course schedules, including individual &amp; weekly course starts.</a:t>
            </a:r>
            <a:endParaRPr/>
          </a:p>
        </p:txBody>
      </p:sp>
      <p:pic>
        <p:nvPicPr>
          <p:cNvPr descr="A black background with a black square&#10;&#10;AI-generated content may be incorrect." id="95" name="Google Shape;95;p16"/>
          <p:cNvPicPr preferRelativeResize="0"/>
          <p:nvPr/>
        </p:nvPicPr>
        <p:blipFill rotWithShape="1">
          <a:blip r:embed="rId3">
            <a:alphaModFix/>
          </a:blip>
          <a:srcRect b="0" l="0" r="0" t="0"/>
          <a:stretch/>
        </p:blipFill>
        <p:spPr>
          <a:xfrm>
            <a:off x="7029899" y="2323019"/>
            <a:ext cx="2955303" cy="295530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7"/>
          <p:cNvSpPr txBox="1"/>
          <p:nvPr>
            <p:ph idx="1" type="body"/>
          </p:nvPr>
        </p:nvSpPr>
        <p:spPr>
          <a:xfrm>
            <a:off x="299803" y="2883831"/>
            <a:ext cx="4527000" cy="607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03A92"/>
              </a:buClr>
              <a:buSzPts val="3500"/>
              <a:buNone/>
            </a:pPr>
            <a:r>
              <a:rPr lang="en-US"/>
              <a:t>Automated</a:t>
            </a:r>
            <a:endParaRPr/>
          </a:p>
        </p:txBody>
      </p:sp>
      <p:sp>
        <p:nvSpPr>
          <p:cNvPr id="101" name="Google Shape;101;p17"/>
          <p:cNvSpPr txBox="1"/>
          <p:nvPr>
            <p:ph idx="2" type="body"/>
          </p:nvPr>
        </p:nvSpPr>
        <p:spPr>
          <a:xfrm>
            <a:off x="5659438" y="854556"/>
            <a:ext cx="6354371" cy="1009683"/>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333333"/>
              </a:buClr>
              <a:buSzPts val="2800"/>
              <a:buNone/>
            </a:pPr>
            <a:r>
              <a:rPr lang="en-US" sz="2800"/>
              <a:t>Self running, minimal librarian lift</a:t>
            </a:r>
            <a:endParaRPr/>
          </a:p>
        </p:txBody>
      </p:sp>
      <p:pic>
        <p:nvPicPr>
          <p:cNvPr descr="A black background with a black square&#10;&#10;AI-generated content may be incorrect." id="102" name="Google Shape;102;p17"/>
          <p:cNvPicPr preferRelativeResize="0"/>
          <p:nvPr/>
        </p:nvPicPr>
        <p:blipFill rotWithShape="1">
          <a:blip r:embed="rId3">
            <a:alphaModFix/>
          </a:blip>
          <a:srcRect b="0" l="0" r="0" t="0"/>
          <a:stretch/>
        </p:blipFill>
        <p:spPr>
          <a:xfrm>
            <a:off x="6803303" y="2356629"/>
            <a:ext cx="3141973" cy="314197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8"/>
          <p:cNvSpPr txBox="1"/>
          <p:nvPr>
            <p:ph idx="1" type="body"/>
          </p:nvPr>
        </p:nvSpPr>
        <p:spPr>
          <a:xfrm>
            <a:off x="299803" y="2883831"/>
            <a:ext cx="4527000" cy="607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03A92"/>
              </a:buClr>
              <a:buSzPts val="3500"/>
              <a:buNone/>
            </a:pPr>
            <a:r>
              <a:rPr lang="en-US"/>
              <a:t>Scaffolded</a:t>
            </a:r>
            <a:endParaRPr/>
          </a:p>
        </p:txBody>
      </p:sp>
      <p:sp>
        <p:nvSpPr>
          <p:cNvPr id="109" name="Google Shape;109;p18"/>
          <p:cNvSpPr txBox="1"/>
          <p:nvPr>
            <p:ph idx="2" type="body"/>
          </p:nvPr>
        </p:nvSpPr>
        <p:spPr>
          <a:xfrm>
            <a:off x="5659438" y="569779"/>
            <a:ext cx="6048375" cy="1052830"/>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rgbClr val="333333"/>
              </a:buClr>
              <a:buSzPts val="2800"/>
              <a:buChar char="•"/>
            </a:pPr>
            <a:r>
              <a:rPr lang="en-US" sz="2800"/>
              <a:t>Avoiding the info dump.</a:t>
            </a:r>
            <a:endParaRPr/>
          </a:p>
          <a:p>
            <a:pPr indent="-228600" lvl="0" marL="228600" rtl="0" algn="l">
              <a:lnSpc>
                <a:spcPct val="90000"/>
              </a:lnSpc>
              <a:spcBef>
                <a:spcPts val="1000"/>
              </a:spcBef>
              <a:spcAft>
                <a:spcPts val="0"/>
              </a:spcAft>
              <a:buClr>
                <a:srgbClr val="333333"/>
              </a:buClr>
              <a:buSzPts val="2800"/>
              <a:buChar char="•"/>
            </a:pPr>
            <a:r>
              <a:rPr i="1" lang="en-US" sz="2800"/>
              <a:t>Forced</a:t>
            </a:r>
            <a:r>
              <a:rPr lang="en-US" sz="2800"/>
              <a:t> intentional pauses</a:t>
            </a:r>
            <a:endParaRPr i="1" sz="2800"/>
          </a:p>
        </p:txBody>
      </p:sp>
      <p:pic>
        <p:nvPicPr>
          <p:cNvPr descr="A black background with a black square&#10;&#10;AI-generated content may be incorrect." id="110" name="Google Shape;110;p18"/>
          <p:cNvPicPr preferRelativeResize="0"/>
          <p:nvPr/>
        </p:nvPicPr>
        <p:blipFill rotWithShape="1">
          <a:blip r:embed="rId3">
            <a:alphaModFix/>
          </a:blip>
          <a:srcRect b="0" l="0" r="0" t="0"/>
          <a:stretch/>
        </p:blipFill>
        <p:spPr>
          <a:xfrm>
            <a:off x="6708742" y="2332806"/>
            <a:ext cx="3429000" cy="3429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9"/>
          <p:cNvSpPr txBox="1"/>
          <p:nvPr>
            <p:ph idx="1" type="body"/>
          </p:nvPr>
        </p:nvSpPr>
        <p:spPr>
          <a:xfrm>
            <a:off x="705846" y="1666872"/>
            <a:ext cx="9227410" cy="41861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03A92"/>
              </a:buClr>
              <a:buSzPts val="1800"/>
              <a:buNone/>
            </a:pPr>
            <a:r>
              <a:rPr lang="en-US"/>
              <a:t>A time-limited series of emails sent out to educate a group</a:t>
            </a:r>
            <a:endParaRPr/>
          </a:p>
        </p:txBody>
      </p:sp>
      <p:sp>
        <p:nvSpPr>
          <p:cNvPr id="116" name="Google Shape;116;p19"/>
          <p:cNvSpPr txBox="1"/>
          <p:nvPr>
            <p:ph idx="2" type="body"/>
          </p:nvPr>
        </p:nvSpPr>
        <p:spPr>
          <a:xfrm>
            <a:off x="1482295" y="2721831"/>
            <a:ext cx="9227410" cy="237354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333333"/>
              </a:buClr>
              <a:buSzPts val="2800"/>
              <a:buFont typeface="Arial"/>
              <a:buNone/>
            </a:pPr>
            <a:r>
              <a:rPr b="1" lang="en-US" sz="2800"/>
              <a:t>✓  Scaffolded</a:t>
            </a:r>
            <a:endParaRPr sz="2800"/>
          </a:p>
          <a:p>
            <a:pPr indent="0" lvl="0" marL="0" marR="0" rtl="0" algn="l">
              <a:lnSpc>
                <a:spcPct val="150000"/>
              </a:lnSpc>
              <a:spcBef>
                <a:spcPts val="1000"/>
              </a:spcBef>
              <a:spcAft>
                <a:spcPts val="0"/>
              </a:spcAft>
              <a:buClr>
                <a:srgbClr val="333333"/>
              </a:buClr>
              <a:buSzPts val="2800"/>
              <a:buFont typeface="Arial"/>
              <a:buNone/>
            </a:pPr>
            <a:r>
              <a:rPr b="1" lang="en-US" sz="2800"/>
              <a:t>✓   Automated</a:t>
            </a:r>
            <a:endParaRPr/>
          </a:p>
          <a:p>
            <a:pPr indent="0" lvl="0" marL="0" marR="0" rtl="0" algn="l">
              <a:lnSpc>
                <a:spcPct val="150000"/>
              </a:lnSpc>
              <a:spcBef>
                <a:spcPts val="1000"/>
              </a:spcBef>
              <a:spcAft>
                <a:spcPts val="0"/>
              </a:spcAft>
              <a:buClr>
                <a:srgbClr val="333333"/>
              </a:buClr>
              <a:buSzPts val="2800"/>
              <a:buFont typeface="Arial"/>
              <a:buNone/>
            </a:pPr>
            <a:r>
              <a:rPr b="1" lang="en-US" sz="2800"/>
              <a:t>✓ Asynchronous </a:t>
            </a:r>
            <a:endParaRPr/>
          </a:p>
          <a:p>
            <a:pPr indent="0" lvl="0" marL="0" rtl="0" algn="l">
              <a:lnSpc>
                <a:spcPct val="100000"/>
              </a:lnSpc>
              <a:spcBef>
                <a:spcPts val="1000"/>
              </a:spcBef>
              <a:spcAft>
                <a:spcPts val="0"/>
              </a:spcAft>
              <a:buClr>
                <a:srgbClr val="333333"/>
              </a:buClr>
              <a:buSzPts val="2800"/>
              <a:buNone/>
            </a:pPr>
            <a:r>
              <a:rPr b="1" lang="en-US" sz="2800"/>
              <a:t>X </a:t>
            </a:r>
            <a:r>
              <a:rPr lang="en-US" sz="2800"/>
              <a:t>not truly “on demand”</a:t>
            </a:r>
            <a:endParaRPr b="1" sz="2800"/>
          </a:p>
          <a:p>
            <a:pPr indent="0" lvl="0" marL="0" marR="0" rtl="0" algn="l">
              <a:lnSpc>
                <a:spcPct val="150000"/>
              </a:lnSpc>
              <a:spcBef>
                <a:spcPts val="1000"/>
              </a:spcBef>
              <a:spcAft>
                <a:spcPts val="0"/>
              </a:spcAft>
              <a:buClr>
                <a:srgbClr val="333333"/>
              </a:buClr>
              <a:buSzPts val="1400"/>
              <a:buFont typeface="Arial"/>
              <a:buNone/>
            </a:pPr>
            <a:r>
              <a:t/>
            </a:r>
            <a:endParaRPr b="1"/>
          </a:p>
        </p:txBody>
      </p:sp>
      <p:sp>
        <p:nvSpPr>
          <p:cNvPr id="117" name="Google Shape;117;p19"/>
          <p:cNvSpPr txBox="1"/>
          <p:nvPr>
            <p:ph idx="3" type="body"/>
          </p:nvPr>
        </p:nvSpPr>
        <p:spPr>
          <a:xfrm>
            <a:off x="427511" y="331190"/>
            <a:ext cx="10382427" cy="40709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003A92"/>
              </a:buClr>
              <a:buSzPts val="3000"/>
              <a:buNone/>
            </a:pPr>
            <a:r>
              <a:rPr lang="en-US"/>
              <a:t>Inspiration:</a:t>
            </a:r>
            <a:endParaRPr/>
          </a:p>
        </p:txBody>
      </p:sp>
      <p:sp>
        <p:nvSpPr>
          <p:cNvPr id="118" name="Google Shape;118;p19"/>
          <p:cNvSpPr txBox="1"/>
          <p:nvPr>
            <p:ph idx="4" type="body"/>
          </p:nvPr>
        </p:nvSpPr>
        <p:spPr>
          <a:xfrm>
            <a:off x="442501" y="751401"/>
            <a:ext cx="10382427" cy="440318"/>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23BDC1"/>
              </a:buClr>
              <a:buSzPts val="2400"/>
              <a:buNone/>
            </a:pPr>
            <a:r>
              <a:rPr lang="en-US"/>
              <a:t>Email Series</a:t>
            </a:r>
            <a:endParaRPr/>
          </a:p>
        </p:txBody>
      </p:sp>
      <p:pic>
        <p:nvPicPr>
          <p:cNvPr descr="A black background with a black square&#10;&#10;AI-generated content may be incorrect." id="119" name="Google Shape;119;p19"/>
          <p:cNvPicPr preferRelativeResize="0"/>
          <p:nvPr/>
        </p:nvPicPr>
        <p:blipFill rotWithShape="1">
          <a:blip r:embed="rId3">
            <a:alphaModFix/>
          </a:blip>
          <a:srcRect b="0" l="0" r="0" t="0"/>
          <a:stretch/>
        </p:blipFill>
        <p:spPr>
          <a:xfrm>
            <a:off x="7723445" y="3067975"/>
            <a:ext cx="2831969" cy="2831969"/>
          </a:xfrm>
          <a:prstGeom prst="rect">
            <a:avLst/>
          </a:prstGeom>
          <a:noFill/>
          <a:ln>
            <a:noFill/>
          </a:ln>
        </p:spPr>
      </p:pic>
      <p:pic>
        <p:nvPicPr>
          <p:cNvPr descr="A black background with a black square&#10;&#10;AI-generated content may be incorrect." id="120" name="Google Shape;120;p19"/>
          <p:cNvPicPr preferRelativeResize="0"/>
          <p:nvPr/>
        </p:nvPicPr>
        <p:blipFill rotWithShape="1">
          <a:blip r:embed="rId4">
            <a:alphaModFix/>
          </a:blip>
          <a:srcRect b="0" l="0" r="0" t="0"/>
          <a:stretch/>
        </p:blipFill>
        <p:spPr>
          <a:xfrm>
            <a:off x="794214" y="3685451"/>
            <a:ext cx="446301" cy="446301"/>
          </a:xfrm>
          <a:prstGeom prst="rect">
            <a:avLst/>
          </a:prstGeom>
          <a:noFill/>
          <a:ln>
            <a:noFill/>
          </a:ln>
        </p:spPr>
      </p:pic>
      <p:pic>
        <p:nvPicPr>
          <p:cNvPr descr="A black background with a black square&#10;&#10;AI-generated content may be incorrect." id="121" name="Google Shape;121;p19"/>
          <p:cNvPicPr preferRelativeResize="0"/>
          <p:nvPr/>
        </p:nvPicPr>
        <p:blipFill rotWithShape="1">
          <a:blip r:embed="rId5">
            <a:alphaModFix/>
          </a:blip>
          <a:srcRect b="0" l="0" r="0" t="0"/>
          <a:stretch/>
        </p:blipFill>
        <p:spPr>
          <a:xfrm>
            <a:off x="808998" y="4483959"/>
            <a:ext cx="431517" cy="431517"/>
          </a:xfrm>
          <a:prstGeom prst="rect">
            <a:avLst/>
          </a:prstGeom>
          <a:noFill/>
          <a:ln>
            <a:noFill/>
          </a:ln>
        </p:spPr>
      </p:pic>
      <p:pic>
        <p:nvPicPr>
          <p:cNvPr descr="A black background with a black square&#10;&#10;AI-generated content may be incorrect." id="122" name="Google Shape;122;p19"/>
          <p:cNvPicPr preferRelativeResize="0"/>
          <p:nvPr/>
        </p:nvPicPr>
        <p:blipFill rotWithShape="1">
          <a:blip r:embed="rId6">
            <a:alphaModFix/>
          </a:blip>
          <a:srcRect b="0" l="0" r="0" t="0"/>
          <a:stretch/>
        </p:blipFill>
        <p:spPr>
          <a:xfrm>
            <a:off x="705846" y="2831969"/>
            <a:ext cx="597031" cy="59703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xEl>
                                              <p:pRg end="0" st="0"/>
                                            </p:txEl>
                                          </p:spTgt>
                                        </p:tgtEl>
                                        <p:attrNameLst>
                                          <p:attrName>style.visibility</p:attrName>
                                        </p:attrNameLst>
                                      </p:cBhvr>
                                      <p:to>
                                        <p:strVal val="visible"/>
                                      </p:to>
                                    </p:set>
                                    <p:animEffect filter="fade" transition="in">
                                      <p:cBhvr>
                                        <p:cTn dur="500"/>
                                        <p:tgtEl>
                                          <p:spTgt spid="1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xEl>
                                              <p:pRg end="1" st="1"/>
                                            </p:txEl>
                                          </p:spTgt>
                                        </p:tgtEl>
                                        <p:attrNameLst>
                                          <p:attrName>style.visibility</p:attrName>
                                        </p:attrNameLst>
                                      </p:cBhvr>
                                      <p:to>
                                        <p:strVal val="visible"/>
                                      </p:to>
                                    </p:set>
                                    <p:animEffect filter="fade" transition="in">
                                      <p:cBhvr>
                                        <p:cTn dur="500"/>
                                        <p:tgtEl>
                                          <p:spTgt spid="1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xEl>
                                              <p:pRg end="2" st="2"/>
                                            </p:txEl>
                                          </p:spTgt>
                                        </p:tgtEl>
                                        <p:attrNameLst>
                                          <p:attrName>style.visibility</p:attrName>
                                        </p:attrNameLst>
                                      </p:cBhvr>
                                      <p:to>
                                        <p:strVal val="visible"/>
                                      </p:to>
                                    </p:set>
                                    <p:animEffect filter="fade" transition="in">
                                      <p:cBhvr>
                                        <p:cTn dur="500"/>
                                        <p:tgtEl>
                                          <p:spTgt spid="11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xEl>
                                              <p:pRg end="3" st="3"/>
                                            </p:txEl>
                                          </p:spTgt>
                                        </p:tgtEl>
                                        <p:attrNameLst>
                                          <p:attrName>style.visibility</p:attrName>
                                        </p:attrNameLst>
                                      </p:cBhvr>
                                      <p:to>
                                        <p:strVal val="visible"/>
                                      </p:to>
                                    </p:set>
                                    <p:animEffect filter="fade" transition="in">
                                      <p:cBhvr>
                                        <p:cTn dur="500"/>
                                        <p:tgtEl>
                                          <p:spTgt spid="11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xEl>
                                              <p:pRg end="4" st="4"/>
                                            </p:txEl>
                                          </p:spTgt>
                                        </p:tgtEl>
                                        <p:attrNameLst>
                                          <p:attrName>style.visibility</p:attrName>
                                        </p:attrNameLst>
                                      </p:cBhvr>
                                      <p:to>
                                        <p:strVal val="visible"/>
                                      </p:to>
                                    </p:set>
                                    <p:animEffect filter="fade" transition="in">
                                      <p:cBhvr>
                                        <p:cTn dur="500"/>
                                        <p:tgtEl>
                                          <p:spTgt spid="116">
                                            <p:txEl>
                                              <p:pRg end="4" st="4"/>
                                            </p:txEl>
                                          </p:spTgt>
                                        </p:tgtEl>
                                      </p:cBhvr>
                                    </p:animEffect>
                                  </p:childTnLst>
                                </p:cTn>
                              </p:par>
                              <p:par>
                                <p:cTn fill="hold" nodeType="withEffect" presetClass="entr" presetID="10" presetSubtype="0">
                                  <p:stCondLst>
                                    <p:cond delay="0"/>
                                  </p:stCondLst>
                                  <p:childTnLst>
                                    <p:set>
                                      <p:cBhvr>
                                        <p:cTn dur="1" fill="hold">
                                          <p:stCondLst>
                                            <p:cond delay="0"/>
                                          </p:stCondLst>
                                        </p:cTn>
                                        <p:tgtEl>
                                          <p:spTgt spid="122"/>
                                        </p:tgtEl>
                                        <p:attrNameLst>
                                          <p:attrName>style.visibility</p:attrName>
                                        </p:attrNameLst>
                                      </p:cBhvr>
                                      <p:to>
                                        <p:strVal val="visible"/>
                                      </p:to>
                                    </p:set>
                                    <p:animEffect filter="fade" transition="in">
                                      <p:cBhvr>
                                        <p:cTn dur="500"/>
                                        <p:tgtEl>
                                          <p:spTgt spid="1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500"/>
                                        <p:tgtEl>
                                          <p:spTgt spid="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500"/>
                                        <p:tgtEl>
                                          <p:spTgt spid="1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pic>
        <p:nvPicPr>
          <p:cNvPr descr="Automate Where You Are: Power Automate Desktop" id="128" name="Google Shape;128;p20"/>
          <p:cNvPicPr preferRelativeResize="0"/>
          <p:nvPr/>
        </p:nvPicPr>
        <p:blipFill rotWithShape="1">
          <a:blip r:embed="rId3">
            <a:alphaModFix/>
          </a:blip>
          <a:srcRect b="0" l="0" r="0" t="0"/>
          <a:stretch/>
        </p:blipFill>
        <p:spPr>
          <a:xfrm>
            <a:off x="2767012" y="1883899"/>
            <a:ext cx="6657975" cy="2133600"/>
          </a:xfrm>
          <a:prstGeom prst="rect">
            <a:avLst/>
          </a:prstGeom>
          <a:noFill/>
          <a:ln>
            <a:noFill/>
          </a:ln>
        </p:spPr>
      </p:pic>
      <p:sp>
        <p:nvSpPr>
          <p:cNvPr id="129" name="Google Shape;129;p20"/>
          <p:cNvSpPr txBox="1"/>
          <p:nvPr/>
        </p:nvSpPr>
        <p:spPr>
          <a:xfrm>
            <a:off x="2913511" y="4071275"/>
            <a:ext cx="6798189" cy="78574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Arial"/>
              <a:buNone/>
            </a:pPr>
            <a:r>
              <a:rPr b="0" i="0" lang="en-US" sz="4400" u="sng" cap="none" strike="noStrike">
                <a:solidFill>
                  <a:schemeClr val="dk1"/>
                </a:solidFill>
                <a:latin typeface="Corbel"/>
                <a:ea typeface="Corbel"/>
                <a:cs typeface="Corbel"/>
                <a:sym typeface="Corbel"/>
                <a:hlinkClick r:id="rId4">
                  <a:extLst>
                    <a:ext uri="{A12FA001-AC4F-418D-AE19-62706E023703}">
                      <ahyp:hlinkClr val="tx"/>
                    </a:ext>
                  </a:extLst>
                </a:hlinkClick>
              </a:rPr>
              <a:t>make.powerautomate.com</a:t>
            </a:r>
            <a:endParaRPr b="0" i="0" sz="4400" u="none" cap="none" strike="noStrike">
              <a:solidFill>
                <a:schemeClr val="dk1"/>
              </a:solidFill>
              <a:latin typeface="Corbel"/>
              <a:ea typeface="Corbel"/>
              <a:cs typeface="Corbel"/>
              <a:sym typeface="Corbel"/>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orbel"/>
              <a:ea typeface="Corbel"/>
              <a:cs typeface="Corbel"/>
              <a:sym typeface="Corbe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pSp>
        <p:nvGrpSpPr>
          <p:cNvPr id="134" name="Google Shape;134;p21"/>
          <p:cNvGrpSpPr/>
          <p:nvPr/>
        </p:nvGrpSpPr>
        <p:grpSpPr>
          <a:xfrm>
            <a:off x="501615" y="2174495"/>
            <a:ext cx="11188768" cy="1766647"/>
            <a:chOff x="9851" y="338625"/>
            <a:chExt cx="11188768" cy="1766647"/>
          </a:xfrm>
        </p:grpSpPr>
        <p:sp>
          <p:nvSpPr>
            <p:cNvPr id="135" name="Google Shape;135;p21"/>
            <p:cNvSpPr/>
            <p:nvPr/>
          </p:nvSpPr>
          <p:spPr>
            <a:xfrm>
              <a:off x="9851" y="338625"/>
              <a:ext cx="2944412" cy="1766647"/>
            </a:xfrm>
            <a:prstGeom prst="roundRect">
              <a:avLst>
                <a:gd fmla="val 10000" name="adj"/>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1"/>
            <p:cNvSpPr txBox="1"/>
            <p:nvPr/>
          </p:nvSpPr>
          <p:spPr>
            <a:xfrm>
              <a:off x="61594" y="390368"/>
              <a:ext cx="2840926" cy="166316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2800"/>
                <a:buFont typeface="Corbel"/>
                <a:buNone/>
              </a:pPr>
              <a:r>
                <a:rPr b="0" i="0" lang="en-US" sz="2800" u="none" cap="none" strike="noStrike">
                  <a:solidFill>
                    <a:schemeClr val="lt1"/>
                  </a:solidFill>
                  <a:latin typeface="Corbel"/>
                  <a:ea typeface="Corbel"/>
                  <a:cs typeface="Corbel"/>
                  <a:sym typeface="Corbel"/>
                </a:rPr>
                <a:t>1. Student submits Microsoft Form</a:t>
              </a:r>
              <a:endParaRPr/>
            </a:p>
          </p:txBody>
        </p:sp>
        <p:sp>
          <p:nvSpPr>
            <p:cNvPr id="137" name="Google Shape;137;p21"/>
            <p:cNvSpPr/>
            <p:nvPr/>
          </p:nvSpPr>
          <p:spPr>
            <a:xfrm>
              <a:off x="3248705" y="856842"/>
              <a:ext cx="624215" cy="730214"/>
            </a:xfrm>
            <a:prstGeom prst="rightArrow">
              <a:avLst>
                <a:gd fmla="val 60000" name="adj1"/>
                <a:gd fmla="val 50000" name="adj2"/>
              </a:avLst>
            </a:prstGeom>
            <a:solidFill>
              <a:srgbClr val="ABBAD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1"/>
            <p:cNvSpPr txBox="1"/>
            <p:nvPr/>
          </p:nvSpPr>
          <p:spPr>
            <a:xfrm>
              <a:off x="3248705" y="1002885"/>
              <a:ext cx="436951" cy="43812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200"/>
                <a:buFont typeface="Corbel"/>
                <a:buNone/>
              </a:pPr>
              <a:r>
                <a:t/>
              </a:r>
              <a:endParaRPr b="0" i="0" sz="2200" u="none" cap="none" strike="noStrike">
                <a:solidFill>
                  <a:schemeClr val="lt1"/>
                </a:solidFill>
                <a:latin typeface="Corbel"/>
                <a:ea typeface="Corbel"/>
                <a:cs typeface="Corbel"/>
                <a:sym typeface="Corbel"/>
              </a:endParaRPr>
            </a:p>
          </p:txBody>
        </p:sp>
        <p:sp>
          <p:nvSpPr>
            <p:cNvPr id="139" name="Google Shape;139;p21"/>
            <p:cNvSpPr/>
            <p:nvPr/>
          </p:nvSpPr>
          <p:spPr>
            <a:xfrm>
              <a:off x="4132029" y="338625"/>
              <a:ext cx="2944412" cy="1766647"/>
            </a:xfrm>
            <a:prstGeom prst="roundRect">
              <a:avLst>
                <a:gd fmla="val 10000" name="adj"/>
              </a:avLst>
            </a:prstGeom>
            <a:solidFill>
              <a:srgbClr val="23BDC1"/>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1"/>
            <p:cNvSpPr txBox="1"/>
            <p:nvPr/>
          </p:nvSpPr>
          <p:spPr>
            <a:xfrm>
              <a:off x="4183772" y="390368"/>
              <a:ext cx="2840926" cy="166316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2800"/>
                <a:buFont typeface="Corbel"/>
                <a:buNone/>
              </a:pPr>
              <a:r>
                <a:rPr b="0" i="1" lang="en-US" sz="2800" u="none" cap="none" strike="noStrike">
                  <a:solidFill>
                    <a:schemeClr val="lt1"/>
                  </a:solidFill>
                  <a:latin typeface="Corbel"/>
                  <a:ea typeface="Corbel"/>
                  <a:cs typeface="Corbel"/>
                  <a:sym typeface="Corbel"/>
                </a:rPr>
                <a:t>2. Triggers Microsoft Power Automate “flow”</a:t>
              </a:r>
              <a:endParaRPr/>
            </a:p>
          </p:txBody>
        </p:sp>
        <p:sp>
          <p:nvSpPr>
            <p:cNvPr id="141" name="Google Shape;141;p21"/>
            <p:cNvSpPr/>
            <p:nvPr/>
          </p:nvSpPr>
          <p:spPr>
            <a:xfrm>
              <a:off x="7370883" y="856842"/>
              <a:ext cx="624215" cy="730214"/>
            </a:xfrm>
            <a:prstGeom prst="rightArrow">
              <a:avLst>
                <a:gd fmla="val 60000" name="adj1"/>
                <a:gd fmla="val 50000" name="adj2"/>
              </a:avLst>
            </a:prstGeom>
            <a:solidFill>
              <a:srgbClr val="ABBAD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1"/>
            <p:cNvSpPr txBox="1"/>
            <p:nvPr/>
          </p:nvSpPr>
          <p:spPr>
            <a:xfrm>
              <a:off x="7370883" y="1002885"/>
              <a:ext cx="436951" cy="43812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200"/>
                <a:buFont typeface="Corbel"/>
                <a:buNone/>
              </a:pPr>
              <a:r>
                <a:t/>
              </a:r>
              <a:endParaRPr b="0" i="0" sz="2200" u="none" cap="none" strike="noStrike">
                <a:solidFill>
                  <a:schemeClr val="lt1"/>
                </a:solidFill>
                <a:latin typeface="Corbel"/>
                <a:ea typeface="Corbel"/>
                <a:cs typeface="Corbel"/>
                <a:sym typeface="Corbel"/>
              </a:endParaRPr>
            </a:p>
          </p:txBody>
        </p:sp>
        <p:sp>
          <p:nvSpPr>
            <p:cNvPr id="143" name="Google Shape;143;p21"/>
            <p:cNvSpPr/>
            <p:nvPr/>
          </p:nvSpPr>
          <p:spPr>
            <a:xfrm>
              <a:off x="8254207" y="338625"/>
              <a:ext cx="2944412" cy="1766647"/>
            </a:xfrm>
            <a:prstGeom prst="roundRect">
              <a:avLst>
                <a:gd fmla="val 10000" name="adj"/>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1"/>
            <p:cNvSpPr txBox="1"/>
            <p:nvPr/>
          </p:nvSpPr>
          <p:spPr>
            <a:xfrm>
              <a:off x="8305950" y="390368"/>
              <a:ext cx="2840926" cy="166316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2800"/>
                <a:buFont typeface="Corbel"/>
                <a:buNone/>
              </a:pPr>
              <a:r>
                <a:rPr b="0" i="0" lang="en-US" sz="2800" u="none" cap="none" strike="noStrike">
                  <a:solidFill>
                    <a:schemeClr val="lt1"/>
                  </a:solidFill>
                  <a:latin typeface="Corbel"/>
                  <a:ea typeface="Corbel"/>
                  <a:cs typeface="Corbel"/>
                  <a:sym typeface="Corbel"/>
                </a:rPr>
                <a:t>3. Daily email sent to student for the next week</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pSp>
        <p:nvGrpSpPr>
          <p:cNvPr id="149" name="Google Shape;149;p22"/>
          <p:cNvGrpSpPr/>
          <p:nvPr/>
        </p:nvGrpSpPr>
        <p:grpSpPr>
          <a:xfrm>
            <a:off x="1238145" y="721042"/>
            <a:ext cx="4301725" cy="1677498"/>
            <a:chOff x="4198" y="0"/>
            <a:chExt cx="4301725" cy="1677498"/>
          </a:xfrm>
        </p:grpSpPr>
        <p:sp>
          <p:nvSpPr>
            <p:cNvPr id="150" name="Google Shape;150;p22"/>
            <p:cNvSpPr/>
            <p:nvPr/>
          </p:nvSpPr>
          <p:spPr>
            <a:xfrm>
              <a:off x="4198" y="0"/>
              <a:ext cx="4301725" cy="1677498"/>
            </a:xfrm>
            <a:prstGeom prst="roundRect">
              <a:avLst>
                <a:gd fmla="val 10000" name="adj"/>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2"/>
            <p:cNvSpPr txBox="1"/>
            <p:nvPr/>
          </p:nvSpPr>
          <p:spPr>
            <a:xfrm>
              <a:off x="53330" y="49132"/>
              <a:ext cx="4203461" cy="1579234"/>
            </a:xfrm>
            <a:prstGeom prst="rect">
              <a:avLst/>
            </a:prstGeom>
            <a:noFill/>
            <a:ln>
              <a:noFill/>
            </a:ln>
          </p:spPr>
          <p:txBody>
            <a:bodyPr anchorCtr="0" anchor="ctr" bIns="148575" lIns="148575" spcFirstLastPara="1" rIns="148575" wrap="square" tIns="148575">
              <a:noAutofit/>
            </a:bodyPr>
            <a:lstStyle/>
            <a:p>
              <a:pPr indent="0" lvl="0" marL="0" marR="0" rtl="0" algn="ctr">
                <a:lnSpc>
                  <a:spcPct val="90000"/>
                </a:lnSpc>
                <a:spcBef>
                  <a:spcPts val="0"/>
                </a:spcBef>
                <a:spcAft>
                  <a:spcPts val="0"/>
                </a:spcAft>
                <a:buClr>
                  <a:schemeClr val="lt1"/>
                </a:buClr>
                <a:buSzPts val="3900"/>
                <a:buFont typeface="Corbel"/>
                <a:buNone/>
              </a:pPr>
              <a:r>
                <a:rPr b="0" i="0" lang="en-US" sz="3900" u="none" cap="none" strike="noStrike">
                  <a:solidFill>
                    <a:schemeClr val="lt1"/>
                  </a:solidFill>
                  <a:latin typeface="Corbel"/>
                  <a:ea typeface="Corbel"/>
                  <a:cs typeface="Corbel"/>
                  <a:sym typeface="Corbel"/>
                </a:rPr>
                <a:t>1. Student submits Microsoft Form</a:t>
              </a:r>
              <a:endParaRPr/>
            </a:p>
          </p:txBody>
        </p:sp>
      </p:grpSp>
      <p:pic>
        <p:nvPicPr>
          <p:cNvPr descr="A black background with a black square&#10;&#10;AI-generated content may be incorrect." id="152" name="Google Shape;152;p22"/>
          <p:cNvPicPr preferRelativeResize="0"/>
          <p:nvPr/>
        </p:nvPicPr>
        <p:blipFill rotWithShape="1">
          <a:blip r:embed="rId3">
            <a:alphaModFix/>
          </a:blip>
          <a:srcRect b="0" l="0" r="0" t="0"/>
          <a:stretch/>
        </p:blipFill>
        <p:spPr>
          <a:xfrm>
            <a:off x="1909258" y="2833552"/>
            <a:ext cx="2955303" cy="2955303"/>
          </a:xfrm>
          <a:prstGeom prst="rect">
            <a:avLst/>
          </a:prstGeom>
          <a:noFill/>
          <a:ln>
            <a:noFill/>
          </a:ln>
        </p:spPr>
      </p:pic>
      <p:sp>
        <p:nvSpPr>
          <p:cNvPr id="153" name="Google Shape;153;p22"/>
          <p:cNvSpPr txBox="1"/>
          <p:nvPr/>
        </p:nvSpPr>
        <p:spPr>
          <a:xfrm>
            <a:off x="6096000" y="2543758"/>
            <a:ext cx="5669583" cy="78574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Arial"/>
              <a:buNone/>
            </a:pPr>
            <a:r>
              <a:rPr b="0" i="0" lang="en-US" sz="4400" u="sng" cap="none" strike="noStrike">
                <a:solidFill>
                  <a:schemeClr val="dk1"/>
                </a:solidFill>
                <a:latin typeface="Corbel"/>
                <a:ea typeface="Corbel"/>
                <a:cs typeface="Corbel"/>
                <a:sym typeface="Corbel"/>
                <a:hlinkClick r:id="rId4">
                  <a:extLst>
                    <a:ext uri="{A12FA001-AC4F-418D-AE19-62706E023703}">
                      <ahyp:hlinkClr val="tx"/>
                    </a:ext>
                  </a:extLst>
                </a:hlinkClick>
              </a:rPr>
              <a:t>forms.office.com</a:t>
            </a:r>
            <a:endParaRPr b="0" i="0" sz="4400" u="none" cap="none" strike="noStrike">
              <a:solidFill>
                <a:schemeClr val="dk1"/>
              </a:solidFill>
              <a:latin typeface="Corbel"/>
              <a:ea typeface="Corbel"/>
              <a:cs typeface="Corbel"/>
              <a:sym typeface="Corbe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pic>
        <p:nvPicPr>
          <p:cNvPr id="158" name="Google Shape;158;p23"/>
          <p:cNvPicPr preferRelativeResize="0"/>
          <p:nvPr/>
        </p:nvPicPr>
        <p:blipFill rotWithShape="1">
          <a:blip r:embed="rId3">
            <a:alphaModFix/>
          </a:blip>
          <a:srcRect b="0" l="2711" r="4171" t="0"/>
          <a:stretch/>
        </p:blipFill>
        <p:spPr>
          <a:xfrm>
            <a:off x="2363371" y="0"/>
            <a:ext cx="7015089" cy="6858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