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674" r:id="rId5"/>
  </p:sldMasterIdLst>
  <p:notesMasterIdLst>
    <p:notesMasterId r:id="rId29"/>
  </p:notesMasterIdLst>
  <p:sldIdLst>
    <p:sldId id="350" r:id="rId6"/>
    <p:sldId id="372" r:id="rId7"/>
    <p:sldId id="278" r:id="rId8"/>
    <p:sldId id="351" r:id="rId9"/>
    <p:sldId id="373" r:id="rId10"/>
    <p:sldId id="374" r:id="rId11"/>
    <p:sldId id="353" r:id="rId12"/>
    <p:sldId id="354" r:id="rId13"/>
    <p:sldId id="355" r:id="rId14"/>
    <p:sldId id="376" r:id="rId15"/>
    <p:sldId id="375" r:id="rId16"/>
    <p:sldId id="356" r:id="rId17"/>
    <p:sldId id="358" r:id="rId18"/>
    <p:sldId id="359" r:id="rId19"/>
    <p:sldId id="360" r:id="rId20"/>
    <p:sldId id="361" r:id="rId21"/>
    <p:sldId id="362" r:id="rId22"/>
    <p:sldId id="369" r:id="rId23"/>
    <p:sldId id="368" r:id="rId24"/>
    <p:sldId id="367" r:id="rId25"/>
    <p:sldId id="366" r:id="rId26"/>
    <p:sldId id="365" r:id="rId27"/>
    <p:sldId id="364" r:id="rId28"/>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24" userDrawn="1">
          <p15:clr>
            <a:srgbClr val="A4A3A4"/>
          </p15:clr>
        </p15:guide>
        <p15:guide id="3" orient="horz" pos="744" userDrawn="1">
          <p15:clr>
            <a:srgbClr val="A4A3A4"/>
          </p15:clr>
        </p15:guide>
        <p15:guide id="4" pos="456" userDrawn="1">
          <p15:clr>
            <a:srgbClr val="A4A3A4"/>
          </p15:clr>
        </p15:guide>
        <p15:guide id="5" orient="horz" pos="175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253F"/>
    <a:srgbClr val="4D4D4C"/>
    <a:srgbClr val="FDA31B"/>
    <a:srgbClr val="222222"/>
    <a:srgbClr val="6B002A"/>
    <a:srgbClr val="761426"/>
    <a:srgbClr val="00A3AF"/>
    <a:srgbClr val="F05181"/>
    <a:srgbClr val="06A3AE"/>
    <a:srgbClr val="0B25A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67" autoAdjust="0"/>
    <p:restoredTop sz="86441" autoAdjust="0"/>
  </p:normalViewPr>
  <p:slideViewPr>
    <p:cSldViewPr snapToGrid="0" snapToObjects="1">
      <p:cViewPr varScale="1">
        <p:scale>
          <a:sx n="78" d="100"/>
          <a:sy n="78" d="100"/>
        </p:scale>
        <p:origin x="120" y="480"/>
      </p:cViewPr>
      <p:guideLst>
        <p:guide orient="horz" pos="624"/>
        <p:guide orient="horz" pos="744"/>
        <p:guide pos="456"/>
        <p:guide orient="horz" pos="1752"/>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microsoft.com/office/2016/11/relationships/changesInfo" Target="changesInfos/changesInfo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presProps" Target="presProps.xml"/><Relationship Id="rId8"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mara Ivins" userId="e3c2b929-1dca-4bec-ab04-80a14882df1e" providerId="ADAL" clId="{7DFB381E-49EF-4F16-9CF0-0444167F9A69}"/>
    <pc:docChg chg="modSld">
      <pc:chgData name="Tamara Ivins" userId="e3c2b929-1dca-4bec-ab04-80a14882df1e" providerId="ADAL" clId="{7DFB381E-49EF-4F16-9CF0-0444167F9A69}" dt="2026-03-13T17:46:35.482" v="41" actId="33553"/>
      <pc:docMkLst>
        <pc:docMk/>
      </pc:docMkLst>
      <pc:sldChg chg="modSp mod">
        <pc:chgData name="Tamara Ivins" userId="e3c2b929-1dca-4bec-ab04-80a14882df1e" providerId="ADAL" clId="{7DFB381E-49EF-4F16-9CF0-0444167F9A69}" dt="2026-03-13T17:45:54.320" v="21" actId="33553"/>
        <pc:sldMkLst>
          <pc:docMk/>
          <pc:sldMk cId="2948186125" sldId="278"/>
        </pc:sldMkLst>
        <pc:spChg chg="mod">
          <ac:chgData name="Tamara Ivins" userId="e3c2b929-1dca-4bec-ab04-80a14882df1e" providerId="ADAL" clId="{7DFB381E-49EF-4F16-9CF0-0444167F9A69}" dt="2026-03-13T17:45:54.320" v="21" actId="33553"/>
          <ac:spMkLst>
            <pc:docMk/>
            <pc:sldMk cId="2948186125" sldId="278"/>
            <ac:spMk id="6" creationId="{DA2329D3-4F9F-4417-B37A-6D0774C91608}"/>
          </ac:spMkLst>
        </pc:spChg>
      </pc:sldChg>
      <pc:sldChg chg="modSp mod">
        <pc:chgData name="Tamara Ivins" userId="e3c2b929-1dca-4bec-ab04-80a14882df1e" providerId="ADAL" clId="{7DFB381E-49EF-4F16-9CF0-0444167F9A69}" dt="2026-03-13T17:45:49.796" v="19" actId="33553"/>
        <pc:sldMkLst>
          <pc:docMk/>
          <pc:sldMk cId="1364591427" sldId="350"/>
        </pc:sldMkLst>
        <pc:spChg chg="mod">
          <ac:chgData name="Tamara Ivins" userId="e3c2b929-1dca-4bec-ab04-80a14882df1e" providerId="ADAL" clId="{7DFB381E-49EF-4F16-9CF0-0444167F9A69}" dt="2026-03-13T17:45:49.796" v="19" actId="33553"/>
          <ac:spMkLst>
            <pc:docMk/>
            <pc:sldMk cId="1364591427" sldId="350"/>
            <ac:spMk id="4" creationId="{B55D0F34-5A8A-4237-9F79-75F6B4350D8D}"/>
          </ac:spMkLst>
        </pc:spChg>
      </pc:sldChg>
      <pc:sldChg chg="modSp mod">
        <pc:chgData name="Tamara Ivins" userId="e3c2b929-1dca-4bec-ab04-80a14882df1e" providerId="ADAL" clId="{7DFB381E-49EF-4F16-9CF0-0444167F9A69}" dt="2026-03-13T17:45:55.738" v="22" actId="33553"/>
        <pc:sldMkLst>
          <pc:docMk/>
          <pc:sldMk cId="117861462" sldId="351"/>
        </pc:sldMkLst>
        <pc:spChg chg="mod">
          <ac:chgData name="Tamara Ivins" userId="e3c2b929-1dca-4bec-ab04-80a14882df1e" providerId="ADAL" clId="{7DFB381E-49EF-4F16-9CF0-0444167F9A69}" dt="2026-03-13T17:45:55.738" v="22" actId="33553"/>
          <ac:spMkLst>
            <pc:docMk/>
            <pc:sldMk cId="117861462" sldId="351"/>
            <ac:spMk id="4" creationId="{E7B45E25-F7AE-4E8E-A288-C7CE9574E59C}"/>
          </ac:spMkLst>
        </pc:spChg>
        <pc:spChg chg="mod">
          <ac:chgData name="Tamara Ivins" userId="e3c2b929-1dca-4bec-ab04-80a14882df1e" providerId="ADAL" clId="{7DFB381E-49EF-4F16-9CF0-0444167F9A69}" dt="2026-03-13T17:44:28.303" v="1" actId="962"/>
          <ac:spMkLst>
            <pc:docMk/>
            <pc:sldMk cId="117861462" sldId="351"/>
            <ac:spMk id="5" creationId="{8DBA5DAC-EF2B-4991-8535-A69C9A96B3F2}"/>
          </ac:spMkLst>
        </pc:spChg>
      </pc:sldChg>
      <pc:sldChg chg="modSp mod">
        <pc:chgData name="Tamara Ivins" userId="e3c2b929-1dca-4bec-ab04-80a14882df1e" providerId="ADAL" clId="{7DFB381E-49EF-4F16-9CF0-0444167F9A69}" dt="2026-03-13T17:46:00.337" v="25" actId="33553"/>
        <pc:sldMkLst>
          <pc:docMk/>
          <pc:sldMk cId="996385200" sldId="353"/>
        </pc:sldMkLst>
        <pc:spChg chg="mod">
          <ac:chgData name="Tamara Ivins" userId="e3c2b929-1dca-4bec-ab04-80a14882df1e" providerId="ADAL" clId="{7DFB381E-49EF-4F16-9CF0-0444167F9A69}" dt="2026-03-13T17:46:00.337" v="25" actId="33553"/>
          <ac:spMkLst>
            <pc:docMk/>
            <pc:sldMk cId="996385200" sldId="353"/>
            <ac:spMk id="2" creationId="{49F21C05-5651-4DE4-8EA8-5767B0EA3A4E}"/>
          </ac:spMkLst>
        </pc:spChg>
        <pc:spChg chg="mod">
          <ac:chgData name="Tamara Ivins" userId="e3c2b929-1dca-4bec-ab04-80a14882df1e" providerId="ADAL" clId="{7DFB381E-49EF-4F16-9CF0-0444167F9A69}" dt="2026-03-13T17:44:28.329" v="3" actId="962"/>
          <ac:spMkLst>
            <pc:docMk/>
            <pc:sldMk cId="996385200" sldId="353"/>
            <ac:spMk id="3" creationId="{65092119-8CB3-4E76-B7EF-0D3151B3D623}"/>
          </ac:spMkLst>
        </pc:spChg>
      </pc:sldChg>
      <pc:sldChg chg="modSp mod">
        <pc:chgData name="Tamara Ivins" userId="e3c2b929-1dca-4bec-ab04-80a14882df1e" providerId="ADAL" clId="{7DFB381E-49EF-4F16-9CF0-0444167F9A69}" dt="2026-03-13T17:46:01.659" v="26" actId="33553"/>
        <pc:sldMkLst>
          <pc:docMk/>
          <pc:sldMk cId="2365958356" sldId="354"/>
        </pc:sldMkLst>
        <pc:spChg chg="mod">
          <ac:chgData name="Tamara Ivins" userId="e3c2b929-1dca-4bec-ab04-80a14882df1e" providerId="ADAL" clId="{7DFB381E-49EF-4F16-9CF0-0444167F9A69}" dt="2026-03-13T17:46:01.659" v="26" actId="33553"/>
          <ac:spMkLst>
            <pc:docMk/>
            <pc:sldMk cId="2365958356" sldId="354"/>
            <ac:spMk id="2" creationId="{9FFB657A-3C0B-4922-8CD2-76BD3F421BA9}"/>
          </ac:spMkLst>
        </pc:spChg>
        <pc:picChg chg="mod">
          <ac:chgData name="Tamara Ivins" userId="e3c2b929-1dca-4bec-ab04-80a14882df1e" providerId="ADAL" clId="{7DFB381E-49EF-4F16-9CF0-0444167F9A69}" dt="2026-03-13T17:45:32.239" v="14" actId="962"/>
          <ac:picMkLst>
            <pc:docMk/>
            <pc:sldMk cId="2365958356" sldId="354"/>
            <ac:picMk id="5" creationId="{478D75F1-A3AA-47CB-ACD3-24F6CC647255}"/>
          </ac:picMkLst>
        </pc:picChg>
      </pc:sldChg>
      <pc:sldChg chg="modSp mod">
        <pc:chgData name="Tamara Ivins" userId="e3c2b929-1dca-4bec-ab04-80a14882df1e" providerId="ADAL" clId="{7DFB381E-49EF-4F16-9CF0-0444167F9A69}" dt="2026-03-13T17:46:02.961" v="27" actId="33553"/>
        <pc:sldMkLst>
          <pc:docMk/>
          <pc:sldMk cId="3773563536" sldId="355"/>
        </pc:sldMkLst>
        <pc:spChg chg="mod">
          <ac:chgData name="Tamara Ivins" userId="e3c2b929-1dca-4bec-ab04-80a14882df1e" providerId="ADAL" clId="{7DFB381E-49EF-4F16-9CF0-0444167F9A69}" dt="2026-03-13T17:46:02.961" v="27" actId="33553"/>
          <ac:spMkLst>
            <pc:docMk/>
            <pc:sldMk cId="3773563536" sldId="355"/>
            <ac:spMk id="2" creationId="{C2711678-2EF6-4623-82A0-B1BFC0890895}"/>
          </ac:spMkLst>
        </pc:spChg>
        <pc:spChg chg="mod">
          <ac:chgData name="Tamara Ivins" userId="e3c2b929-1dca-4bec-ab04-80a14882df1e" providerId="ADAL" clId="{7DFB381E-49EF-4F16-9CF0-0444167F9A69}" dt="2026-03-13T17:44:28.342" v="4" actId="962"/>
          <ac:spMkLst>
            <pc:docMk/>
            <pc:sldMk cId="3773563536" sldId="355"/>
            <ac:spMk id="3" creationId="{94ED5D32-6DD5-454C-B2C6-4CF765A34525}"/>
          </ac:spMkLst>
        </pc:spChg>
        <pc:picChg chg="mod">
          <ac:chgData name="Tamara Ivins" userId="e3c2b929-1dca-4bec-ab04-80a14882df1e" providerId="ADAL" clId="{7DFB381E-49EF-4F16-9CF0-0444167F9A69}" dt="2026-03-13T17:45:35.553" v="15" actId="962"/>
          <ac:picMkLst>
            <pc:docMk/>
            <pc:sldMk cId="3773563536" sldId="355"/>
            <ac:picMk id="8" creationId="{2362D1E0-6C63-B4E3-7FDE-57AC68B8001D}"/>
          </ac:picMkLst>
        </pc:picChg>
      </pc:sldChg>
      <pc:sldChg chg="modSp mod">
        <pc:chgData name="Tamara Ivins" userId="e3c2b929-1dca-4bec-ab04-80a14882df1e" providerId="ADAL" clId="{7DFB381E-49EF-4F16-9CF0-0444167F9A69}" dt="2026-03-13T17:46:07.265" v="30" actId="33553"/>
        <pc:sldMkLst>
          <pc:docMk/>
          <pc:sldMk cId="3076598596" sldId="356"/>
        </pc:sldMkLst>
        <pc:spChg chg="mod">
          <ac:chgData name="Tamara Ivins" userId="e3c2b929-1dca-4bec-ab04-80a14882df1e" providerId="ADAL" clId="{7DFB381E-49EF-4F16-9CF0-0444167F9A69}" dt="2026-03-13T17:46:07.265" v="30" actId="33553"/>
          <ac:spMkLst>
            <pc:docMk/>
            <pc:sldMk cId="3076598596" sldId="356"/>
            <ac:spMk id="2" creationId="{A6DD3157-830E-496A-AADA-009628BB5BB0}"/>
          </ac:spMkLst>
        </pc:spChg>
      </pc:sldChg>
      <pc:sldChg chg="modSp mod">
        <pc:chgData name="Tamara Ivins" userId="e3c2b929-1dca-4bec-ab04-80a14882df1e" providerId="ADAL" clId="{7DFB381E-49EF-4F16-9CF0-0444167F9A69}" dt="2026-03-13T17:46:08.752" v="31" actId="33553"/>
        <pc:sldMkLst>
          <pc:docMk/>
          <pc:sldMk cId="321393967" sldId="358"/>
        </pc:sldMkLst>
        <pc:spChg chg="mod">
          <ac:chgData name="Tamara Ivins" userId="e3c2b929-1dca-4bec-ab04-80a14882df1e" providerId="ADAL" clId="{7DFB381E-49EF-4F16-9CF0-0444167F9A69}" dt="2026-03-13T17:46:08.752" v="31" actId="33553"/>
          <ac:spMkLst>
            <pc:docMk/>
            <pc:sldMk cId="321393967" sldId="358"/>
            <ac:spMk id="3" creationId="{34F60F94-39E3-472E-8251-95A28C6980E9}"/>
          </ac:spMkLst>
        </pc:spChg>
      </pc:sldChg>
      <pc:sldChg chg="modSp mod">
        <pc:chgData name="Tamara Ivins" userId="e3c2b929-1dca-4bec-ab04-80a14882df1e" providerId="ADAL" clId="{7DFB381E-49EF-4F16-9CF0-0444167F9A69}" dt="2026-03-13T17:46:17.488" v="32" actId="33553"/>
        <pc:sldMkLst>
          <pc:docMk/>
          <pc:sldMk cId="1672079658" sldId="359"/>
        </pc:sldMkLst>
        <pc:spChg chg="mod">
          <ac:chgData name="Tamara Ivins" userId="e3c2b929-1dca-4bec-ab04-80a14882df1e" providerId="ADAL" clId="{7DFB381E-49EF-4F16-9CF0-0444167F9A69}" dt="2026-03-13T17:46:17.488" v="32" actId="33553"/>
          <ac:spMkLst>
            <pc:docMk/>
            <pc:sldMk cId="1672079658" sldId="359"/>
            <ac:spMk id="2" creationId="{E4C517E5-D24A-41BB-938F-6A370D5487BD}"/>
          </ac:spMkLst>
        </pc:spChg>
      </pc:sldChg>
      <pc:sldChg chg="modSp mod">
        <pc:chgData name="Tamara Ivins" userId="e3c2b929-1dca-4bec-ab04-80a14882df1e" providerId="ADAL" clId="{7DFB381E-49EF-4F16-9CF0-0444167F9A69}" dt="2026-03-13T17:46:20.270" v="33" actId="33553"/>
        <pc:sldMkLst>
          <pc:docMk/>
          <pc:sldMk cId="803746425" sldId="360"/>
        </pc:sldMkLst>
        <pc:spChg chg="mod">
          <ac:chgData name="Tamara Ivins" userId="e3c2b929-1dca-4bec-ab04-80a14882df1e" providerId="ADAL" clId="{7DFB381E-49EF-4F16-9CF0-0444167F9A69}" dt="2026-03-13T17:46:20.270" v="33" actId="33553"/>
          <ac:spMkLst>
            <pc:docMk/>
            <pc:sldMk cId="803746425" sldId="360"/>
            <ac:spMk id="2" creationId="{F89E70D0-5EFE-4C9D-947E-12DCF06D4C40}"/>
          </ac:spMkLst>
        </pc:spChg>
      </pc:sldChg>
      <pc:sldChg chg="modSp mod">
        <pc:chgData name="Tamara Ivins" userId="e3c2b929-1dca-4bec-ab04-80a14882df1e" providerId="ADAL" clId="{7DFB381E-49EF-4F16-9CF0-0444167F9A69}" dt="2026-03-13T17:46:23.085" v="34" actId="33553"/>
        <pc:sldMkLst>
          <pc:docMk/>
          <pc:sldMk cId="1729137474" sldId="361"/>
        </pc:sldMkLst>
        <pc:spChg chg="mod">
          <ac:chgData name="Tamara Ivins" userId="e3c2b929-1dca-4bec-ab04-80a14882df1e" providerId="ADAL" clId="{7DFB381E-49EF-4F16-9CF0-0444167F9A69}" dt="2026-03-13T17:46:23.085" v="34" actId="33553"/>
          <ac:spMkLst>
            <pc:docMk/>
            <pc:sldMk cId="1729137474" sldId="361"/>
            <ac:spMk id="2" creationId="{27F7A111-B9E0-4679-BA0C-AE59515D4A64}"/>
          </ac:spMkLst>
        </pc:spChg>
      </pc:sldChg>
      <pc:sldChg chg="modSp mod">
        <pc:chgData name="Tamara Ivins" userId="e3c2b929-1dca-4bec-ab04-80a14882df1e" providerId="ADAL" clId="{7DFB381E-49EF-4F16-9CF0-0444167F9A69}" dt="2026-03-13T17:46:24.711" v="35" actId="33553"/>
        <pc:sldMkLst>
          <pc:docMk/>
          <pc:sldMk cId="2756863202" sldId="362"/>
        </pc:sldMkLst>
        <pc:spChg chg="mod">
          <ac:chgData name="Tamara Ivins" userId="e3c2b929-1dca-4bec-ab04-80a14882df1e" providerId="ADAL" clId="{7DFB381E-49EF-4F16-9CF0-0444167F9A69}" dt="2026-03-13T17:46:24.711" v="35" actId="33553"/>
          <ac:spMkLst>
            <pc:docMk/>
            <pc:sldMk cId="2756863202" sldId="362"/>
            <ac:spMk id="2" creationId="{B7F3510D-0B78-41C1-8762-D8B0804D9483}"/>
          </ac:spMkLst>
        </pc:spChg>
      </pc:sldChg>
      <pc:sldChg chg="modSp mod">
        <pc:chgData name="Tamara Ivins" userId="e3c2b929-1dca-4bec-ab04-80a14882df1e" providerId="ADAL" clId="{7DFB381E-49EF-4F16-9CF0-0444167F9A69}" dt="2026-03-13T17:46:35.482" v="41" actId="33553"/>
        <pc:sldMkLst>
          <pc:docMk/>
          <pc:sldMk cId="3547185865" sldId="364"/>
        </pc:sldMkLst>
        <pc:spChg chg="mod">
          <ac:chgData name="Tamara Ivins" userId="e3c2b929-1dca-4bec-ab04-80a14882df1e" providerId="ADAL" clId="{7DFB381E-49EF-4F16-9CF0-0444167F9A69}" dt="2026-03-13T17:46:35.482" v="41" actId="33553"/>
          <ac:spMkLst>
            <pc:docMk/>
            <pc:sldMk cId="3547185865" sldId="364"/>
            <ac:spMk id="2" creationId="{7A66DDBC-5357-404F-9870-671BDD777A8A}"/>
          </ac:spMkLst>
        </pc:spChg>
      </pc:sldChg>
      <pc:sldChg chg="modSp mod">
        <pc:chgData name="Tamara Ivins" userId="e3c2b929-1dca-4bec-ab04-80a14882df1e" providerId="ADAL" clId="{7DFB381E-49EF-4F16-9CF0-0444167F9A69}" dt="2026-03-13T17:46:33.914" v="40" actId="33553"/>
        <pc:sldMkLst>
          <pc:docMk/>
          <pc:sldMk cId="827695849" sldId="365"/>
        </pc:sldMkLst>
        <pc:spChg chg="mod">
          <ac:chgData name="Tamara Ivins" userId="e3c2b929-1dca-4bec-ab04-80a14882df1e" providerId="ADAL" clId="{7DFB381E-49EF-4F16-9CF0-0444167F9A69}" dt="2026-03-13T17:46:33.914" v="40" actId="33553"/>
          <ac:spMkLst>
            <pc:docMk/>
            <pc:sldMk cId="827695849" sldId="365"/>
            <ac:spMk id="2" creationId="{0EE859F8-7F5D-4F32-8513-DC74D4391B0F}"/>
          </ac:spMkLst>
        </pc:spChg>
        <pc:picChg chg="mod">
          <ac:chgData name="Tamara Ivins" userId="e3c2b929-1dca-4bec-ab04-80a14882df1e" providerId="ADAL" clId="{7DFB381E-49EF-4F16-9CF0-0444167F9A69}" dt="2026-03-13T17:45:41.332" v="18" actId="962"/>
          <ac:picMkLst>
            <pc:docMk/>
            <pc:sldMk cId="827695849" sldId="365"/>
            <ac:picMk id="5" creationId="{0991D0D4-2076-457E-959C-894D150F271F}"/>
          </ac:picMkLst>
        </pc:picChg>
      </pc:sldChg>
      <pc:sldChg chg="modSp mod">
        <pc:chgData name="Tamara Ivins" userId="e3c2b929-1dca-4bec-ab04-80a14882df1e" providerId="ADAL" clId="{7DFB381E-49EF-4F16-9CF0-0444167F9A69}" dt="2026-03-13T17:46:31.927" v="39" actId="33553"/>
        <pc:sldMkLst>
          <pc:docMk/>
          <pc:sldMk cId="4242769162" sldId="366"/>
        </pc:sldMkLst>
        <pc:spChg chg="mod">
          <ac:chgData name="Tamara Ivins" userId="e3c2b929-1dca-4bec-ab04-80a14882df1e" providerId="ADAL" clId="{7DFB381E-49EF-4F16-9CF0-0444167F9A69}" dt="2026-03-13T17:46:31.927" v="39" actId="33553"/>
          <ac:spMkLst>
            <pc:docMk/>
            <pc:sldMk cId="4242769162" sldId="366"/>
            <ac:spMk id="2" creationId="{C519D795-71A9-43C9-A595-25C87D53BE35}"/>
          </ac:spMkLst>
        </pc:spChg>
      </pc:sldChg>
      <pc:sldChg chg="modSp mod">
        <pc:chgData name="Tamara Ivins" userId="e3c2b929-1dca-4bec-ab04-80a14882df1e" providerId="ADAL" clId="{7DFB381E-49EF-4F16-9CF0-0444167F9A69}" dt="2026-03-13T17:46:30.509" v="38" actId="33553"/>
        <pc:sldMkLst>
          <pc:docMk/>
          <pc:sldMk cId="2368830276" sldId="367"/>
        </pc:sldMkLst>
        <pc:spChg chg="mod">
          <ac:chgData name="Tamara Ivins" userId="e3c2b929-1dca-4bec-ab04-80a14882df1e" providerId="ADAL" clId="{7DFB381E-49EF-4F16-9CF0-0444167F9A69}" dt="2026-03-13T17:46:30.509" v="38" actId="33553"/>
          <ac:spMkLst>
            <pc:docMk/>
            <pc:sldMk cId="2368830276" sldId="367"/>
            <ac:spMk id="2" creationId="{FF5D3B74-DE8F-4853-BC96-499608C35916}"/>
          </ac:spMkLst>
        </pc:spChg>
      </pc:sldChg>
      <pc:sldChg chg="modSp mod">
        <pc:chgData name="Tamara Ivins" userId="e3c2b929-1dca-4bec-ab04-80a14882df1e" providerId="ADAL" clId="{7DFB381E-49EF-4F16-9CF0-0444167F9A69}" dt="2026-03-13T17:46:28.787" v="37" actId="33553"/>
        <pc:sldMkLst>
          <pc:docMk/>
          <pc:sldMk cId="3543984911" sldId="368"/>
        </pc:sldMkLst>
        <pc:spChg chg="mod">
          <ac:chgData name="Tamara Ivins" userId="e3c2b929-1dca-4bec-ab04-80a14882df1e" providerId="ADAL" clId="{7DFB381E-49EF-4F16-9CF0-0444167F9A69}" dt="2026-03-13T17:46:28.787" v="37" actId="33553"/>
          <ac:spMkLst>
            <pc:docMk/>
            <pc:sldMk cId="3543984911" sldId="368"/>
            <ac:spMk id="2" creationId="{07B3EDD8-08A7-4C8E-92E0-28ED77F980AA}"/>
          </ac:spMkLst>
        </pc:spChg>
      </pc:sldChg>
      <pc:sldChg chg="modSp mod">
        <pc:chgData name="Tamara Ivins" userId="e3c2b929-1dca-4bec-ab04-80a14882df1e" providerId="ADAL" clId="{7DFB381E-49EF-4F16-9CF0-0444167F9A69}" dt="2026-03-13T17:46:26.407" v="36" actId="33553"/>
        <pc:sldMkLst>
          <pc:docMk/>
          <pc:sldMk cId="3778892934" sldId="369"/>
        </pc:sldMkLst>
        <pc:spChg chg="mod">
          <ac:chgData name="Tamara Ivins" userId="e3c2b929-1dca-4bec-ab04-80a14882df1e" providerId="ADAL" clId="{7DFB381E-49EF-4F16-9CF0-0444167F9A69}" dt="2026-03-13T17:46:26.407" v="36" actId="33553"/>
          <ac:spMkLst>
            <pc:docMk/>
            <pc:sldMk cId="3778892934" sldId="369"/>
            <ac:spMk id="2" creationId="{737B48A6-27B5-40FA-A8ED-1882BA0BF42E}"/>
          </ac:spMkLst>
        </pc:spChg>
      </pc:sldChg>
      <pc:sldChg chg="modSp mod">
        <pc:chgData name="Tamara Ivins" userId="e3c2b929-1dca-4bec-ab04-80a14882df1e" providerId="ADAL" clId="{7DFB381E-49EF-4F16-9CF0-0444167F9A69}" dt="2026-03-13T17:45:52.431" v="20" actId="33553"/>
        <pc:sldMkLst>
          <pc:docMk/>
          <pc:sldMk cId="3979389381" sldId="372"/>
        </pc:sldMkLst>
        <pc:spChg chg="mod">
          <ac:chgData name="Tamara Ivins" userId="e3c2b929-1dca-4bec-ab04-80a14882df1e" providerId="ADAL" clId="{7DFB381E-49EF-4F16-9CF0-0444167F9A69}" dt="2026-03-13T17:45:52.431" v="20" actId="33553"/>
          <ac:spMkLst>
            <pc:docMk/>
            <pc:sldMk cId="3979389381" sldId="372"/>
            <ac:spMk id="4" creationId="{68E147C7-91FD-55FB-4ACC-DA52D8C9A733}"/>
          </ac:spMkLst>
        </pc:spChg>
        <pc:picChg chg="mod">
          <ac:chgData name="Tamara Ivins" userId="e3c2b929-1dca-4bec-ab04-80a14882df1e" providerId="ADAL" clId="{7DFB381E-49EF-4F16-9CF0-0444167F9A69}" dt="2026-03-13T17:44:17.856" v="0" actId="962"/>
          <ac:picMkLst>
            <pc:docMk/>
            <pc:sldMk cId="3979389381" sldId="372"/>
            <ac:picMk id="5" creationId="{0D5AB407-B849-4478-AF4D-132E7490D578}"/>
          </ac:picMkLst>
        </pc:picChg>
      </pc:sldChg>
      <pc:sldChg chg="modSp mod">
        <pc:chgData name="Tamara Ivins" userId="e3c2b929-1dca-4bec-ab04-80a14882df1e" providerId="ADAL" clId="{7DFB381E-49EF-4F16-9CF0-0444167F9A69}" dt="2026-03-13T17:45:57.555" v="23" actId="33553"/>
        <pc:sldMkLst>
          <pc:docMk/>
          <pc:sldMk cId="672911990" sldId="373"/>
        </pc:sldMkLst>
        <pc:spChg chg="mod">
          <ac:chgData name="Tamara Ivins" userId="e3c2b929-1dca-4bec-ab04-80a14882df1e" providerId="ADAL" clId="{7DFB381E-49EF-4F16-9CF0-0444167F9A69}" dt="2026-03-13T17:45:57.555" v="23" actId="33553"/>
          <ac:spMkLst>
            <pc:docMk/>
            <pc:sldMk cId="672911990" sldId="373"/>
            <ac:spMk id="4" creationId="{D2FF92B4-76B6-D4C7-D12E-C2510832F254}"/>
          </ac:spMkLst>
        </pc:spChg>
        <pc:spChg chg="mod">
          <ac:chgData name="Tamara Ivins" userId="e3c2b929-1dca-4bec-ab04-80a14882df1e" providerId="ADAL" clId="{7DFB381E-49EF-4F16-9CF0-0444167F9A69}" dt="2026-03-13T17:44:28.318" v="2" actId="962"/>
          <ac:spMkLst>
            <pc:docMk/>
            <pc:sldMk cId="672911990" sldId="373"/>
            <ac:spMk id="5" creationId="{B20A04DA-A9DE-35D7-DD32-124E472209F1}"/>
          </ac:spMkLst>
        </pc:spChg>
      </pc:sldChg>
      <pc:sldChg chg="modSp mod">
        <pc:chgData name="Tamara Ivins" userId="e3c2b929-1dca-4bec-ab04-80a14882df1e" providerId="ADAL" clId="{7DFB381E-49EF-4F16-9CF0-0444167F9A69}" dt="2026-03-13T17:45:58.882" v="24" actId="33553"/>
        <pc:sldMkLst>
          <pc:docMk/>
          <pc:sldMk cId="4054887491" sldId="374"/>
        </pc:sldMkLst>
        <pc:spChg chg="mod">
          <ac:chgData name="Tamara Ivins" userId="e3c2b929-1dca-4bec-ab04-80a14882df1e" providerId="ADAL" clId="{7DFB381E-49EF-4F16-9CF0-0444167F9A69}" dt="2026-03-13T17:45:58.882" v="24" actId="33553"/>
          <ac:spMkLst>
            <pc:docMk/>
            <pc:sldMk cId="4054887491" sldId="374"/>
            <ac:spMk id="2" creationId="{D8AEE908-F5A4-C9EF-009A-C44B140828AA}"/>
          </ac:spMkLst>
        </pc:spChg>
        <pc:picChg chg="mod">
          <ac:chgData name="Tamara Ivins" userId="e3c2b929-1dca-4bec-ab04-80a14882df1e" providerId="ADAL" clId="{7DFB381E-49EF-4F16-9CF0-0444167F9A69}" dt="2026-03-13T17:44:53.117" v="10" actId="962"/>
          <ac:picMkLst>
            <pc:docMk/>
            <pc:sldMk cId="4054887491" sldId="374"/>
            <ac:picMk id="6" creationId="{9321E650-1E18-2FD9-5400-30F0D7E07689}"/>
          </ac:picMkLst>
        </pc:picChg>
      </pc:sldChg>
      <pc:sldChg chg="modSp mod">
        <pc:chgData name="Tamara Ivins" userId="e3c2b929-1dca-4bec-ab04-80a14882df1e" providerId="ADAL" clId="{7DFB381E-49EF-4F16-9CF0-0444167F9A69}" dt="2026-03-13T17:46:05.810" v="29" actId="33553"/>
        <pc:sldMkLst>
          <pc:docMk/>
          <pc:sldMk cId="2410497262" sldId="375"/>
        </pc:sldMkLst>
        <pc:spChg chg="mod">
          <ac:chgData name="Tamara Ivins" userId="e3c2b929-1dca-4bec-ab04-80a14882df1e" providerId="ADAL" clId="{7DFB381E-49EF-4F16-9CF0-0444167F9A69}" dt="2026-03-13T17:46:05.810" v="29" actId="33553"/>
          <ac:spMkLst>
            <pc:docMk/>
            <pc:sldMk cId="2410497262" sldId="375"/>
            <ac:spMk id="2" creationId="{894C1283-A46B-0EA5-4ED0-79F7B6469813}"/>
          </ac:spMkLst>
        </pc:spChg>
        <pc:spChg chg="mod">
          <ac:chgData name="Tamara Ivins" userId="e3c2b929-1dca-4bec-ab04-80a14882df1e" providerId="ADAL" clId="{7DFB381E-49EF-4F16-9CF0-0444167F9A69}" dt="2026-03-13T17:44:28.366" v="6" actId="962"/>
          <ac:spMkLst>
            <pc:docMk/>
            <pc:sldMk cId="2410497262" sldId="375"/>
            <ac:spMk id="3" creationId="{22153214-18CF-B0DF-4BAF-51CB1118E312}"/>
          </ac:spMkLst>
        </pc:spChg>
        <pc:picChg chg="mod">
          <ac:chgData name="Tamara Ivins" userId="e3c2b929-1dca-4bec-ab04-80a14882df1e" providerId="ADAL" clId="{7DFB381E-49EF-4F16-9CF0-0444167F9A69}" dt="2026-03-13T17:45:38.614" v="17" actId="962"/>
          <ac:picMkLst>
            <pc:docMk/>
            <pc:sldMk cId="2410497262" sldId="375"/>
            <ac:picMk id="7" creationId="{3DCCDC8F-9D5F-A6B2-2211-FCFE91C78C26}"/>
          </ac:picMkLst>
        </pc:picChg>
      </pc:sldChg>
      <pc:sldChg chg="modSp mod">
        <pc:chgData name="Tamara Ivins" userId="e3c2b929-1dca-4bec-ab04-80a14882df1e" providerId="ADAL" clId="{7DFB381E-49EF-4F16-9CF0-0444167F9A69}" dt="2026-03-13T17:46:04.462" v="28" actId="33553"/>
        <pc:sldMkLst>
          <pc:docMk/>
          <pc:sldMk cId="1745994537" sldId="376"/>
        </pc:sldMkLst>
        <pc:spChg chg="mod">
          <ac:chgData name="Tamara Ivins" userId="e3c2b929-1dca-4bec-ab04-80a14882df1e" providerId="ADAL" clId="{7DFB381E-49EF-4F16-9CF0-0444167F9A69}" dt="2026-03-13T17:46:04.462" v="28" actId="33553"/>
          <ac:spMkLst>
            <pc:docMk/>
            <pc:sldMk cId="1745994537" sldId="376"/>
            <ac:spMk id="2" creationId="{9A4AE7F1-4E1C-8169-F8E5-28025E4237BB}"/>
          </ac:spMkLst>
        </pc:spChg>
        <pc:spChg chg="mod">
          <ac:chgData name="Tamara Ivins" userId="e3c2b929-1dca-4bec-ab04-80a14882df1e" providerId="ADAL" clId="{7DFB381E-49EF-4F16-9CF0-0444167F9A69}" dt="2026-03-13T17:44:28.354" v="5" actId="962"/>
          <ac:spMkLst>
            <pc:docMk/>
            <pc:sldMk cId="1745994537" sldId="376"/>
            <ac:spMk id="3" creationId="{67B16D13-E26E-EB36-AC2F-A39F7380E491}"/>
          </ac:spMkLst>
        </pc:spChg>
        <pc:picChg chg="mod">
          <ac:chgData name="Tamara Ivins" userId="e3c2b929-1dca-4bec-ab04-80a14882df1e" providerId="ADAL" clId="{7DFB381E-49EF-4F16-9CF0-0444167F9A69}" dt="2026-03-13T17:45:37.428" v="16" actId="962"/>
          <ac:picMkLst>
            <pc:docMk/>
            <pc:sldMk cId="1745994537" sldId="376"/>
            <ac:picMk id="9" creationId="{1EB0B191-34FD-9119-7751-BF79C9CC2CB1}"/>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04CC16B3-D8EC-264D-8EF0-1321CDFD04ED}" type="datetimeFigureOut">
              <a:rPr lang="en-US" smtClean="0"/>
              <a:t>3/13/2026</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2E3DDFAF-7DD9-8E40-9CC4-B7911C011FBD}" type="slidenum">
              <a:rPr lang="en-US" smtClean="0"/>
              <a:t>‹#›</a:t>
            </a:fld>
            <a:endParaRPr lang="en-US" dirty="0"/>
          </a:p>
        </p:txBody>
      </p:sp>
    </p:spTree>
    <p:extLst>
      <p:ext uri="{BB962C8B-B14F-4D97-AF65-F5344CB8AC3E}">
        <p14:creationId xmlns:p14="http://schemas.microsoft.com/office/powerpoint/2010/main" val="16742450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1</a:t>
            </a:fld>
            <a:endParaRPr lang="en-US" dirty="0"/>
          </a:p>
        </p:txBody>
      </p:sp>
    </p:spTree>
    <p:extLst>
      <p:ext uri="{BB962C8B-B14F-4D97-AF65-F5344CB8AC3E}">
        <p14:creationId xmlns:p14="http://schemas.microsoft.com/office/powerpoint/2010/main" val="15583148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48B909-E98A-E5B1-6508-63197FA36D6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44464F2-5999-5736-0D16-D6E21D7BD27B}"/>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9CE809A5-A48B-D744-B68D-ED06F6260B6C}"/>
              </a:ext>
            </a:extLst>
          </p:cNvPr>
          <p:cNvSpPr>
            <a:spLocks noGrp="1"/>
          </p:cNvSpPr>
          <p:nvPr>
            <p:ph type="body" idx="1"/>
          </p:nvPr>
        </p:nvSpPr>
        <p:spPr/>
        <p:txBody>
          <a:bodyPr/>
          <a:lstStyle/>
          <a:p>
            <a:pPr defTabSz="931774">
              <a:defRPr/>
            </a:pPr>
            <a:r>
              <a:rPr lang="en-US" b="1" dirty="0"/>
              <a:t>SLIDE INSTRUCTIONS:</a:t>
            </a:r>
          </a:p>
          <a:p>
            <a:pPr defTabSz="931774">
              <a:defRPr/>
            </a:pPr>
            <a:endParaRPr lang="en-US" b="1" dirty="0"/>
          </a:p>
          <a:p>
            <a:pPr marL="232943" indent="-232943">
              <a:buAutoNum type="arabicPeriod"/>
            </a:pPr>
            <a:r>
              <a:rPr lang="en-US" dirty="0">
                <a:solidFill>
                  <a:schemeClr val="dk1"/>
                </a:solidFill>
                <a:latin typeface="Calibri"/>
                <a:ea typeface="Calibri"/>
                <a:cs typeface="Calibri"/>
                <a:sym typeface="Calibri"/>
              </a:rPr>
              <a:t>Describe the population, including the estimated size and relevant characteristics. </a:t>
            </a:r>
          </a:p>
          <a:p>
            <a:endParaRPr lang="en-US" dirty="0">
              <a:solidFill>
                <a:schemeClr val="dk1"/>
              </a:solidFill>
              <a:latin typeface="Calibri"/>
              <a:ea typeface="Calibri"/>
              <a:cs typeface="Calibri"/>
              <a:sym typeface="Calibri"/>
            </a:endParaRPr>
          </a:p>
          <a:p>
            <a:r>
              <a:rPr lang="en-US" dirty="0">
                <a:solidFill>
                  <a:schemeClr val="dk1"/>
                </a:solidFill>
                <a:latin typeface="Calibri"/>
                <a:cs typeface="Calibri"/>
                <a:sym typeface="Calibri"/>
              </a:rPr>
              <a:t>     A. </a:t>
            </a:r>
            <a:r>
              <a:rPr lang="en-US" dirty="0"/>
              <a:t>Explain the appropriateness of the population for your research.</a:t>
            </a:r>
          </a:p>
          <a:p>
            <a:endParaRPr lang="en-US" dirty="0"/>
          </a:p>
          <a:p>
            <a:r>
              <a:rPr lang="en-US" dirty="0"/>
              <a:t>2. Describe the sample that was obtained.</a:t>
            </a:r>
          </a:p>
          <a:p>
            <a:endParaRPr lang="en-US" dirty="0"/>
          </a:p>
          <a:p>
            <a:r>
              <a:rPr lang="en-US" dirty="0"/>
              <a:t>    A. Note the inclusion criteria (they should align with the population).</a:t>
            </a:r>
          </a:p>
          <a:p>
            <a:pPr defTabSz="931774">
              <a:defRPr/>
            </a:pPr>
            <a:r>
              <a:rPr lang="en-US" dirty="0"/>
              <a:t>    B. </a:t>
            </a:r>
            <a:r>
              <a:rPr lang="en-US" dirty="0">
                <a:solidFill>
                  <a:schemeClr val="dk1"/>
                </a:solidFill>
                <a:latin typeface="Calibri"/>
                <a:ea typeface="Calibri"/>
                <a:cs typeface="Calibri"/>
                <a:sym typeface="Calibri"/>
              </a:rPr>
              <a:t>Explain how the sampling procedures aligned with the chosen design and method. </a:t>
            </a:r>
          </a:p>
          <a:p>
            <a:pPr defTabSz="931774">
              <a:defRPr/>
            </a:pPr>
            <a:r>
              <a:rPr lang="en-US" dirty="0">
                <a:solidFill>
                  <a:schemeClr val="dk1"/>
                </a:solidFill>
                <a:latin typeface="Calibri"/>
                <a:ea typeface="Calibri"/>
                <a:cs typeface="Calibri"/>
                <a:sym typeface="Calibri"/>
              </a:rPr>
              <a:t>         - For qualitative studies, evidence must be presented for data saturation achieved. </a:t>
            </a:r>
          </a:p>
          <a:p>
            <a:pPr defTabSz="931774">
              <a:defRPr/>
            </a:pPr>
            <a:r>
              <a:rPr lang="en-US" dirty="0">
                <a:solidFill>
                  <a:schemeClr val="dk1"/>
                </a:solidFill>
                <a:latin typeface="Calibri"/>
                <a:ea typeface="Calibri"/>
                <a:cs typeface="Calibri"/>
                <a:sym typeface="Calibri"/>
              </a:rPr>
              <a:t>    </a:t>
            </a:r>
            <a:r>
              <a:rPr lang="en-US" dirty="0"/>
              <a:t>C. Note the recruitment efforts, including any obstacles.</a:t>
            </a:r>
          </a:p>
          <a:p>
            <a:endParaRPr lang="en-US" dirty="0"/>
          </a:p>
        </p:txBody>
      </p:sp>
      <p:sp>
        <p:nvSpPr>
          <p:cNvPr id="4" name="Slide Number Placeholder 3">
            <a:extLst>
              <a:ext uri="{FF2B5EF4-FFF2-40B4-BE49-F238E27FC236}">
                <a16:creationId xmlns:a16="http://schemas.microsoft.com/office/drawing/2014/main" id="{6DE2F500-D49D-4BF5-11CE-4BA3461B033C}"/>
              </a:ext>
            </a:extLst>
          </p:cNvPr>
          <p:cNvSpPr>
            <a:spLocks noGrp="1"/>
          </p:cNvSpPr>
          <p:nvPr>
            <p:ph type="sldNum" sz="quarter" idx="5"/>
          </p:nvPr>
        </p:nvSpPr>
        <p:spPr/>
        <p:txBody>
          <a:bodyPr/>
          <a:lstStyle/>
          <a:p>
            <a:fld id="{2E3DDFAF-7DD9-8E40-9CC4-B7911C011FBD}" type="slidenum">
              <a:rPr lang="en-US" smtClean="0"/>
              <a:t>10</a:t>
            </a:fld>
            <a:endParaRPr lang="en-US" dirty="0"/>
          </a:p>
        </p:txBody>
      </p:sp>
    </p:spTree>
    <p:extLst>
      <p:ext uri="{BB962C8B-B14F-4D97-AF65-F5344CB8AC3E}">
        <p14:creationId xmlns:p14="http://schemas.microsoft.com/office/powerpoint/2010/main" val="9916981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25E697-DFDB-D71C-59EC-BF4628D2E48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A868A35-090A-8CDB-8143-D4D1572AF168}"/>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BCD8EC30-9289-1187-F5D7-3E8D047183E9}"/>
              </a:ext>
            </a:extLst>
          </p:cNvPr>
          <p:cNvSpPr>
            <a:spLocks noGrp="1"/>
          </p:cNvSpPr>
          <p:nvPr>
            <p:ph type="body" idx="1"/>
          </p:nvPr>
        </p:nvSpPr>
        <p:spPr/>
        <p:txBody>
          <a:bodyPr/>
          <a:lstStyle/>
          <a:p>
            <a:pPr defTabSz="931774">
              <a:defRPr/>
            </a:pPr>
            <a:r>
              <a:rPr lang="en-US" b="1" dirty="0"/>
              <a:t>SLIDE INSTRUCTIONS:</a:t>
            </a:r>
          </a:p>
          <a:p>
            <a:pPr defTabSz="931774">
              <a:defRPr/>
            </a:pPr>
            <a:endParaRPr lang="en-US" b="1" dirty="0"/>
          </a:p>
          <a:p>
            <a:pPr marL="232943" indent="-232943">
              <a:buAutoNum type="arabicPeriod"/>
            </a:pPr>
            <a:r>
              <a:rPr lang="en-US" dirty="0">
                <a:solidFill>
                  <a:schemeClr val="dk1"/>
                </a:solidFill>
                <a:latin typeface="Calibri"/>
                <a:ea typeface="Calibri"/>
                <a:cs typeface="Calibri"/>
                <a:sym typeface="Calibri"/>
              </a:rPr>
              <a:t>Describe the population, including the estimated size and relevant characteristics. </a:t>
            </a:r>
          </a:p>
          <a:p>
            <a:endParaRPr lang="en-US" dirty="0">
              <a:solidFill>
                <a:schemeClr val="dk1"/>
              </a:solidFill>
              <a:latin typeface="Calibri"/>
              <a:ea typeface="Calibri"/>
              <a:cs typeface="Calibri"/>
              <a:sym typeface="Calibri"/>
            </a:endParaRPr>
          </a:p>
          <a:p>
            <a:r>
              <a:rPr lang="en-US" dirty="0">
                <a:solidFill>
                  <a:schemeClr val="dk1"/>
                </a:solidFill>
                <a:latin typeface="Calibri"/>
                <a:cs typeface="Calibri"/>
                <a:sym typeface="Calibri"/>
              </a:rPr>
              <a:t>     A. </a:t>
            </a:r>
            <a:r>
              <a:rPr lang="en-US" dirty="0"/>
              <a:t>Explain the appropriateness of the population for your research.</a:t>
            </a:r>
          </a:p>
          <a:p>
            <a:endParaRPr lang="en-US" dirty="0"/>
          </a:p>
          <a:p>
            <a:r>
              <a:rPr lang="en-US" dirty="0"/>
              <a:t>2. Describe the sample that was obtained.</a:t>
            </a:r>
          </a:p>
          <a:p>
            <a:endParaRPr lang="en-US" dirty="0"/>
          </a:p>
          <a:p>
            <a:r>
              <a:rPr lang="en-US" dirty="0"/>
              <a:t>    A. Note the inclusion criteria (they should align with the population).</a:t>
            </a:r>
          </a:p>
          <a:p>
            <a:pPr defTabSz="931774">
              <a:defRPr/>
            </a:pPr>
            <a:r>
              <a:rPr lang="en-US" dirty="0"/>
              <a:t>    B. </a:t>
            </a:r>
            <a:r>
              <a:rPr lang="en-US" dirty="0">
                <a:solidFill>
                  <a:schemeClr val="dk1"/>
                </a:solidFill>
                <a:latin typeface="Calibri"/>
                <a:ea typeface="Calibri"/>
                <a:cs typeface="Calibri"/>
                <a:sym typeface="Calibri"/>
              </a:rPr>
              <a:t>Explain how the sampling procedures aligned with the chosen design and method. </a:t>
            </a:r>
          </a:p>
          <a:p>
            <a:pPr defTabSz="931774">
              <a:defRPr/>
            </a:pPr>
            <a:r>
              <a:rPr lang="en-US" dirty="0">
                <a:solidFill>
                  <a:schemeClr val="dk1"/>
                </a:solidFill>
                <a:latin typeface="Calibri"/>
                <a:ea typeface="Calibri"/>
                <a:cs typeface="Calibri"/>
                <a:sym typeface="Calibri"/>
              </a:rPr>
              <a:t>         - For qualitative studies, evidence must be presented for data saturation achieved. </a:t>
            </a:r>
          </a:p>
          <a:p>
            <a:pPr defTabSz="931774">
              <a:defRPr/>
            </a:pPr>
            <a:r>
              <a:rPr lang="en-US" dirty="0">
                <a:solidFill>
                  <a:schemeClr val="dk1"/>
                </a:solidFill>
                <a:latin typeface="Calibri"/>
                <a:ea typeface="Calibri"/>
                <a:cs typeface="Calibri"/>
                <a:sym typeface="Calibri"/>
              </a:rPr>
              <a:t>    </a:t>
            </a:r>
            <a:r>
              <a:rPr lang="en-US" dirty="0"/>
              <a:t>C. Note the recruitment efforts, including any obstacles.</a:t>
            </a:r>
          </a:p>
          <a:p>
            <a:endParaRPr lang="en-US" dirty="0"/>
          </a:p>
        </p:txBody>
      </p:sp>
      <p:sp>
        <p:nvSpPr>
          <p:cNvPr id="4" name="Slide Number Placeholder 3">
            <a:extLst>
              <a:ext uri="{FF2B5EF4-FFF2-40B4-BE49-F238E27FC236}">
                <a16:creationId xmlns:a16="http://schemas.microsoft.com/office/drawing/2014/main" id="{21CDBCEC-6CB0-8096-22F9-0E71DD896E72}"/>
              </a:ext>
            </a:extLst>
          </p:cNvPr>
          <p:cNvSpPr>
            <a:spLocks noGrp="1"/>
          </p:cNvSpPr>
          <p:nvPr>
            <p:ph type="sldNum" sz="quarter" idx="5"/>
          </p:nvPr>
        </p:nvSpPr>
        <p:spPr/>
        <p:txBody>
          <a:bodyPr/>
          <a:lstStyle/>
          <a:p>
            <a:fld id="{2E3DDFAF-7DD9-8E40-9CC4-B7911C011FBD}" type="slidenum">
              <a:rPr lang="en-US" smtClean="0"/>
              <a:t>11</a:t>
            </a:fld>
            <a:endParaRPr lang="en-US" dirty="0"/>
          </a:p>
        </p:txBody>
      </p:sp>
    </p:spTree>
    <p:extLst>
      <p:ext uri="{BB962C8B-B14F-4D97-AF65-F5344CB8AC3E}">
        <p14:creationId xmlns:p14="http://schemas.microsoft.com/office/powerpoint/2010/main" val="23579522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12</a:t>
            </a:fld>
            <a:endParaRPr lang="en-US" dirty="0"/>
          </a:p>
        </p:txBody>
      </p:sp>
    </p:spTree>
    <p:extLst>
      <p:ext uri="{BB962C8B-B14F-4D97-AF65-F5344CB8AC3E}">
        <p14:creationId xmlns:p14="http://schemas.microsoft.com/office/powerpoint/2010/main" val="25652191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pPr defTabSz="931774">
              <a:defRPr/>
            </a:pPr>
            <a:r>
              <a:rPr lang="en-US" b="1" dirty="0"/>
              <a:t>SLIDE INSTRUCTIONS:</a:t>
            </a:r>
          </a:p>
          <a:p>
            <a:pPr defTabSz="931774">
              <a:defRPr/>
            </a:pPr>
            <a:endParaRPr lang="en-US" b="1" dirty="0"/>
          </a:p>
          <a:p>
            <a:r>
              <a:rPr lang="en-US" dirty="0"/>
              <a:t>1. Recap for your committee the exact steps you followed to collect the data.</a:t>
            </a:r>
          </a:p>
          <a:p>
            <a:endParaRPr lang="en-US" dirty="0"/>
          </a:p>
          <a:p>
            <a:r>
              <a:rPr lang="en-US" b="1" i="1" dirty="0"/>
              <a:t>NOTE: </a:t>
            </a:r>
            <a:r>
              <a:rPr lang="en-US" dirty="0"/>
              <a:t>You want to provide enough detail that you can show others how the study can be replicated. </a:t>
            </a:r>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13</a:t>
            </a:fld>
            <a:endParaRPr lang="en-US" dirty="0"/>
          </a:p>
        </p:txBody>
      </p:sp>
    </p:spTree>
    <p:extLst>
      <p:ext uri="{BB962C8B-B14F-4D97-AF65-F5344CB8AC3E}">
        <p14:creationId xmlns:p14="http://schemas.microsoft.com/office/powerpoint/2010/main" val="18063763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pPr defTabSz="931774">
              <a:defRPr/>
            </a:pPr>
            <a:r>
              <a:rPr lang="en-US" b="1" dirty="0"/>
              <a:t>SLIDE INSTRUCTIONS:</a:t>
            </a:r>
          </a:p>
          <a:p>
            <a:pPr defTabSz="931774">
              <a:defRPr/>
            </a:pPr>
            <a:endParaRPr lang="en-US" b="1" dirty="0"/>
          </a:p>
          <a:p>
            <a:pPr marL="232943" indent="-232943" defTabSz="931774">
              <a:buFontTx/>
              <a:buAutoNum type="arabicPeriod"/>
              <a:defRPr/>
            </a:pPr>
            <a:r>
              <a:rPr lang="en-US" dirty="0"/>
              <a:t>Describe the strategies used to analyze the data and any software used. </a:t>
            </a:r>
          </a:p>
          <a:p>
            <a:pPr marL="232943" indent="-232943" defTabSz="931774">
              <a:buFontTx/>
              <a:buAutoNum type="arabicPeriod"/>
              <a:defRPr/>
            </a:pPr>
            <a:endParaRPr lang="en-US" dirty="0"/>
          </a:p>
          <a:p>
            <a:r>
              <a:rPr lang="en-US" b="1" i="1" dirty="0"/>
              <a:t>NOTE: </a:t>
            </a:r>
            <a:r>
              <a:rPr lang="en-US" dirty="0"/>
              <a:t>Use proper terminology in association with each design/analysis.</a:t>
            </a:r>
          </a:p>
          <a:p>
            <a:endParaRPr lang="en-US" dirty="0"/>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14</a:t>
            </a:fld>
            <a:endParaRPr lang="en-US" dirty="0"/>
          </a:p>
        </p:txBody>
      </p:sp>
    </p:spTree>
    <p:extLst>
      <p:ext uri="{BB962C8B-B14F-4D97-AF65-F5344CB8AC3E}">
        <p14:creationId xmlns:p14="http://schemas.microsoft.com/office/powerpoint/2010/main" val="20227389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pPr defTabSz="931774">
              <a:defRPr/>
            </a:pPr>
            <a:r>
              <a:rPr lang="en-US" b="1" dirty="0"/>
              <a:t>SLIDE INSTRUCTIONS:</a:t>
            </a:r>
          </a:p>
          <a:p>
            <a:pPr defTabSz="931774">
              <a:defRPr/>
            </a:pPr>
            <a:endParaRPr lang="en-US" b="1" dirty="0"/>
          </a:p>
          <a:p>
            <a:r>
              <a:rPr lang="en-US" dirty="0"/>
              <a:t>1. Describe the study limitations.</a:t>
            </a:r>
          </a:p>
          <a:p>
            <a:pPr marL="465887" indent="-465887">
              <a:buAutoNum type="arabicPeriod"/>
            </a:pPr>
            <a:endParaRPr lang="en-US" dirty="0"/>
          </a:p>
          <a:p>
            <a:r>
              <a:rPr lang="en-US" sz="1600" b="1" i="1" dirty="0"/>
              <a:t>NOTE 1: </a:t>
            </a:r>
            <a:r>
              <a:rPr lang="en-US" dirty="0"/>
              <a:t>Remember to indicate what you did to mitigate these limitations.</a:t>
            </a:r>
          </a:p>
          <a:p>
            <a:endParaRPr lang="en-US" dirty="0"/>
          </a:p>
          <a:p>
            <a:r>
              <a:rPr lang="en-US" b="1" i="1" dirty="0"/>
              <a:t>NOTE 2: </a:t>
            </a:r>
            <a:r>
              <a:rPr lang="en-US" i="1" dirty="0"/>
              <a:t>For qualitative studies,</a:t>
            </a:r>
            <a:r>
              <a:rPr lang="en-US" b="1" i="1" dirty="0"/>
              <a:t> </a:t>
            </a:r>
            <a:r>
              <a:rPr lang="en-US" dirty="0"/>
              <a:t>consider the issue of trustworthiness and how the four aspects of trustworthiness were potentially threatened/limited, and how you mitigated these threats/limitations, if you were able.</a:t>
            </a:r>
          </a:p>
          <a:p>
            <a:endParaRPr lang="en-US" dirty="0"/>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15</a:t>
            </a:fld>
            <a:endParaRPr lang="en-US" dirty="0"/>
          </a:p>
        </p:txBody>
      </p:sp>
    </p:spTree>
    <p:extLst>
      <p:ext uri="{BB962C8B-B14F-4D97-AF65-F5344CB8AC3E}">
        <p14:creationId xmlns:p14="http://schemas.microsoft.com/office/powerpoint/2010/main" val="31779583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r>
              <a:rPr lang="en-US" b="1" dirty="0"/>
              <a:t>SLIDE INSTRUCTIONS:</a:t>
            </a:r>
          </a:p>
          <a:p>
            <a:endParaRPr lang="en-US" b="1" dirty="0"/>
          </a:p>
          <a:p>
            <a:pPr defTabSz="465887">
              <a:spcBef>
                <a:spcPct val="20000"/>
              </a:spcBef>
              <a:defRPr/>
            </a:pPr>
            <a:r>
              <a:rPr lang="en-US" dirty="0">
                <a:solidFill>
                  <a:sysClr val="windowText" lastClr="000000">
                    <a:lumMod val="85000"/>
                    <a:lumOff val="15000"/>
                  </a:sysClr>
                </a:solidFill>
                <a:latin typeface="Calibri"/>
              </a:rPr>
              <a:t>1. Confirm your study received IRB approval. </a:t>
            </a:r>
            <a:r>
              <a:rPr lang="en-US" sz="1100" dirty="0">
                <a:solidFill>
                  <a:sysClr val="windowText" lastClr="000000">
                    <a:lumMod val="85000"/>
                    <a:lumOff val="15000"/>
                  </a:sysClr>
                </a:solidFill>
                <a:latin typeface="Calibri"/>
              </a:rPr>
              <a:t>You might want to just indicate the date you received approval on this bullet point.</a:t>
            </a:r>
          </a:p>
          <a:p>
            <a:pPr defTabSz="465887">
              <a:spcBef>
                <a:spcPct val="20000"/>
              </a:spcBef>
              <a:defRPr/>
            </a:pPr>
            <a:endParaRPr lang="en-US" sz="1100" dirty="0">
              <a:solidFill>
                <a:sysClr val="windowText" lastClr="000000">
                  <a:lumMod val="85000"/>
                  <a:lumOff val="15000"/>
                </a:sysClr>
              </a:solidFill>
              <a:latin typeface="Calibri"/>
            </a:endParaRPr>
          </a:p>
          <a:p>
            <a:pPr defTabSz="465887">
              <a:spcBef>
                <a:spcPct val="20000"/>
              </a:spcBef>
              <a:defRPr/>
            </a:pPr>
            <a:r>
              <a:rPr lang="en-US" dirty="0">
                <a:solidFill>
                  <a:sysClr val="windowText" lastClr="000000">
                    <a:lumMod val="85000"/>
                    <a:lumOff val="15000"/>
                  </a:sysClr>
                </a:solidFill>
                <a:latin typeface="Calibri"/>
              </a:rPr>
              <a:t>2. If your study had more than minimal risk to participants, discuss the relevant ethical issues and how they were addressed.  </a:t>
            </a:r>
          </a:p>
          <a:p>
            <a:pPr defTabSz="465887">
              <a:spcBef>
                <a:spcPct val="20000"/>
              </a:spcBef>
              <a:defRPr/>
            </a:pPr>
            <a:endParaRPr lang="en-US" dirty="0">
              <a:solidFill>
                <a:sysClr val="windowText" lastClr="000000">
                  <a:lumMod val="85000"/>
                  <a:lumOff val="15000"/>
                </a:sysClr>
              </a:solidFill>
              <a:latin typeface="Calibri"/>
            </a:endParaRPr>
          </a:p>
          <a:p>
            <a:pPr defTabSz="465887">
              <a:spcBef>
                <a:spcPct val="20000"/>
              </a:spcBef>
              <a:defRPr/>
            </a:pPr>
            <a:r>
              <a:rPr lang="en-US" dirty="0">
                <a:solidFill>
                  <a:sysClr val="windowText" lastClr="000000">
                    <a:lumMod val="85000"/>
                    <a:lumOff val="15000"/>
                  </a:sysClr>
                </a:solidFill>
                <a:latin typeface="Calibri"/>
              </a:rPr>
              <a:t>3. Explain how you kept participants anonymous (if you did) and information confidential.</a:t>
            </a:r>
          </a:p>
          <a:p>
            <a:pPr defTabSz="465887">
              <a:spcBef>
                <a:spcPct val="20000"/>
              </a:spcBef>
              <a:defRPr/>
            </a:pPr>
            <a:endParaRPr lang="en-US" dirty="0">
              <a:solidFill>
                <a:sysClr val="windowText" lastClr="000000">
                  <a:lumMod val="85000"/>
                  <a:lumOff val="15000"/>
                </a:sysClr>
              </a:solidFill>
              <a:latin typeface="Calibri"/>
            </a:endParaRPr>
          </a:p>
          <a:p>
            <a:pPr defTabSz="465887">
              <a:spcBef>
                <a:spcPct val="20000"/>
              </a:spcBef>
              <a:defRPr/>
            </a:pPr>
            <a:r>
              <a:rPr lang="en-US" dirty="0">
                <a:solidFill>
                  <a:sysClr val="windowText" lastClr="000000">
                    <a:lumMod val="85000"/>
                    <a:lumOff val="15000"/>
                  </a:sysClr>
                </a:solidFill>
                <a:latin typeface="Calibri"/>
              </a:rPr>
              <a:t>4. Note how you have securely stored your data.</a:t>
            </a:r>
          </a:p>
          <a:p>
            <a:pPr defTabSz="465887">
              <a:spcBef>
                <a:spcPct val="20000"/>
              </a:spcBef>
              <a:defRPr/>
            </a:pPr>
            <a:endParaRPr lang="en-US" dirty="0">
              <a:solidFill>
                <a:sysClr val="windowText" lastClr="000000">
                  <a:lumMod val="85000"/>
                  <a:lumOff val="15000"/>
                </a:sysClr>
              </a:solidFill>
              <a:latin typeface="Calibri"/>
            </a:endParaRPr>
          </a:p>
          <a:p>
            <a:pPr defTabSz="465887">
              <a:spcBef>
                <a:spcPct val="20000"/>
              </a:spcBef>
              <a:defRPr/>
            </a:pPr>
            <a:r>
              <a:rPr lang="en-US" dirty="0">
                <a:solidFill>
                  <a:sysClr val="windowText" lastClr="000000">
                    <a:lumMod val="85000"/>
                    <a:lumOff val="15000"/>
                  </a:sysClr>
                </a:solidFill>
                <a:latin typeface="Calibri"/>
              </a:rPr>
              <a:t>5. Discuss relevant issues you faced as a researcher, including biases as well as personal and professional experiences with the topic, problem, or context. </a:t>
            </a:r>
            <a:r>
              <a:rPr lang="en-US" sz="1100" dirty="0">
                <a:solidFill>
                  <a:sysClr val="windowText" lastClr="000000">
                    <a:lumMod val="85000"/>
                    <a:lumOff val="15000"/>
                  </a:sysClr>
                </a:solidFill>
                <a:latin typeface="Calibri"/>
              </a:rPr>
              <a:t>Present any strategies you used to prevent these biases and experiences from influencing the analysis or findings.</a:t>
            </a:r>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16</a:t>
            </a:fld>
            <a:endParaRPr lang="en-US" dirty="0"/>
          </a:p>
        </p:txBody>
      </p:sp>
    </p:spTree>
    <p:extLst>
      <p:ext uri="{BB962C8B-B14F-4D97-AF65-F5344CB8AC3E}">
        <p14:creationId xmlns:p14="http://schemas.microsoft.com/office/powerpoint/2010/main" val="41607157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pPr defTabSz="931774">
              <a:defRPr/>
            </a:pPr>
            <a:r>
              <a:rPr lang="en-US" b="1" dirty="0"/>
              <a:t>SLIDE INSTRUCTIONS:</a:t>
            </a:r>
          </a:p>
          <a:p>
            <a:pPr defTabSz="931774">
              <a:defRPr/>
            </a:pPr>
            <a:endParaRPr lang="en-US" b="1" dirty="0"/>
          </a:p>
          <a:p>
            <a:pPr defTabSz="931774">
              <a:defRPr/>
            </a:pPr>
            <a:r>
              <a:rPr lang="en-US" b="0" dirty="0"/>
              <a:t>1. Address each research question. </a:t>
            </a:r>
            <a:r>
              <a:rPr lang="en-US" dirty="0"/>
              <a:t>It is recommended that you only address one research question per slide. </a:t>
            </a:r>
          </a:p>
          <a:p>
            <a:pPr defTabSz="931774">
              <a:defRPr/>
            </a:pPr>
            <a:endParaRPr lang="en-US" b="1" dirty="0"/>
          </a:p>
          <a:p>
            <a:r>
              <a:rPr lang="en-US" dirty="0"/>
              <a:t>2. For each </a:t>
            </a:r>
            <a:r>
              <a:rPr lang="en-US" i="1" dirty="0"/>
              <a:t>qualitative </a:t>
            </a:r>
            <a:r>
              <a:rPr lang="en-US" dirty="0"/>
              <a:t>research question:</a:t>
            </a:r>
          </a:p>
          <a:p>
            <a:endParaRPr lang="en-US" dirty="0"/>
          </a:p>
          <a:p>
            <a:r>
              <a:rPr lang="en-US" dirty="0"/>
              <a:t>    A. Note the themes for the research question and the meaning of each theme in the context of the research question.</a:t>
            </a:r>
          </a:p>
          <a:p>
            <a:r>
              <a:rPr lang="en-US" dirty="0"/>
              <a:t>    B. Summarize the findings under each theme.</a:t>
            </a:r>
          </a:p>
          <a:p>
            <a:r>
              <a:rPr lang="en-US" dirty="0"/>
              <a:t>    C. Provide a compelling/exemplary quote for each theme.</a:t>
            </a:r>
          </a:p>
          <a:p>
            <a:endParaRPr lang="en-US" dirty="0"/>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17</a:t>
            </a:fld>
            <a:endParaRPr lang="en-US" dirty="0"/>
          </a:p>
        </p:txBody>
      </p:sp>
    </p:spTree>
    <p:extLst>
      <p:ext uri="{BB962C8B-B14F-4D97-AF65-F5344CB8AC3E}">
        <p14:creationId xmlns:p14="http://schemas.microsoft.com/office/powerpoint/2010/main" val="16694845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pPr defTabSz="931774">
              <a:defRPr/>
            </a:pPr>
            <a:r>
              <a:rPr lang="en-US" b="1" dirty="0"/>
              <a:t>SLIDE INSTRUCTIONS:</a:t>
            </a:r>
          </a:p>
          <a:p>
            <a:pPr defTabSz="931774">
              <a:defRPr/>
            </a:pPr>
            <a:endParaRPr lang="en-US" b="1" dirty="0"/>
          </a:p>
          <a:p>
            <a:pPr marL="232943" indent="-232943">
              <a:buAutoNum type="arabicPeriod"/>
            </a:pPr>
            <a:r>
              <a:rPr lang="en-US" dirty="0"/>
              <a:t>Address each research question. It is recommended that you address one research question per slide.</a:t>
            </a:r>
          </a:p>
          <a:p>
            <a:endParaRPr lang="en-US" dirty="0"/>
          </a:p>
          <a:p>
            <a:r>
              <a:rPr lang="en-US" dirty="0"/>
              <a:t>      A. Compare the results per research question in light of existing research and framework (as discussed in Chapters 1 and 2). </a:t>
            </a:r>
            <a:r>
              <a:rPr lang="en-US" i="1" dirty="0"/>
              <a:t>For a qualitative study</a:t>
            </a:r>
            <a:r>
              <a:rPr lang="en-US" dirty="0"/>
              <a:t>, connect to the themes. </a:t>
            </a:r>
          </a:p>
          <a:p>
            <a:r>
              <a:rPr lang="en-US" dirty="0"/>
              <a:t>      B. Discuss any factors that might have influenced the interpretation of the findings. </a:t>
            </a:r>
          </a:p>
          <a:p>
            <a:r>
              <a:rPr lang="en-US" dirty="0"/>
              <a:t>      C. Describe the extent to which the findings are consistent with existing literature and your framework and provide potential explanations for unexpected or divergent results. </a:t>
            </a:r>
          </a:p>
          <a:p>
            <a:endParaRPr lang="en-US" dirty="0"/>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18</a:t>
            </a:fld>
            <a:endParaRPr lang="en-US" dirty="0"/>
          </a:p>
        </p:txBody>
      </p:sp>
    </p:spTree>
    <p:extLst>
      <p:ext uri="{BB962C8B-B14F-4D97-AF65-F5344CB8AC3E}">
        <p14:creationId xmlns:p14="http://schemas.microsoft.com/office/powerpoint/2010/main" val="33739790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pPr defTabSz="931774">
              <a:defRPr/>
            </a:pPr>
            <a:r>
              <a:rPr lang="en-US" b="1" dirty="0"/>
              <a:t>SLIDE INSTRUCTIONS:</a:t>
            </a:r>
          </a:p>
          <a:p>
            <a:pPr defTabSz="931774">
              <a:defRPr/>
            </a:pPr>
            <a:endParaRPr lang="en-US" b="1" dirty="0"/>
          </a:p>
          <a:p>
            <a:pPr marL="232943" indent="-232943">
              <a:buAutoNum type="arabicPeriod"/>
            </a:pPr>
            <a:r>
              <a:rPr lang="en-US" dirty="0"/>
              <a:t>Discuss recommendations for how the findings of the study can be applied to practice and/or theory.</a:t>
            </a:r>
          </a:p>
          <a:p>
            <a:pPr marL="232943" indent="-232943">
              <a:buAutoNum type="arabicPeriod"/>
            </a:pPr>
            <a:endParaRPr lang="en-US" dirty="0"/>
          </a:p>
          <a:p>
            <a:pPr marL="232943" indent="-232943">
              <a:buAutoNum type="arabicPeriod"/>
            </a:pPr>
            <a:r>
              <a:rPr lang="en-US" dirty="0"/>
              <a:t>Support all the recommendations with at least one finding from the study and the literature from Chapter 2. </a:t>
            </a:r>
          </a:p>
          <a:p>
            <a:r>
              <a:rPr lang="en-US" dirty="0"/>
              <a:t> </a:t>
            </a:r>
          </a:p>
          <a:p>
            <a:r>
              <a:rPr lang="en-US" b="1" i="1" dirty="0"/>
              <a:t>NOTE: </a:t>
            </a:r>
            <a:r>
              <a:rPr lang="en-US" dirty="0"/>
              <a:t>Be careful to avoid overstating the applicability of the findings.</a:t>
            </a:r>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19</a:t>
            </a:fld>
            <a:endParaRPr lang="en-US" dirty="0"/>
          </a:p>
        </p:txBody>
      </p:sp>
    </p:spTree>
    <p:extLst>
      <p:ext uri="{BB962C8B-B14F-4D97-AF65-F5344CB8AC3E}">
        <p14:creationId xmlns:p14="http://schemas.microsoft.com/office/powerpoint/2010/main" val="35270859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2</a:t>
            </a:fld>
            <a:endParaRPr lang="en-US" dirty="0"/>
          </a:p>
        </p:txBody>
      </p:sp>
    </p:spTree>
    <p:extLst>
      <p:ext uri="{BB962C8B-B14F-4D97-AF65-F5344CB8AC3E}">
        <p14:creationId xmlns:p14="http://schemas.microsoft.com/office/powerpoint/2010/main" val="39620391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pPr defTabSz="931774">
              <a:defRPr/>
            </a:pPr>
            <a:r>
              <a:rPr lang="en-US" b="1" dirty="0"/>
              <a:t>SLIDE INSTRUCTIONS:</a:t>
            </a:r>
          </a:p>
          <a:p>
            <a:pPr defTabSz="931774">
              <a:defRPr/>
            </a:pPr>
            <a:endParaRPr lang="en-US" b="1" dirty="0"/>
          </a:p>
          <a:p>
            <a:r>
              <a:rPr lang="en-US" dirty="0"/>
              <a:t>1. Based on the framework, findings, and implications, explain what future researchers might do to learn from and build upon this study. Justify these explanations.</a:t>
            </a:r>
          </a:p>
          <a:p>
            <a:pPr marL="232943" indent="-232943">
              <a:buAutoNum type="arabicPeriod"/>
            </a:pPr>
            <a:endParaRPr lang="en-US" dirty="0"/>
          </a:p>
          <a:p>
            <a:r>
              <a:rPr lang="en-US" dirty="0"/>
              <a:t>2. Discuss how future researchers can improve upon this study, given its limitations as discussed in Chapter 3. </a:t>
            </a:r>
          </a:p>
          <a:p>
            <a:endParaRPr lang="en-US" dirty="0"/>
          </a:p>
          <a:p>
            <a:r>
              <a:rPr lang="en-US" dirty="0"/>
              <a:t>3. Explain what the next logical step is in this line of research.    </a:t>
            </a:r>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20</a:t>
            </a:fld>
            <a:endParaRPr lang="en-US" dirty="0"/>
          </a:p>
        </p:txBody>
      </p:sp>
    </p:spTree>
    <p:extLst>
      <p:ext uri="{BB962C8B-B14F-4D97-AF65-F5344CB8AC3E}">
        <p14:creationId xmlns:p14="http://schemas.microsoft.com/office/powerpoint/2010/main" val="4359406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pPr defTabSz="931774">
              <a:defRPr/>
            </a:pPr>
            <a:r>
              <a:rPr lang="en-US" b="1" dirty="0"/>
              <a:t>SLIDE INSTRUCTIONS:</a:t>
            </a:r>
          </a:p>
          <a:p>
            <a:pPr defTabSz="931774">
              <a:defRPr/>
            </a:pPr>
            <a:endParaRPr lang="en-US" b="1" dirty="0"/>
          </a:p>
          <a:p>
            <a:pPr marL="232943" indent="-232943">
              <a:buAutoNum type="arabicPeriod"/>
            </a:pPr>
            <a:r>
              <a:rPr lang="en-US" dirty="0"/>
              <a:t>Provide strong, concise overarching conclusions as a summary focusing on the problem, purpose, and research questions. </a:t>
            </a:r>
          </a:p>
          <a:p>
            <a:pPr marL="232943" indent="-232943">
              <a:buAutoNum type="arabicPeriod"/>
            </a:pPr>
            <a:endParaRPr lang="en-US" dirty="0"/>
          </a:p>
          <a:p>
            <a:pPr marL="232943" indent="-232943">
              <a:buAutoNum type="arabicPeriod"/>
            </a:pPr>
            <a:r>
              <a:rPr lang="en-US" dirty="0"/>
              <a:t>From the discussion of the study findings, emphasize specifically how the findings/results of the study connect to your framework, practice, and to the literature, considering specifically the gap in the literature. </a:t>
            </a:r>
          </a:p>
          <a:p>
            <a:pPr marL="232943" indent="-232943">
              <a:buAutoNum type="arabicPeriod"/>
            </a:pPr>
            <a:endParaRPr lang="en-US" dirty="0"/>
          </a:p>
          <a:p>
            <a:pPr marL="232943" indent="-232943">
              <a:buAutoNum type="arabicPeriod"/>
            </a:pPr>
            <a:r>
              <a:rPr lang="en-US" dirty="0"/>
              <a:t>Present the main message of the entire study and concisely summarize the recommendations for future research. </a:t>
            </a:r>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21</a:t>
            </a:fld>
            <a:endParaRPr lang="en-US" dirty="0"/>
          </a:p>
        </p:txBody>
      </p:sp>
    </p:spTree>
    <p:extLst>
      <p:ext uri="{BB962C8B-B14F-4D97-AF65-F5344CB8AC3E}">
        <p14:creationId xmlns:p14="http://schemas.microsoft.com/office/powerpoint/2010/main" val="39187338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22</a:t>
            </a:fld>
            <a:endParaRPr lang="en-US" dirty="0"/>
          </a:p>
        </p:txBody>
      </p:sp>
    </p:spTree>
    <p:extLst>
      <p:ext uri="{BB962C8B-B14F-4D97-AF65-F5344CB8AC3E}">
        <p14:creationId xmlns:p14="http://schemas.microsoft.com/office/powerpoint/2010/main" val="21050882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r>
              <a:rPr lang="en-US" b="1" dirty="0"/>
              <a:t>SLIDE INSTRUCTIONS:</a:t>
            </a:r>
          </a:p>
          <a:p>
            <a:endParaRPr lang="en-US" b="1" dirty="0"/>
          </a:p>
          <a:p>
            <a:pPr marL="232943" indent="-232943">
              <a:buAutoNum type="arabicPeriod"/>
            </a:pPr>
            <a:r>
              <a:rPr lang="en-US" b="0" dirty="0"/>
              <a:t>Put your references in alphabetical order on the slides. Will require more than one slide.</a:t>
            </a:r>
          </a:p>
          <a:p>
            <a:pPr marL="232943" indent="-232943">
              <a:buAutoNum type="arabicPeriod"/>
            </a:pPr>
            <a:endParaRPr lang="en-US" b="0" dirty="0"/>
          </a:p>
          <a:p>
            <a:r>
              <a:rPr lang="en-US" b="1" i="1" dirty="0"/>
              <a:t>NOTE: </a:t>
            </a:r>
            <a:r>
              <a:rPr lang="en-US" b="0" i="0" dirty="0"/>
              <a:t>Include only the references that apply to your slides. For a full list of references, readers should consult your Dissertation Manuscript.</a:t>
            </a:r>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23</a:t>
            </a:fld>
            <a:endParaRPr lang="en-US" dirty="0"/>
          </a:p>
        </p:txBody>
      </p:sp>
    </p:spTree>
    <p:extLst>
      <p:ext uri="{BB962C8B-B14F-4D97-AF65-F5344CB8AC3E}">
        <p14:creationId xmlns:p14="http://schemas.microsoft.com/office/powerpoint/2010/main" val="11795418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pPr marL="174708" indent="-174708" defTabSz="931774">
              <a:defRPr/>
            </a:pPr>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3</a:t>
            </a:fld>
            <a:endParaRPr lang="en-US" dirty="0"/>
          </a:p>
        </p:txBody>
      </p:sp>
    </p:spTree>
    <p:extLst>
      <p:ext uri="{BB962C8B-B14F-4D97-AF65-F5344CB8AC3E}">
        <p14:creationId xmlns:p14="http://schemas.microsoft.com/office/powerpoint/2010/main" val="32717294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4</a:t>
            </a:fld>
            <a:endParaRPr lang="en-US" dirty="0"/>
          </a:p>
        </p:txBody>
      </p:sp>
    </p:spTree>
    <p:extLst>
      <p:ext uri="{BB962C8B-B14F-4D97-AF65-F5344CB8AC3E}">
        <p14:creationId xmlns:p14="http://schemas.microsoft.com/office/powerpoint/2010/main" val="14477320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376625-8A25-9FA2-E740-7DCA68F9172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B9B1DEA-B60E-018D-2FA5-19E21BE858CC}"/>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538A9E09-816B-2D91-F00A-D64C020002C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CF94538-C1B2-9DA5-0D3D-2F0001CA2111}"/>
              </a:ext>
            </a:extLst>
          </p:cNvPr>
          <p:cNvSpPr>
            <a:spLocks noGrp="1"/>
          </p:cNvSpPr>
          <p:nvPr>
            <p:ph type="sldNum" sz="quarter" idx="5"/>
          </p:nvPr>
        </p:nvSpPr>
        <p:spPr/>
        <p:txBody>
          <a:bodyPr/>
          <a:lstStyle/>
          <a:p>
            <a:fld id="{2E3DDFAF-7DD9-8E40-9CC4-B7911C011FBD}" type="slidenum">
              <a:rPr lang="en-US" smtClean="0"/>
              <a:t>5</a:t>
            </a:fld>
            <a:endParaRPr lang="en-US" dirty="0"/>
          </a:p>
        </p:txBody>
      </p:sp>
    </p:spTree>
    <p:extLst>
      <p:ext uri="{BB962C8B-B14F-4D97-AF65-F5344CB8AC3E}">
        <p14:creationId xmlns:p14="http://schemas.microsoft.com/office/powerpoint/2010/main" val="21841922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80FA0F-BA8F-CEC1-3282-F5AF93112E2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3C033C1-A981-AE56-EADF-5D047EFE3FDE}"/>
              </a:ext>
            </a:extLst>
          </p:cNvPr>
          <p:cNvSpPr>
            <a:spLocks noGrp="1" noRot="1" noChangeAspect="1"/>
          </p:cNvSpPr>
          <p:nvPr>
            <p:ph type="sldImg"/>
          </p:nvPr>
        </p:nvSpPr>
        <p:spPr/>
        <p:txBody>
          <a:bodyPr/>
          <a:lstStyle/>
          <a:p>
            <a:endParaRPr lang="en-US"/>
          </a:p>
        </p:txBody>
      </p:sp>
      <p:sp>
        <p:nvSpPr>
          <p:cNvPr id="3" name="Notes Placeholder 2">
            <a:extLst>
              <a:ext uri="{FF2B5EF4-FFF2-40B4-BE49-F238E27FC236}">
                <a16:creationId xmlns:a16="http://schemas.microsoft.com/office/drawing/2014/main" id="{C8A1AA44-1969-989A-C3D9-2DDB21867BB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9B27676-F08E-DF2A-E403-D3B4F5F774D0}"/>
              </a:ext>
            </a:extLst>
          </p:cNvPr>
          <p:cNvSpPr>
            <a:spLocks noGrp="1"/>
          </p:cNvSpPr>
          <p:nvPr>
            <p:ph type="sldNum" sz="quarter" idx="5"/>
          </p:nvPr>
        </p:nvSpPr>
        <p:spPr/>
        <p:txBody>
          <a:bodyPr/>
          <a:lstStyle/>
          <a:p>
            <a:fld id="{2E3DDFAF-7DD9-8E40-9CC4-B7911C011FBD}" type="slidenum">
              <a:rPr lang="en-US" smtClean="0"/>
              <a:t>6</a:t>
            </a:fld>
            <a:endParaRPr lang="en-US" dirty="0"/>
          </a:p>
        </p:txBody>
      </p:sp>
    </p:spTree>
    <p:extLst>
      <p:ext uri="{BB962C8B-B14F-4D97-AF65-F5344CB8AC3E}">
        <p14:creationId xmlns:p14="http://schemas.microsoft.com/office/powerpoint/2010/main" val="9391739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pPr defTabSz="931774">
              <a:defRPr/>
            </a:pPr>
            <a:r>
              <a:rPr lang="en-US" b="1" dirty="0"/>
              <a:t>SLIDE INSTRUCTIONS:</a:t>
            </a:r>
          </a:p>
          <a:p>
            <a:pPr defTabSz="931774">
              <a:defRPr/>
            </a:pPr>
            <a:endParaRPr lang="en-US" b="1" dirty="0"/>
          </a:p>
          <a:p>
            <a:pPr marL="232943" indent="-232943">
              <a:buAutoNum type="arabicPeriod"/>
            </a:pPr>
            <a:r>
              <a:rPr lang="en-US" dirty="0"/>
              <a:t>Briefly discuss 4-5 major studies/ideas</a:t>
            </a:r>
          </a:p>
          <a:p>
            <a:endParaRPr lang="en-US" dirty="0"/>
          </a:p>
          <a:p>
            <a:pPr defTabSz="931774">
              <a:defRPr/>
            </a:pPr>
            <a:r>
              <a:rPr lang="en-US" b="1" i="1" dirty="0"/>
              <a:t>NOTE: </a:t>
            </a:r>
            <a:r>
              <a:rPr lang="en-US" dirty="0"/>
              <a:t>Look at the sections of your Literature Review to determine the most important information to convey. </a:t>
            </a:r>
          </a:p>
          <a:p>
            <a:pPr defTabSz="931774">
              <a:defRPr/>
            </a:pPr>
            <a:endParaRPr lang="en-US" dirty="0"/>
          </a:p>
          <a:p>
            <a:pPr defTabSz="931774">
              <a:defRPr/>
            </a:pPr>
            <a:r>
              <a:rPr lang="en-US" b="1" i="1" dirty="0"/>
              <a:t>TIP: </a:t>
            </a:r>
            <a:r>
              <a:rPr lang="en-US" dirty="0"/>
              <a:t>The start of your Literature Review will be the broader info, so when determining what to use, consider looking at later sections in the Literature Review, which are more specific. </a:t>
            </a:r>
          </a:p>
          <a:p>
            <a:endParaRPr lang="en-US" dirty="0"/>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7</a:t>
            </a:fld>
            <a:endParaRPr lang="en-US" dirty="0"/>
          </a:p>
        </p:txBody>
      </p:sp>
    </p:spTree>
    <p:extLst>
      <p:ext uri="{BB962C8B-B14F-4D97-AF65-F5344CB8AC3E}">
        <p14:creationId xmlns:p14="http://schemas.microsoft.com/office/powerpoint/2010/main" val="16058687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r>
              <a:rPr lang="en-US" b="1" dirty="0"/>
              <a:t>Descriptive interviews</a:t>
            </a:r>
            <a:endParaRPr lang="en-US" dirty="0"/>
          </a:p>
          <a:p>
            <a:r>
              <a:rPr lang="en-US" dirty="0"/>
              <a:t>This study employed </a:t>
            </a:r>
            <a:r>
              <a:rPr lang="en-US" b="1" dirty="0"/>
              <a:t>descriptive phenomenology (DP)</a:t>
            </a:r>
            <a:r>
              <a:rPr lang="en-US" dirty="0"/>
              <a:t> to examine Black college students’ lived experiences with </a:t>
            </a:r>
            <a:r>
              <a:rPr lang="en-US" b="1" dirty="0"/>
              <a:t>microaggressions and colorblind racism</a:t>
            </a:r>
            <a:r>
              <a:rPr lang="en-US" dirty="0"/>
              <a:t> at four-year public HWPIs. Grounded in </a:t>
            </a:r>
            <a:r>
              <a:rPr lang="en-US" b="1" dirty="0"/>
              <a:t>Husserl’s (1965)</a:t>
            </a:r>
            <a:r>
              <a:rPr lang="en-US" dirty="0"/>
              <a:t> philosophy, DP focuses on understanding how individuals experience phenomena within their </a:t>
            </a:r>
            <a:r>
              <a:rPr lang="en-US" b="1" dirty="0"/>
              <a:t>lifeworlds</a:t>
            </a:r>
            <a:r>
              <a:rPr lang="en-US" dirty="0"/>
              <a:t>. Rather than interpreting experiences through the researcher’s lens, DP prioritizes </a:t>
            </a:r>
            <a:r>
              <a:rPr lang="en-US" b="1" dirty="0"/>
              <a:t>participants’ own descriptions</a:t>
            </a:r>
            <a:r>
              <a:rPr lang="en-US" dirty="0"/>
              <a:t>, allowing the essence of the phenomenon to emerge (Giorgi, 2009).</a:t>
            </a:r>
          </a:p>
          <a:p>
            <a:br>
              <a:rPr lang="en-US" dirty="0"/>
            </a:br>
            <a:endParaRPr lang="en-US" dirty="0"/>
          </a:p>
          <a:p>
            <a:r>
              <a:rPr lang="en-US" b="1" dirty="0"/>
              <a:t>Reading Entire Transcriptions</a:t>
            </a:r>
          </a:p>
          <a:p>
            <a:r>
              <a:rPr lang="en-US" dirty="0"/>
              <a:t>In alignment with Giorgi’s (2009) method, the first analytic step involved reading each interview transcript </a:t>
            </a:r>
            <a:r>
              <a:rPr lang="en-US" b="1" dirty="0"/>
              <a:t>in its entirety</a:t>
            </a:r>
            <a:r>
              <a:rPr lang="en-US" dirty="0"/>
              <a:t> to gain a holistic understanding of participants’ experiences. This process ensured immersion in respondents’ narratives before any segmentation or interpretation, allowing the researcher to remain grounded in the full</a:t>
            </a:r>
            <a:r>
              <a:rPr lang="en-US" b="1" dirty="0"/>
              <a:t> meaning</a:t>
            </a:r>
            <a:r>
              <a:rPr lang="en-US" dirty="0"/>
              <a:t> of each lived experience.</a:t>
            </a:r>
          </a:p>
          <a:p>
            <a:br>
              <a:rPr lang="en-US" dirty="0"/>
            </a:br>
            <a:endParaRPr lang="en-US" dirty="0"/>
          </a:p>
          <a:p>
            <a:r>
              <a:rPr lang="en-US" b="1" dirty="0"/>
              <a:t>Adopting the Phenomenological Attitude</a:t>
            </a:r>
          </a:p>
          <a:p>
            <a:r>
              <a:rPr lang="en-US" dirty="0"/>
              <a:t>The researcher intentionally assumed a </a:t>
            </a:r>
            <a:r>
              <a:rPr lang="en-US" b="1" dirty="0"/>
              <a:t>phenomenological attitude</a:t>
            </a:r>
            <a:r>
              <a:rPr lang="en-US" dirty="0"/>
              <a:t>, engaging in </a:t>
            </a:r>
            <a:r>
              <a:rPr lang="en-US" b="1" dirty="0"/>
              <a:t>bracketing</a:t>
            </a:r>
            <a:r>
              <a:rPr lang="en-US" dirty="0"/>
              <a:t> to suspend personal assumptions, prior knowledge, and theoretical interpretations. This step was essential to ensure that the analysis remained focused on </a:t>
            </a:r>
            <a:r>
              <a:rPr lang="en-US" b="1" dirty="0"/>
              <a:t>participants’ subjective realities</a:t>
            </a:r>
            <a:r>
              <a:rPr lang="en-US" dirty="0"/>
              <a:t> rather than the researcher’s perceptions of racism or higher education environments (Giorgi, 2009).</a:t>
            </a:r>
          </a:p>
          <a:p>
            <a:br>
              <a:rPr lang="en-US" dirty="0"/>
            </a:br>
            <a:endParaRPr lang="en-US" dirty="0"/>
          </a:p>
          <a:p>
            <a:r>
              <a:rPr lang="en-US" b="1" dirty="0"/>
              <a:t>Creating Meaning Units</a:t>
            </a:r>
          </a:p>
          <a:p>
            <a:r>
              <a:rPr lang="en-US" dirty="0"/>
              <a:t>Transcripts were then broken into </a:t>
            </a:r>
            <a:r>
              <a:rPr lang="en-US" b="1" dirty="0"/>
              <a:t>meaning units</a:t>
            </a:r>
            <a:r>
              <a:rPr lang="en-US" dirty="0"/>
              <a:t> using phenomenological reduction. Meaning units represent shifts in meaning within participants’ descriptions of experiences with microaggressions, colorblind racism, academic engagement, ethnic identity, and psychosocial well-being. At this stage, participants’ language was preserved to maintain fidelity to their lived experiences.</a:t>
            </a:r>
          </a:p>
          <a:p>
            <a:br>
              <a:rPr lang="en-US" dirty="0"/>
            </a:br>
            <a:endParaRPr lang="en-US" dirty="0"/>
          </a:p>
          <a:p>
            <a:r>
              <a:rPr lang="en-US" b="1" dirty="0"/>
              <a:t>Scientific Phenomenological Reduction</a:t>
            </a:r>
          </a:p>
          <a:p>
            <a:r>
              <a:rPr lang="en-US" dirty="0"/>
              <a:t>Meaning units were further reduced through </a:t>
            </a:r>
            <a:r>
              <a:rPr lang="en-US" b="1" dirty="0"/>
              <a:t>scientific phenomenological reduction</a:t>
            </a:r>
            <a:r>
              <a:rPr lang="en-US" dirty="0"/>
              <a:t>, transforming everyday descriptions into psychologically and educationally relevant expressions. This step allowed the researcher to move from concrete examples (e.g., classroom interactions) to deeper structures of experience, such as </a:t>
            </a:r>
            <a:r>
              <a:rPr lang="en-US" b="1" dirty="0"/>
              <a:t>belonging, marginalization, identity strain, and cognitive burden</a:t>
            </a:r>
            <a:r>
              <a:rPr lang="en-US" dirty="0"/>
              <a:t>, while remaining grounded in participants’ accounts.</a:t>
            </a:r>
          </a:p>
          <a:p>
            <a:br>
              <a:rPr lang="en-US" dirty="0"/>
            </a:br>
            <a:endParaRPr lang="en-US" dirty="0"/>
          </a:p>
          <a:p>
            <a:r>
              <a:rPr lang="en-US" b="1" dirty="0"/>
              <a:t>Describing the Essence of Experience</a:t>
            </a:r>
          </a:p>
          <a:p>
            <a:r>
              <a:rPr lang="en-US" dirty="0"/>
              <a:t>Fully reduced meaning units were synthesized to describe the </a:t>
            </a:r>
            <a:r>
              <a:rPr lang="en-US" b="1" dirty="0"/>
              <a:t>essential structure</a:t>
            </a:r>
            <a:r>
              <a:rPr lang="en-US" dirty="0"/>
              <a:t> of Black students’ experiences with microaggressions and colorblind racism at HWPIs. This final step captured the </a:t>
            </a:r>
            <a:r>
              <a:rPr lang="en-US" b="1" dirty="0"/>
              <a:t>root of the phenomenon</a:t>
            </a:r>
            <a:r>
              <a:rPr lang="en-US" dirty="0"/>
              <a:t>, illustrating how these experiences shaped students’ academic performance, ethnic identity development, and psychosocial health across institutional contexts (Giorgi, 2009).</a:t>
            </a:r>
          </a:p>
          <a:p>
            <a:br>
              <a:rPr lang="en-US" dirty="0"/>
            </a:br>
            <a:endParaRPr lang="en-US" dirty="0"/>
          </a:p>
          <a:p>
            <a:r>
              <a:rPr lang="en-US" b="1" dirty="0"/>
              <a:t>Data Collection Alignment with DP</a:t>
            </a:r>
          </a:p>
          <a:p>
            <a:r>
              <a:rPr lang="en-US" dirty="0"/>
              <a:t>Data were collected through </a:t>
            </a:r>
            <a:r>
              <a:rPr lang="en-US" b="1" dirty="0"/>
              <a:t>open-ended Zoom interviews</a:t>
            </a:r>
            <a:r>
              <a:rPr lang="en-US" dirty="0"/>
              <a:t> lasting 1–1.5 hours, with each participant completing </a:t>
            </a:r>
            <a:r>
              <a:rPr lang="en-US" b="1" dirty="0"/>
              <a:t>two interviews two weeks apart</a:t>
            </a:r>
            <a:r>
              <a:rPr lang="en-US" dirty="0"/>
              <a:t>. This approach prioritized </a:t>
            </a:r>
            <a:r>
              <a:rPr lang="en-US" b="1" dirty="0"/>
              <a:t>depth over sample size</a:t>
            </a:r>
            <a:r>
              <a:rPr lang="en-US" dirty="0"/>
              <a:t>, a core principle of DP. Interviews were audio-recorded, securely stored, and transcribed verbatim to preserve participants’ voices and protect confidentiality (Khan &amp; MacEachen, 2022). This method aligned with descriptive phenomenology by allowing meanings to </a:t>
            </a:r>
            <a:r>
              <a:rPr lang="en-US" b="1" dirty="0"/>
              <a:t>emerge naturally from participants’ words</a:t>
            </a:r>
            <a:r>
              <a:rPr lang="en-US" dirty="0"/>
              <a:t> rather than being imposed by the researcher.</a:t>
            </a:r>
          </a:p>
          <a:p>
            <a:br>
              <a:rPr lang="en-US" dirty="0"/>
            </a:br>
            <a:endParaRPr lang="en-US" dirty="0"/>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8</a:t>
            </a:fld>
            <a:endParaRPr lang="en-US" dirty="0"/>
          </a:p>
        </p:txBody>
      </p:sp>
    </p:spTree>
    <p:extLst>
      <p:ext uri="{BB962C8B-B14F-4D97-AF65-F5344CB8AC3E}">
        <p14:creationId xmlns:p14="http://schemas.microsoft.com/office/powerpoint/2010/main" val="35219710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pPr defTabSz="931774">
              <a:defRPr/>
            </a:pPr>
            <a:r>
              <a:rPr lang="en-US" b="1" dirty="0"/>
              <a:t>SLIDE INSTRUCTIONS:</a:t>
            </a:r>
          </a:p>
          <a:p>
            <a:pPr defTabSz="931774">
              <a:defRPr/>
            </a:pPr>
            <a:endParaRPr lang="en-US" b="1" dirty="0"/>
          </a:p>
          <a:p>
            <a:pPr marL="232943" indent="-232943">
              <a:buAutoNum type="arabicPeriod"/>
            </a:pPr>
            <a:r>
              <a:rPr lang="en-US" dirty="0">
                <a:solidFill>
                  <a:schemeClr val="dk1"/>
                </a:solidFill>
                <a:latin typeface="Calibri"/>
                <a:ea typeface="Calibri"/>
                <a:cs typeface="Calibri"/>
                <a:sym typeface="Calibri"/>
              </a:rPr>
              <a:t>Describe the population, including the estimated size and relevant characteristics. </a:t>
            </a:r>
          </a:p>
          <a:p>
            <a:endParaRPr lang="en-US" dirty="0">
              <a:solidFill>
                <a:schemeClr val="dk1"/>
              </a:solidFill>
              <a:latin typeface="Calibri"/>
              <a:ea typeface="Calibri"/>
              <a:cs typeface="Calibri"/>
              <a:sym typeface="Calibri"/>
            </a:endParaRPr>
          </a:p>
          <a:p>
            <a:r>
              <a:rPr lang="en-US" dirty="0">
                <a:solidFill>
                  <a:schemeClr val="dk1"/>
                </a:solidFill>
                <a:latin typeface="Calibri"/>
                <a:cs typeface="Calibri"/>
                <a:sym typeface="Calibri"/>
              </a:rPr>
              <a:t>     A. </a:t>
            </a:r>
            <a:r>
              <a:rPr lang="en-US" dirty="0"/>
              <a:t>Explain the appropriateness of the population for your research.</a:t>
            </a:r>
          </a:p>
          <a:p>
            <a:endParaRPr lang="en-US" dirty="0"/>
          </a:p>
          <a:p>
            <a:r>
              <a:rPr lang="en-US" dirty="0"/>
              <a:t>2. Describe the sample that was obtained.</a:t>
            </a:r>
          </a:p>
          <a:p>
            <a:endParaRPr lang="en-US" dirty="0"/>
          </a:p>
          <a:p>
            <a:r>
              <a:rPr lang="en-US" dirty="0"/>
              <a:t>    A. Note the inclusion criteria (they should align with the population).</a:t>
            </a:r>
          </a:p>
          <a:p>
            <a:pPr defTabSz="931774">
              <a:defRPr/>
            </a:pPr>
            <a:r>
              <a:rPr lang="en-US" dirty="0"/>
              <a:t>    B. </a:t>
            </a:r>
            <a:r>
              <a:rPr lang="en-US" dirty="0">
                <a:solidFill>
                  <a:schemeClr val="dk1"/>
                </a:solidFill>
                <a:latin typeface="Calibri"/>
                <a:ea typeface="Calibri"/>
                <a:cs typeface="Calibri"/>
                <a:sym typeface="Calibri"/>
              </a:rPr>
              <a:t>Explain how the sampling procedures aligned with the chosen design and method. </a:t>
            </a:r>
          </a:p>
          <a:p>
            <a:pPr defTabSz="931774">
              <a:defRPr/>
            </a:pPr>
            <a:r>
              <a:rPr lang="en-US" dirty="0">
                <a:solidFill>
                  <a:schemeClr val="dk1"/>
                </a:solidFill>
                <a:latin typeface="Calibri"/>
                <a:ea typeface="Calibri"/>
                <a:cs typeface="Calibri"/>
                <a:sym typeface="Calibri"/>
              </a:rPr>
              <a:t>         - For qualitative studies, evidence must be presented for data saturation achieved. </a:t>
            </a:r>
          </a:p>
          <a:p>
            <a:pPr defTabSz="931774">
              <a:defRPr/>
            </a:pPr>
            <a:r>
              <a:rPr lang="en-US" dirty="0">
                <a:solidFill>
                  <a:schemeClr val="dk1"/>
                </a:solidFill>
                <a:latin typeface="Calibri"/>
                <a:ea typeface="Calibri"/>
                <a:cs typeface="Calibri"/>
                <a:sym typeface="Calibri"/>
              </a:rPr>
              <a:t>    </a:t>
            </a:r>
            <a:r>
              <a:rPr lang="en-US" dirty="0"/>
              <a:t>C. Note the recruitment efforts, including any obstacles.</a:t>
            </a:r>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9</a:t>
            </a:fld>
            <a:endParaRPr lang="en-US" dirty="0"/>
          </a:p>
        </p:txBody>
      </p:sp>
    </p:spTree>
    <p:extLst>
      <p:ext uri="{BB962C8B-B14F-4D97-AF65-F5344CB8AC3E}">
        <p14:creationId xmlns:p14="http://schemas.microsoft.com/office/powerpoint/2010/main" val="104969886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1" name="Text Placeholder 4">
            <a:extLst>
              <a:ext uri="{FF2B5EF4-FFF2-40B4-BE49-F238E27FC236}">
                <a16:creationId xmlns:a16="http://schemas.microsoft.com/office/drawing/2014/main" id="{A6F561BD-66CC-1E4B-81C1-055DEFC834E3}"/>
              </a:ext>
            </a:extLst>
          </p:cNvPr>
          <p:cNvSpPr>
            <a:spLocks noGrp="1"/>
          </p:cNvSpPr>
          <p:nvPr>
            <p:ph type="body" sz="quarter" idx="10" hasCustomPrompt="1"/>
          </p:nvPr>
        </p:nvSpPr>
        <p:spPr>
          <a:xfrm>
            <a:off x="4431445" y="2952400"/>
            <a:ext cx="7090687" cy="510327"/>
          </a:xfrm>
          <a:prstGeom prst="rect">
            <a:avLst/>
          </a:prstGeom>
        </p:spPr>
        <p:txBody>
          <a:bodyPr/>
          <a:lstStyle>
            <a:lvl1pPr marL="0" indent="0">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12" name="Text Placeholder 4">
            <a:extLst>
              <a:ext uri="{FF2B5EF4-FFF2-40B4-BE49-F238E27FC236}">
                <a16:creationId xmlns:a16="http://schemas.microsoft.com/office/drawing/2014/main" id="{5D04E882-8A4A-2146-9EA0-F6E17AF1E7AB}"/>
              </a:ext>
            </a:extLst>
          </p:cNvPr>
          <p:cNvSpPr>
            <a:spLocks noGrp="1"/>
          </p:cNvSpPr>
          <p:nvPr>
            <p:ph type="body" sz="quarter" idx="11" hasCustomPrompt="1"/>
          </p:nvPr>
        </p:nvSpPr>
        <p:spPr>
          <a:xfrm>
            <a:off x="4431445" y="3462727"/>
            <a:ext cx="7090679" cy="451445"/>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cxnSp>
        <p:nvCxnSpPr>
          <p:cNvPr id="3" name="Straight Connector 2">
            <a:extLst>
              <a:ext uri="{FF2B5EF4-FFF2-40B4-BE49-F238E27FC236}">
                <a16:creationId xmlns:a16="http://schemas.microsoft.com/office/drawing/2014/main" id="{6B686245-579A-384D-B4F3-54028CD8C2C3}"/>
              </a:ext>
            </a:extLst>
          </p:cNvPr>
          <p:cNvCxnSpPr/>
          <p:nvPr userDrawn="1"/>
        </p:nvCxnSpPr>
        <p:spPr>
          <a:xfrm>
            <a:off x="3997843" y="2721935"/>
            <a:ext cx="0" cy="141413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descr="Text, logo&#10;&#10;Description automatically generated with medium confidence">
            <a:extLst>
              <a:ext uri="{FF2B5EF4-FFF2-40B4-BE49-F238E27FC236}">
                <a16:creationId xmlns:a16="http://schemas.microsoft.com/office/drawing/2014/main" id="{332770AC-1EC2-4D57-01D3-EB103EB9E36C}"/>
              </a:ext>
            </a:extLst>
          </p:cNvPr>
          <p:cNvPicPr>
            <a:picLocks noChangeAspect="1"/>
          </p:cNvPicPr>
          <p:nvPr userDrawn="1"/>
        </p:nvPicPr>
        <p:blipFill>
          <a:blip r:embed="rId2"/>
          <a:stretch>
            <a:fillRect/>
          </a:stretch>
        </p:blipFill>
        <p:spPr>
          <a:xfrm>
            <a:off x="333579" y="2764718"/>
            <a:ext cx="3579990" cy="1328564"/>
          </a:xfrm>
          <a:prstGeom prst="rect">
            <a:avLst/>
          </a:prstGeom>
        </p:spPr>
      </p:pic>
    </p:spTree>
    <p:extLst>
      <p:ext uri="{BB962C8B-B14F-4D97-AF65-F5344CB8AC3E}">
        <p14:creationId xmlns:p14="http://schemas.microsoft.com/office/powerpoint/2010/main" val="12883494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34E9F87B-916F-C84A-BAA3-66B0FA036B8F}"/>
              </a:ext>
            </a:extLst>
          </p:cNvPr>
          <p:cNvCxnSpPr>
            <a:cxnSpLocks/>
          </p:cNvCxnSpPr>
          <p:nvPr userDrawn="1"/>
        </p:nvCxnSpPr>
        <p:spPr>
          <a:xfrm>
            <a:off x="6326377" y="2314478"/>
            <a:ext cx="0" cy="22596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 Placeholder 4">
            <a:extLst>
              <a:ext uri="{FF2B5EF4-FFF2-40B4-BE49-F238E27FC236}">
                <a16:creationId xmlns:a16="http://schemas.microsoft.com/office/drawing/2014/main" id="{8D272A65-5E8D-9E4F-B01B-E2B4B581CA5E}"/>
              </a:ext>
            </a:extLst>
          </p:cNvPr>
          <p:cNvSpPr>
            <a:spLocks noGrp="1"/>
          </p:cNvSpPr>
          <p:nvPr>
            <p:ph type="body" sz="quarter" idx="13" hasCustomPrompt="1"/>
          </p:nvPr>
        </p:nvSpPr>
        <p:spPr>
          <a:xfrm>
            <a:off x="1482295" y="2743642"/>
            <a:ext cx="4489660" cy="1830514"/>
          </a:xfrm>
          <a:prstGeom prst="rect">
            <a:avLst/>
          </a:prstGeom>
        </p:spPr>
        <p:txBody>
          <a:bodyPr anchor="t"/>
          <a:lstStyle>
            <a:lvl1pPr marL="0" indent="0">
              <a:lnSpc>
                <a:spcPct val="150000"/>
              </a:lnSpc>
              <a:buNone/>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p:txBody>
      </p:sp>
      <p:sp>
        <p:nvSpPr>
          <p:cNvPr id="23" name="Text Placeholder 4">
            <a:extLst>
              <a:ext uri="{FF2B5EF4-FFF2-40B4-BE49-F238E27FC236}">
                <a16:creationId xmlns:a16="http://schemas.microsoft.com/office/drawing/2014/main" id="{976561D9-84EF-F640-911A-48E5A5825EC9}"/>
              </a:ext>
            </a:extLst>
          </p:cNvPr>
          <p:cNvSpPr>
            <a:spLocks noGrp="1"/>
          </p:cNvSpPr>
          <p:nvPr>
            <p:ph type="body" sz="quarter" idx="14" hasCustomPrompt="1"/>
          </p:nvPr>
        </p:nvSpPr>
        <p:spPr>
          <a:xfrm>
            <a:off x="6677249" y="2314477"/>
            <a:ext cx="4245114" cy="2259677"/>
          </a:xfrm>
          <a:prstGeom prst="rect">
            <a:avLst/>
          </a:prstGeom>
        </p:spPr>
        <p:txBody>
          <a:bodyPr/>
          <a:lstStyle>
            <a:lvl1pPr marL="285750" marR="0" indent="-28575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marL="285750" marR="0" lvl="0" indent="-28575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dirty="0"/>
              <a:t>Bullet font &amp; style</a:t>
            </a:r>
          </a:p>
          <a:p>
            <a:pPr lvl="0"/>
            <a:endParaRPr lang="en-US" dirty="0"/>
          </a:p>
        </p:txBody>
      </p:sp>
      <p:sp>
        <p:nvSpPr>
          <p:cNvPr id="24" name="Text Placeholder 4">
            <a:extLst>
              <a:ext uri="{FF2B5EF4-FFF2-40B4-BE49-F238E27FC236}">
                <a16:creationId xmlns:a16="http://schemas.microsoft.com/office/drawing/2014/main" id="{B81FE41B-EBBD-6041-9A4C-F9A9B7F3BEE5}"/>
              </a:ext>
            </a:extLst>
          </p:cNvPr>
          <p:cNvSpPr>
            <a:spLocks noGrp="1"/>
          </p:cNvSpPr>
          <p:nvPr>
            <p:ph type="body" sz="quarter" idx="12" hasCustomPrompt="1"/>
          </p:nvPr>
        </p:nvSpPr>
        <p:spPr>
          <a:xfrm>
            <a:off x="1482295" y="2314478"/>
            <a:ext cx="4489660" cy="418612"/>
          </a:xfrm>
          <a:prstGeom prst="rect">
            <a:avLst/>
          </a:prstGeom>
        </p:spPr>
        <p:txBody>
          <a:bodyPr/>
          <a:lstStyle>
            <a:lvl1pPr marL="0" indent="0">
              <a:lnSpc>
                <a:spcPct val="100000"/>
              </a:lnSpc>
              <a:buNone/>
              <a:defRPr sz="18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Subtitle</a:t>
            </a:r>
          </a:p>
        </p:txBody>
      </p:sp>
      <p:sp>
        <p:nvSpPr>
          <p:cNvPr id="15" name="Text Placeholder 4">
            <a:extLst>
              <a:ext uri="{FF2B5EF4-FFF2-40B4-BE49-F238E27FC236}">
                <a16:creationId xmlns:a16="http://schemas.microsoft.com/office/drawing/2014/main" id="{A1D62A33-FB6C-D743-A9CC-BE967541A576}"/>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16" name="Text Placeholder 4">
            <a:extLst>
              <a:ext uri="{FF2B5EF4-FFF2-40B4-BE49-F238E27FC236}">
                <a16:creationId xmlns:a16="http://schemas.microsoft.com/office/drawing/2014/main" id="{724D97CF-DB1F-6B4F-A197-B37FD3B90852}"/>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11" name="Rectangle 10">
            <a:extLst>
              <a:ext uri="{FF2B5EF4-FFF2-40B4-BE49-F238E27FC236}">
                <a16:creationId xmlns:a16="http://schemas.microsoft.com/office/drawing/2014/main" id="{070EE1B7-D461-EF44-CDFE-AD435E0CE69F}"/>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9CC92C76-90ED-9584-0DA9-217CD4F241C4}"/>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3" name="Picture 12" descr="Text, logo&#10;&#10;Description automatically generated with medium confidence">
            <a:extLst>
              <a:ext uri="{FF2B5EF4-FFF2-40B4-BE49-F238E27FC236}">
                <a16:creationId xmlns:a16="http://schemas.microsoft.com/office/drawing/2014/main" id="{4EBB3FB3-6F68-B815-C404-B1E6E95B3E66}"/>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20023565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1E8A1558-176E-2E42-AE01-B08F9313D8B2}"/>
              </a:ext>
            </a:extLst>
          </p:cNvPr>
          <p:cNvPicPr>
            <a:picLocks noChangeAspect="1"/>
          </p:cNvPicPr>
          <p:nvPr userDrawn="1"/>
        </p:nvPicPr>
        <p:blipFill rotWithShape="1">
          <a:blip r:embed="rId2"/>
          <a:srcRect b="17209"/>
          <a:stretch/>
        </p:blipFill>
        <p:spPr>
          <a:xfrm>
            <a:off x="200215" y="6464476"/>
            <a:ext cx="1071993" cy="312345"/>
          </a:xfrm>
          <a:prstGeom prst="rect">
            <a:avLst/>
          </a:prstGeom>
        </p:spPr>
      </p:pic>
      <p:sp>
        <p:nvSpPr>
          <p:cNvPr id="5" name="Rectangle 4">
            <a:extLst>
              <a:ext uri="{FF2B5EF4-FFF2-40B4-BE49-F238E27FC236}">
                <a16:creationId xmlns:a16="http://schemas.microsoft.com/office/drawing/2014/main" id="{43A5B29B-4F8E-8386-47A1-B21CC1B1FB88}"/>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C2D5E85C-6D63-3FAC-EB1F-1CB7E90C7E53}"/>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7" name="Picture 6" descr="Text, logo&#10;&#10;Description automatically generated with medium confidence">
            <a:extLst>
              <a:ext uri="{FF2B5EF4-FFF2-40B4-BE49-F238E27FC236}">
                <a16:creationId xmlns:a16="http://schemas.microsoft.com/office/drawing/2014/main" id="{2F0AE2D1-FEB9-29BA-9BC1-7268C71AB389}"/>
              </a:ext>
            </a:extLst>
          </p:cNvPr>
          <p:cNvPicPr>
            <a:picLocks noChangeAspect="1"/>
          </p:cNvPicPr>
          <p:nvPr userDrawn="1"/>
        </p:nvPicPr>
        <p:blipFill>
          <a:blip r:embed="rId3"/>
          <a:stretch>
            <a:fillRect/>
          </a:stretch>
        </p:blipFill>
        <p:spPr>
          <a:xfrm>
            <a:off x="54615" y="6381370"/>
            <a:ext cx="1317688" cy="489005"/>
          </a:xfrm>
          <a:prstGeom prst="rect">
            <a:avLst/>
          </a:prstGeom>
        </p:spPr>
      </p:pic>
    </p:spTree>
    <p:extLst>
      <p:ext uri="{BB962C8B-B14F-4D97-AF65-F5344CB8AC3E}">
        <p14:creationId xmlns:p14="http://schemas.microsoft.com/office/powerpoint/2010/main" val="2680654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hank You ">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5F4EEC9-319B-2B48-ACCF-4D84031B8D47}"/>
              </a:ext>
            </a:extLst>
          </p:cNvPr>
          <p:cNvSpPr/>
          <p:nvPr userDrawn="1"/>
        </p:nvSpPr>
        <p:spPr>
          <a:xfrm>
            <a:off x="0" y="0"/>
            <a:ext cx="12192000" cy="6858000"/>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550657" y="3019933"/>
            <a:ext cx="7090687" cy="607686"/>
          </a:xfrm>
          <a:prstGeom prst="rect">
            <a:avLst/>
          </a:prstGeom>
        </p:spPr>
        <p:txBody>
          <a:bodyPr/>
          <a:lstStyle>
            <a:lvl1pPr marL="0" indent="0" algn="ctr">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THANK  YOU.</a:t>
            </a:r>
          </a:p>
        </p:txBody>
      </p:sp>
    </p:spTree>
    <p:extLst>
      <p:ext uri="{BB962C8B-B14F-4D97-AF65-F5344CB8AC3E}">
        <p14:creationId xmlns:p14="http://schemas.microsoft.com/office/powerpoint/2010/main" val="16594425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35491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rgbClr val="003A92"/>
        </a:solidFill>
        <a:effectLst/>
      </p:bgPr>
    </p:bg>
    <p:spTree>
      <p:nvGrpSpPr>
        <p:cNvPr id="1" name=""/>
        <p:cNvGrpSpPr/>
        <p:nvPr/>
      </p:nvGrpSpPr>
      <p:grpSpPr>
        <a:xfrm>
          <a:off x="0" y="0"/>
          <a:ext cx="0" cy="0"/>
          <a:chOff x="0" y="0"/>
          <a:chExt cx="0" cy="0"/>
        </a:xfrm>
      </p:grpSpPr>
      <p:sp>
        <p:nvSpPr>
          <p:cNvPr id="11" name="Text Placeholder 4">
            <a:extLst>
              <a:ext uri="{FF2B5EF4-FFF2-40B4-BE49-F238E27FC236}">
                <a16:creationId xmlns:a16="http://schemas.microsoft.com/office/drawing/2014/main" id="{A6F561BD-66CC-1E4B-81C1-055DEFC834E3}"/>
              </a:ext>
            </a:extLst>
          </p:cNvPr>
          <p:cNvSpPr>
            <a:spLocks noGrp="1"/>
          </p:cNvSpPr>
          <p:nvPr>
            <p:ph type="body" sz="quarter" idx="10" hasCustomPrompt="1"/>
          </p:nvPr>
        </p:nvSpPr>
        <p:spPr>
          <a:xfrm>
            <a:off x="4431445" y="2952400"/>
            <a:ext cx="7090687" cy="510327"/>
          </a:xfrm>
          <a:prstGeom prst="rect">
            <a:avLst/>
          </a:prstGeom>
        </p:spPr>
        <p:txBody>
          <a:bodyPr/>
          <a:lstStyle>
            <a:lvl1pPr marL="0" indent="0">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12" name="Text Placeholder 4">
            <a:extLst>
              <a:ext uri="{FF2B5EF4-FFF2-40B4-BE49-F238E27FC236}">
                <a16:creationId xmlns:a16="http://schemas.microsoft.com/office/drawing/2014/main" id="{5D04E882-8A4A-2146-9EA0-F6E17AF1E7AB}"/>
              </a:ext>
            </a:extLst>
          </p:cNvPr>
          <p:cNvSpPr>
            <a:spLocks noGrp="1"/>
          </p:cNvSpPr>
          <p:nvPr>
            <p:ph type="body" sz="quarter" idx="11" hasCustomPrompt="1"/>
          </p:nvPr>
        </p:nvSpPr>
        <p:spPr>
          <a:xfrm>
            <a:off x="4431445" y="3462727"/>
            <a:ext cx="7090679" cy="451445"/>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cxnSp>
        <p:nvCxnSpPr>
          <p:cNvPr id="3" name="Straight Connector 2">
            <a:extLst>
              <a:ext uri="{FF2B5EF4-FFF2-40B4-BE49-F238E27FC236}">
                <a16:creationId xmlns:a16="http://schemas.microsoft.com/office/drawing/2014/main" id="{6B686245-579A-384D-B4F3-54028CD8C2C3}"/>
              </a:ext>
            </a:extLst>
          </p:cNvPr>
          <p:cNvCxnSpPr/>
          <p:nvPr userDrawn="1"/>
        </p:nvCxnSpPr>
        <p:spPr>
          <a:xfrm>
            <a:off x="3997843" y="2721935"/>
            <a:ext cx="0" cy="141413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descr="Text, logo&#10;&#10;Description automatically generated with medium confidence">
            <a:extLst>
              <a:ext uri="{FF2B5EF4-FFF2-40B4-BE49-F238E27FC236}">
                <a16:creationId xmlns:a16="http://schemas.microsoft.com/office/drawing/2014/main" id="{332770AC-1EC2-4D57-01D3-EB103EB9E36C}"/>
              </a:ext>
            </a:extLst>
          </p:cNvPr>
          <p:cNvPicPr>
            <a:picLocks noChangeAspect="1"/>
          </p:cNvPicPr>
          <p:nvPr userDrawn="1"/>
        </p:nvPicPr>
        <p:blipFill>
          <a:blip r:embed="rId2"/>
          <a:stretch>
            <a:fillRect/>
          </a:stretch>
        </p:blipFill>
        <p:spPr>
          <a:xfrm>
            <a:off x="333579" y="2764718"/>
            <a:ext cx="3579990" cy="1328564"/>
          </a:xfrm>
          <a:prstGeom prst="rect">
            <a:avLst/>
          </a:prstGeom>
        </p:spPr>
      </p:pic>
    </p:spTree>
    <p:extLst>
      <p:ext uri="{BB962C8B-B14F-4D97-AF65-F5344CB8AC3E}">
        <p14:creationId xmlns:p14="http://schemas.microsoft.com/office/powerpoint/2010/main" val="18691581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6B686245-579A-384D-B4F3-54028CD8C2C3}"/>
              </a:ext>
            </a:extLst>
          </p:cNvPr>
          <p:cNvCxnSpPr/>
          <p:nvPr userDrawn="1"/>
        </p:nvCxnSpPr>
        <p:spPr>
          <a:xfrm>
            <a:off x="3997843" y="2721935"/>
            <a:ext cx="0" cy="141413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 name="Text Placeholder 4">
            <a:extLst>
              <a:ext uri="{FF2B5EF4-FFF2-40B4-BE49-F238E27FC236}">
                <a16:creationId xmlns:a16="http://schemas.microsoft.com/office/drawing/2014/main" id="{BA9845DE-E731-6340-9992-8BB901DA69ED}"/>
              </a:ext>
            </a:extLst>
          </p:cNvPr>
          <p:cNvSpPr>
            <a:spLocks noGrp="1"/>
          </p:cNvSpPr>
          <p:nvPr>
            <p:ph type="body" sz="quarter" idx="10" hasCustomPrompt="1"/>
          </p:nvPr>
        </p:nvSpPr>
        <p:spPr>
          <a:xfrm>
            <a:off x="4431445" y="2944905"/>
            <a:ext cx="7090687" cy="510327"/>
          </a:xfrm>
          <a:prstGeom prst="rect">
            <a:avLst/>
          </a:prstGeom>
        </p:spPr>
        <p:txBody>
          <a:bodyPr/>
          <a:lstStyle>
            <a:lvl1pPr marL="0" indent="0">
              <a:lnSpc>
                <a:spcPct val="100000"/>
              </a:lnSpc>
              <a:buNone/>
              <a:defRPr sz="35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9" name="Text Placeholder 4">
            <a:extLst>
              <a:ext uri="{FF2B5EF4-FFF2-40B4-BE49-F238E27FC236}">
                <a16:creationId xmlns:a16="http://schemas.microsoft.com/office/drawing/2014/main" id="{96BCAB1D-A078-3B44-8209-D10AAB1B4ECE}"/>
              </a:ext>
            </a:extLst>
          </p:cNvPr>
          <p:cNvSpPr>
            <a:spLocks noGrp="1"/>
          </p:cNvSpPr>
          <p:nvPr>
            <p:ph type="body" sz="quarter" idx="11" hasCustomPrompt="1"/>
          </p:nvPr>
        </p:nvSpPr>
        <p:spPr>
          <a:xfrm>
            <a:off x="4431445" y="3455232"/>
            <a:ext cx="7090679" cy="451445"/>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pic>
        <p:nvPicPr>
          <p:cNvPr id="10" name="Picture 9" descr="Logo&#10;&#10;Description automatically generated">
            <a:extLst>
              <a:ext uri="{FF2B5EF4-FFF2-40B4-BE49-F238E27FC236}">
                <a16:creationId xmlns:a16="http://schemas.microsoft.com/office/drawing/2014/main" id="{E0B177BC-29FF-52FA-7227-E8605AA7787D}"/>
              </a:ext>
            </a:extLst>
          </p:cNvPr>
          <p:cNvPicPr>
            <a:picLocks noChangeAspect="1"/>
          </p:cNvPicPr>
          <p:nvPr userDrawn="1"/>
        </p:nvPicPr>
        <p:blipFill>
          <a:blip r:embed="rId2"/>
          <a:stretch>
            <a:fillRect/>
          </a:stretch>
        </p:blipFill>
        <p:spPr>
          <a:xfrm>
            <a:off x="332073" y="2761691"/>
            <a:ext cx="3579992" cy="1328565"/>
          </a:xfrm>
          <a:prstGeom prst="rect">
            <a:avLst/>
          </a:prstGeom>
        </p:spPr>
      </p:pic>
    </p:spTree>
    <p:extLst>
      <p:ext uri="{BB962C8B-B14F-4D97-AF65-F5344CB8AC3E}">
        <p14:creationId xmlns:p14="http://schemas.microsoft.com/office/powerpoint/2010/main" val="456493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967F320-5AE5-D042-86D8-CE794E5A0F25}"/>
              </a:ext>
            </a:extLst>
          </p:cNvPr>
          <p:cNvSpPr/>
          <p:nvPr userDrawn="1"/>
        </p:nvSpPr>
        <p:spPr>
          <a:xfrm>
            <a:off x="0" y="0"/>
            <a:ext cx="12192000" cy="6858000"/>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333333"/>
              </a:solidFill>
            </a:endParaRPr>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550657" y="2817566"/>
            <a:ext cx="7090687" cy="487766"/>
          </a:xfrm>
          <a:prstGeom prst="rect">
            <a:avLst/>
          </a:prstGeom>
        </p:spPr>
        <p:txBody>
          <a:bodyPr/>
          <a:lstStyle>
            <a:lvl1pPr marL="0" indent="0" algn="ctr">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CHAPTER SLIDE</a:t>
            </a:r>
          </a:p>
        </p:txBody>
      </p:sp>
      <p:sp>
        <p:nvSpPr>
          <p:cNvPr id="20" name="TextBox 19">
            <a:extLst>
              <a:ext uri="{FF2B5EF4-FFF2-40B4-BE49-F238E27FC236}">
                <a16:creationId xmlns:a16="http://schemas.microsoft.com/office/drawing/2014/main" id="{4784ECD9-B61F-784F-9770-D4B175D9C6CB}"/>
              </a:ext>
            </a:extLst>
          </p:cNvPr>
          <p:cNvSpPr txBox="1"/>
          <p:nvPr userDrawn="1"/>
        </p:nvSpPr>
        <p:spPr>
          <a:xfrm>
            <a:off x="10437105" y="6479331"/>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7" name="Straight Connector 6">
            <a:extLst>
              <a:ext uri="{FF2B5EF4-FFF2-40B4-BE49-F238E27FC236}">
                <a16:creationId xmlns:a16="http://schemas.microsoft.com/office/drawing/2014/main" id="{CFA4392F-FF99-3544-85FD-8E529929B35B}"/>
              </a:ext>
            </a:extLst>
          </p:cNvPr>
          <p:cNvCxnSpPr>
            <a:cxnSpLocks/>
          </p:cNvCxnSpPr>
          <p:nvPr userDrawn="1"/>
        </p:nvCxnSpPr>
        <p:spPr>
          <a:xfrm flipH="1">
            <a:off x="5789167" y="3480245"/>
            <a:ext cx="604138" cy="0"/>
          </a:xfrm>
          <a:prstGeom prst="line">
            <a:avLst/>
          </a:prstGeom>
          <a:ln w="57150">
            <a:solidFill>
              <a:srgbClr val="23BDC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56011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967F320-5AE5-D042-86D8-CE794E5A0F25}"/>
              </a:ext>
            </a:extLst>
          </p:cNvPr>
          <p:cNvSpPr/>
          <p:nvPr userDrawn="1"/>
        </p:nvSpPr>
        <p:spPr>
          <a:xfrm>
            <a:off x="0" y="0"/>
            <a:ext cx="12192000" cy="6858000"/>
          </a:xfrm>
          <a:prstGeom prst="rect">
            <a:avLst/>
          </a:prstGeom>
          <a:solidFill>
            <a:srgbClr val="827B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550657" y="2817566"/>
            <a:ext cx="7090687" cy="487766"/>
          </a:xfrm>
          <a:prstGeom prst="rect">
            <a:avLst/>
          </a:prstGeom>
        </p:spPr>
        <p:txBody>
          <a:bodyPr/>
          <a:lstStyle>
            <a:lvl1pPr marL="0" indent="0" algn="ctr">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CHAPTER SLIDE</a:t>
            </a:r>
          </a:p>
        </p:txBody>
      </p:sp>
      <p:sp>
        <p:nvSpPr>
          <p:cNvPr id="20" name="TextBox 19">
            <a:extLst>
              <a:ext uri="{FF2B5EF4-FFF2-40B4-BE49-F238E27FC236}">
                <a16:creationId xmlns:a16="http://schemas.microsoft.com/office/drawing/2014/main" id="{4784ECD9-B61F-784F-9770-D4B175D9C6CB}"/>
              </a:ext>
            </a:extLst>
          </p:cNvPr>
          <p:cNvSpPr txBox="1"/>
          <p:nvPr userDrawn="1"/>
        </p:nvSpPr>
        <p:spPr>
          <a:xfrm>
            <a:off x="10437105" y="6479331"/>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7" name="Straight Connector 6">
            <a:extLst>
              <a:ext uri="{FF2B5EF4-FFF2-40B4-BE49-F238E27FC236}">
                <a16:creationId xmlns:a16="http://schemas.microsoft.com/office/drawing/2014/main" id="{CFA4392F-FF99-3544-85FD-8E529929B35B}"/>
              </a:ext>
            </a:extLst>
          </p:cNvPr>
          <p:cNvCxnSpPr>
            <a:cxnSpLocks/>
          </p:cNvCxnSpPr>
          <p:nvPr userDrawn="1"/>
        </p:nvCxnSpPr>
        <p:spPr>
          <a:xfrm flipH="1">
            <a:off x="5789167" y="3480245"/>
            <a:ext cx="604138" cy="0"/>
          </a:xfrm>
          <a:prstGeom prst="line">
            <a:avLst/>
          </a:prstGeom>
          <a:ln w="57150">
            <a:solidFill>
              <a:srgbClr val="23BDC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14962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55642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5F4EEC9-319B-2B48-ACCF-4D84031B8D47}"/>
              </a:ext>
            </a:extLst>
          </p:cNvPr>
          <p:cNvSpPr/>
          <p:nvPr userDrawn="1"/>
        </p:nvSpPr>
        <p:spPr>
          <a:xfrm>
            <a:off x="0" y="0"/>
            <a:ext cx="5044190" cy="6865949"/>
          </a:xfrm>
          <a:prstGeom prst="rect">
            <a:avLst/>
          </a:prstGeom>
          <a:solidFill>
            <a:srgbClr val="F2ED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99803" y="2883831"/>
            <a:ext cx="4527030" cy="607686"/>
          </a:xfrm>
          <a:prstGeom prst="rect">
            <a:avLst/>
          </a:prstGeom>
        </p:spPr>
        <p:txBody>
          <a:bodyPr/>
          <a:lstStyle>
            <a:lvl1pPr marL="0" indent="0" algn="l">
              <a:lnSpc>
                <a:spcPct val="100000"/>
              </a:lnSpc>
              <a:buNone/>
              <a:defRPr sz="35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5" name="TextBox 4">
            <a:extLst>
              <a:ext uri="{FF2B5EF4-FFF2-40B4-BE49-F238E27FC236}">
                <a16:creationId xmlns:a16="http://schemas.microsoft.com/office/drawing/2014/main" id="{F448D0B5-4181-D043-A806-CC2429EDDAFF}"/>
              </a:ext>
            </a:extLst>
          </p:cNvPr>
          <p:cNvSpPr txBox="1"/>
          <p:nvPr userDrawn="1"/>
        </p:nvSpPr>
        <p:spPr>
          <a:xfrm>
            <a:off x="10437105" y="6479331"/>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a:extLst>
              <a:ext uri="{FF2B5EF4-FFF2-40B4-BE49-F238E27FC236}">
                <a16:creationId xmlns:a16="http://schemas.microsoft.com/office/drawing/2014/main" id="{C9150272-1CCA-8449-9227-24DEC0FAB4B7}"/>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728FB7E7-D90F-2348-A4AE-5B0C5AFD2BA6}"/>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 Placeholder 2">
            <a:extLst>
              <a:ext uri="{FF2B5EF4-FFF2-40B4-BE49-F238E27FC236}">
                <a16:creationId xmlns:a16="http://schemas.microsoft.com/office/drawing/2014/main" id="{5BA10B5C-1A60-854F-A2BC-1DE16973237A}"/>
              </a:ext>
            </a:extLst>
          </p:cNvPr>
          <p:cNvSpPr>
            <a:spLocks noGrp="1"/>
          </p:cNvSpPr>
          <p:nvPr>
            <p:ph type="body" sz="quarter" idx="11"/>
          </p:nvPr>
        </p:nvSpPr>
        <p:spPr>
          <a:xfrm>
            <a:off x="5659438" y="958850"/>
            <a:ext cx="6048375" cy="4618038"/>
          </a:xfrm>
          <a:prstGeom prst="rect">
            <a:avLst/>
          </a:prstGeom>
        </p:spPr>
        <p:txBody>
          <a:bodyPr/>
          <a:lstStyle>
            <a:lvl1pPr>
              <a:defRPr sz="1400">
                <a:solidFill>
                  <a:srgbClr val="333333"/>
                </a:solidFill>
              </a:defRPr>
            </a:lvl1pPr>
            <a:lvl2pPr>
              <a:defRPr sz="1400">
                <a:solidFill>
                  <a:srgbClr val="333333"/>
                </a:solidFill>
              </a:defRPr>
            </a:lvl2pPr>
            <a:lvl3pPr>
              <a:defRPr sz="1400">
                <a:solidFill>
                  <a:srgbClr val="333333"/>
                </a:solidFill>
              </a:defRPr>
            </a:lvl3pPr>
            <a:lvl4pPr>
              <a:defRPr sz="1400">
                <a:solidFill>
                  <a:srgbClr val="333333"/>
                </a:solidFill>
              </a:defRPr>
            </a:lvl4pPr>
            <a:lvl5pPr>
              <a:defRPr sz="1400">
                <a:solidFill>
                  <a:srgbClr val="333333"/>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10" descr="Text, logo&#10;&#10;Description automatically generated with medium confidence">
            <a:extLst>
              <a:ext uri="{FF2B5EF4-FFF2-40B4-BE49-F238E27FC236}">
                <a16:creationId xmlns:a16="http://schemas.microsoft.com/office/drawing/2014/main" id="{7D161221-D47B-B4B2-CF3F-A4ED4C56F533}"/>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26914027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6B686245-579A-384D-B4F3-54028CD8C2C3}"/>
              </a:ext>
            </a:extLst>
          </p:cNvPr>
          <p:cNvCxnSpPr/>
          <p:nvPr userDrawn="1"/>
        </p:nvCxnSpPr>
        <p:spPr>
          <a:xfrm>
            <a:off x="3997843" y="2721935"/>
            <a:ext cx="0" cy="141413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 name="Text Placeholder 4">
            <a:extLst>
              <a:ext uri="{FF2B5EF4-FFF2-40B4-BE49-F238E27FC236}">
                <a16:creationId xmlns:a16="http://schemas.microsoft.com/office/drawing/2014/main" id="{BA9845DE-E731-6340-9992-8BB901DA69ED}"/>
              </a:ext>
            </a:extLst>
          </p:cNvPr>
          <p:cNvSpPr>
            <a:spLocks noGrp="1"/>
          </p:cNvSpPr>
          <p:nvPr>
            <p:ph type="body" sz="quarter" idx="10" hasCustomPrompt="1"/>
          </p:nvPr>
        </p:nvSpPr>
        <p:spPr>
          <a:xfrm>
            <a:off x="4431445" y="2944905"/>
            <a:ext cx="7090687" cy="510327"/>
          </a:xfrm>
          <a:prstGeom prst="rect">
            <a:avLst/>
          </a:prstGeom>
        </p:spPr>
        <p:txBody>
          <a:bodyPr/>
          <a:lstStyle>
            <a:lvl1pPr marL="0" indent="0">
              <a:lnSpc>
                <a:spcPct val="100000"/>
              </a:lnSpc>
              <a:buNone/>
              <a:defRPr sz="35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9" name="Text Placeholder 4">
            <a:extLst>
              <a:ext uri="{FF2B5EF4-FFF2-40B4-BE49-F238E27FC236}">
                <a16:creationId xmlns:a16="http://schemas.microsoft.com/office/drawing/2014/main" id="{96BCAB1D-A078-3B44-8209-D10AAB1B4ECE}"/>
              </a:ext>
            </a:extLst>
          </p:cNvPr>
          <p:cNvSpPr>
            <a:spLocks noGrp="1"/>
          </p:cNvSpPr>
          <p:nvPr>
            <p:ph type="body" sz="quarter" idx="11" hasCustomPrompt="1"/>
          </p:nvPr>
        </p:nvSpPr>
        <p:spPr>
          <a:xfrm>
            <a:off x="4431445" y="3455232"/>
            <a:ext cx="7090679" cy="451445"/>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pic>
        <p:nvPicPr>
          <p:cNvPr id="10" name="Picture 9" descr="Logo&#10;&#10;Description automatically generated">
            <a:extLst>
              <a:ext uri="{FF2B5EF4-FFF2-40B4-BE49-F238E27FC236}">
                <a16:creationId xmlns:a16="http://schemas.microsoft.com/office/drawing/2014/main" id="{E0B177BC-29FF-52FA-7227-E8605AA7787D}"/>
              </a:ext>
            </a:extLst>
          </p:cNvPr>
          <p:cNvPicPr>
            <a:picLocks noChangeAspect="1"/>
          </p:cNvPicPr>
          <p:nvPr userDrawn="1"/>
        </p:nvPicPr>
        <p:blipFill>
          <a:blip r:embed="rId2"/>
          <a:stretch>
            <a:fillRect/>
          </a:stretch>
        </p:blipFill>
        <p:spPr>
          <a:xfrm>
            <a:off x="332073" y="2761691"/>
            <a:ext cx="3579992" cy="1328565"/>
          </a:xfrm>
          <a:prstGeom prst="rect">
            <a:avLst/>
          </a:prstGeom>
        </p:spPr>
      </p:pic>
    </p:spTree>
    <p:extLst>
      <p:ext uri="{BB962C8B-B14F-4D97-AF65-F5344CB8AC3E}">
        <p14:creationId xmlns:p14="http://schemas.microsoft.com/office/powerpoint/2010/main" val="35678548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13" name="Text Placeholder 4">
            <a:extLst>
              <a:ext uri="{FF2B5EF4-FFF2-40B4-BE49-F238E27FC236}">
                <a16:creationId xmlns:a16="http://schemas.microsoft.com/office/drawing/2014/main" id="{4C23AD14-46E2-1D4B-8A4B-409625035B3A}"/>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16" name="Text Placeholder 4">
            <a:extLst>
              <a:ext uri="{FF2B5EF4-FFF2-40B4-BE49-F238E27FC236}">
                <a16:creationId xmlns:a16="http://schemas.microsoft.com/office/drawing/2014/main" id="{529DEE64-287E-6645-B445-4B56A0B3EB92}"/>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19" name="Text Placeholder 4">
            <a:extLst>
              <a:ext uri="{FF2B5EF4-FFF2-40B4-BE49-F238E27FC236}">
                <a16:creationId xmlns:a16="http://schemas.microsoft.com/office/drawing/2014/main" id="{F4C3A522-6210-904D-83F1-7D21B01E8B13}"/>
              </a:ext>
            </a:extLst>
          </p:cNvPr>
          <p:cNvSpPr>
            <a:spLocks noGrp="1"/>
          </p:cNvSpPr>
          <p:nvPr>
            <p:ph type="body" sz="quarter" idx="13" hasCustomPrompt="1"/>
          </p:nvPr>
        </p:nvSpPr>
        <p:spPr>
          <a:xfrm>
            <a:off x="1482294" y="1787345"/>
            <a:ext cx="9440069" cy="1235091"/>
          </a:xfrm>
          <a:prstGeom prst="rect">
            <a:avLst/>
          </a:prstGeom>
        </p:spPr>
        <p:txBody>
          <a:bodyPr/>
          <a:lstStyle>
            <a:lvl1pPr marL="0" indent="0">
              <a:lnSpc>
                <a:spcPct val="150000"/>
              </a:lnSpc>
              <a:buNone/>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err="1"/>
              <a:t>Nequianihil</a:t>
            </a:r>
            <a:r>
              <a:rPr lang="en-US" dirty="0"/>
              <a:t> </a:t>
            </a:r>
            <a:r>
              <a:rPr lang="en-US" dirty="0" err="1"/>
              <a:t>eos</a:t>
            </a:r>
            <a:r>
              <a:rPr lang="en-US" dirty="0"/>
              <a:t> </a:t>
            </a:r>
            <a:r>
              <a:rPr lang="en-US" dirty="0" err="1"/>
              <a:t>aut</a:t>
            </a:r>
            <a:r>
              <a:rPr lang="en-US" dirty="0"/>
              <a:t> </a:t>
            </a:r>
            <a:r>
              <a:rPr lang="en-US" dirty="0" err="1"/>
              <a:t>hiligent</a:t>
            </a:r>
            <a:r>
              <a:rPr lang="en-US" dirty="0"/>
              <a:t> </a:t>
            </a:r>
            <a:r>
              <a:rPr lang="en-US" dirty="0" err="1"/>
              <a:t>fuga</a:t>
            </a:r>
            <a:r>
              <a:rPr lang="en-US" dirty="0"/>
              <a:t>. </a:t>
            </a:r>
            <a:r>
              <a:rPr lang="en-US" dirty="0" err="1"/>
              <a:t>Poressincti</a:t>
            </a:r>
            <a:r>
              <a:rPr lang="en-US" dirty="0"/>
              <a:t> </a:t>
            </a:r>
            <a:r>
              <a:rPr lang="en-US" dirty="0" err="1"/>
              <a:t>voluptatur</a:t>
            </a:r>
            <a:r>
              <a:rPr lang="en-US" dirty="0"/>
              <a:t>? 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utecten</a:t>
            </a:r>
            <a:r>
              <a:rPr lang="en-US" dirty="0"/>
              <a:t> </a:t>
            </a:r>
            <a:r>
              <a:rPr lang="en-US" dirty="0" err="1"/>
              <a:t>imaion</a:t>
            </a:r>
            <a:r>
              <a:rPr lang="en-US" dirty="0"/>
              <a:t> </a:t>
            </a:r>
            <a:r>
              <a:rPr lang="en-US" dirty="0" err="1"/>
              <a:t>nimil</a:t>
            </a:r>
            <a:r>
              <a:rPr lang="en-US" dirty="0"/>
              <a:t> is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p:txBody>
      </p:sp>
      <p:sp>
        <p:nvSpPr>
          <p:cNvPr id="12" name="Text Placeholder 4">
            <a:extLst>
              <a:ext uri="{FF2B5EF4-FFF2-40B4-BE49-F238E27FC236}">
                <a16:creationId xmlns:a16="http://schemas.microsoft.com/office/drawing/2014/main" id="{E9DB1872-B742-DB47-8D54-1CAE471D6158}"/>
              </a:ext>
            </a:extLst>
          </p:cNvPr>
          <p:cNvSpPr>
            <a:spLocks noGrp="1"/>
          </p:cNvSpPr>
          <p:nvPr>
            <p:ph type="body" sz="quarter" idx="14" hasCustomPrompt="1"/>
          </p:nvPr>
        </p:nvSpPr>
        <p:spPr>
          <a:xfrm>
            <a:off x="1954661" y="3194155"/>
            <a:ext cx="8855277" cy="1830514"/>
          </a:xfrm>
          <a:prstGeom prst="rect">
            <a:avLst/>
          </a:prstGeom>
        </p:spPr>
        <p:txBody>
          <a:bodyPr/>
          <a:lstStyle>
            <a:lvl1pPr marL="285750" indent="-285750">
              <a:lnSpc>
                <a:spcPct val="100000"/>
              </a:lnSpc>
              <a:buClr>
                <a:schemeClr val="bg1">
                  <a:lumMod val="65000"/>
                </a:schemeClr>
              </a:buClr>
              <a:buFont typeface="Arial" panose="020B0604020202020204" pitchFamily="34" charset="0"/>
              <a:buChar char="•"/>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lvl="0"/>
            <a:r>
              <a:rPr lang="en-US" dirty="0"/>
              <a:t>Bullet font &amp; style</a:t>
            </a:r>
          </a:p>
        </p:txBody>
      </p:sp>
      <p:sp>
        <p:nvSpPr>
          <p:cNvPr id="9" name="Rectangle 8">
            <a:extLst>
              <a:ext uri="{FF2B5EF4-FFF2-40B4-BE49-F238E27FC236}">
                <a16:creationId xmlns:a16="http://schemas.microsoft.com/office/drawing/2014/main" id="{3D0A4229-FF8F-9046-994A-DF523BB38772}"/>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6A5B753B-3717-97EA-9FBC-46F61CA647C6}"/>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1" name="Picture 10" descr="Text, logo&#10;&#10;Description automatically generated with medium confidence">
            <a:extLst>
              <a:ext uri="{FF2B5EF4-FFF2-40B4-BE49-F238E27FC236}">
                <a16:creationId xmlns:a16="http://schemas.microsoft.com/office/drawing/2014/main" id="{FA25CD65-AEA4-4A70-EEE6-1024C217C17A}"/>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23673279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18" name="Text Placeholder 4">
            <a:extLst>
              <a:ext uri="{FF2B5EF4-FFF2-40B4-BE49-F238E27FC236}">
                <a16:creationId xmlns:a16="http://schemas.microsoft.com/office/drawing/2014/main" id="{B7199545-5A00-9E47-B070-8E3B44DC8F57}"/>
              </a:ext>
            </a:extLst>
          </p:cNvPr>
          <p:cNvSpPr>
            <a:spLocks noGrp="1"/>
          </p:cNvSpPr>
          <p:nvPr>
            <p:ph type="body" sz="quarter" idx="12" hasCustomPrompt="1"/>
          </p:nvPr>
        </p:nvSpPr>
        <p:spPr>
          <a:xfrm>
            <a:off x="1482295" y="1920541"/>
            <a:ext cx="9227410" cy="418612"/>
          </a:xfrm>
          <a:prstGeom prst="rect">
            <a:avLst/>
          </a:prstGeom>
        </p:spPr>
        <p:txBody>
          <a:bodyPr/>
          <a:lstStyle>
            <a:lvl1pPr marL="0" indent="0">
              <a:lnSpc>
                <a:spcPct val="100000"/>
              </a:lnSpc>
              <a:buNone/>
              <a:defRPr sz="18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Subtitle</a:t>
            </a:r>
          </a:p>
        </p:txBody>
      </p:sp>
      <p:sp>
        <p:nvSpPr>
          <p:cNvPr id="19" name="Text Placeholder 4">
            <a:extLst>
              <a:ext uri="{FF2B5EF4-FFF2-40B4-BE49-F238E27FC236}">
                <a16:creationId xmlns:a16="http://schemas.microsoft.com/office/drawing/2014/main" id="{F4C3A522-6210-904D-83F1-7D21B01E8B13}"/>
              </a:ext>
            </a:extLst>
          </p:cNvPr>
          <p:cNvSpPr>
            <a:spLocks noGrp="1"/>
          </p:cNvSpPr>
          <p:nvPr>
            <p:ph type="body" sz="quarter" idx="13" hasCustomPrompt="1"/>
          </p:nvPr>
        </p:nvSpPr>
        <p:spPr>
          <a:xfrm>
            <a:off x="1482295" y="2358704"/>
            <a:ext cx="9227410" cy="2373542"/>
          </a:xfrm>
          <a:prstGeom prst="rect">
            <a:avLst/>
          </a:prstGeom>
        </p:spPr>
        <p:txBody>
          <a:bodyPr/>
          <a:lstStyle>
            <a:lvl1pPr marL="0" marR="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lang="en-US" dirty="0" err="1"/>
              <a:t>Nequianihil</a:t>
            </a:r>
            <a:r>
              <a:rPr lang="en-US" dirty="0"/>
              <a:t> </a:t>
            </a:r>
            <a:r>
              <a:rPr lang="en-US" dirty="0" err="1"/>
              <a:t>eos</a:t>
            </a:r>
            <a:r>
              <a:rPr lang="en-US" dirty="0"/>
              <a:t> </a:t>
            </a:r>
            <a:r>
              <a:rPr lang="en-US" dirty="0" err="1"/>
              <a:t>aut</a:t>
            </a:r>
            <a:r>
              <a:rPr lang="en-US" dirty="0"/>
              <a:t> </a:t>
            </a:r>
            <a:r>
              <a:rPr lang="en-US" dirty="0" err="1"/>
              <a:t>hiligent</a:t>
            </a:r>
            <a:r>
              <a:rPr lang="en-US" dirty="0"/>
              <a:t> </a:t>
            </a:r>
            <a:r>
              <a:rPr lang="en-US" dirty="0" err="1"/>
              <a:t>fuga</a:t>
            </a:r>
            <a:r>
              <a:rPr lang="en-US" dirty="0"/>
              <a:t>. </a:t>
            </a:r>
            <a:r>
              <a:rPr lang="en-US" dirty="0" err="1"/>
              <a:t>Poressincti</a:t>
            </a:r>
            <a:r>
              <a:rPr lang="en-US" dirty="0"/>
              <a:t> </a:t>
            </a:r>
            <a:r>
              <a:rPr lang="en-US" dirty="0" err="1"/>
              <a:t>voluptatur</a:t>
            </a:r>
            <a:r>
              <a:rPr lang="en-US" dirty="0"/>
              <a:t>? 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utecten</a:t>
            </a:r>
            <a:r>
              <a:rPr lang="en-US" dirty="0"/>
              <a:t> </a:t>
            </a:r>
            <a:r>
              <a:rPr lang="en-US" dirty="0" err="1"/>
              <a:t>imaion</a:t>
            </a:r>
            <a:r>
              <a:rPr lang="en-US" dirty="0"/>
              <a:t> </a:t>
            </a:r>
            <a:r>
              <a:rPr lang="en-US" dirty="0" err="1"/>
              <a:t>nimil</a:t>
            </a:r>
            <a:r>
              <a:rPr lang="en-US" dirty="0"/>
              <a:t> is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lang="en-US" dirty="0"/>
              <a:t> </a:t>
            </a:r>
            <a:r>
              <a:rPr lang="en-US" dirty="0" err="1"/>
              <a:t>Nequianihil</a:t>
            </a:r>
            <a:r>
              <a:rPr lang="en-US" dirty="0"/>
              <a:t> </a:t>
            </a:r>
            <a:r>
              <a:rPr lang="en-US" dirty="0" err="1"/>
              <a:t>eos</a:t>
            </a:r>
            <a:r>
              <a:rPr lang="en-US" dirty="0"/>
              <a:t> </a:t>
            </a:r>
            <a:r>
              <a:rPr lang="en-US" dirty="0" err="1"/>
              <a:t>aut</a:t>
            </a:r>
            <a:r>
              <a:rPr lang="en-US" dirty="0"/>
              <a:t> </a:t>
            </a:r>
            <a:r>
              <a:rPr lang="en-US" dirty="0" err="1"/>
              <a:t>hiligent</a:t>
            </a:r>
            <a:r>
              <a:rPr lang="en-US" dirty="0"/>
              <a:t> </a:t>
            </a:r>
            <a:r>
              <a:rPr lang="en-US" dirty="0" err="1"/>
              <a:t>fuga</a:t>
            </a:r>
            <a:r>
              <a:rPr lang="en-US" dirty="0"/>
              <a:t>. </a:t>
            </a:r>
            <a:r>
              <a:rPr lang="en-US" dirty="0" err="1"/>
              <a:t>Poressincti</a:t>
            </a:r>
            <a:r>
              <a:rPr lang="en-US" dirty="0"/>
              <a:t> </a:t>
            </a:r>
            <a:r>
              <a:rPr lang="en-US" dirty="0" err="1"/>
              <a:t>voluptatur</a:t>
            </a:r>
            <a:r>
              <a:rPr lang="en-US" dirty="0"/>
              <a:t>? 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utecten</a:t>
            </a:r>
            <a:r>
              <a:rPr lang="en-US" dirty="0"/>
              <a:t> </a:t>
            </a:r>
            <a:r>
              <a:rPr lang="en-US" dirty="0" err="1"/>
              <a:t>imaion</a:t>
            </a:r>
            <a:r>
              <a:rPr lang="en-US" dirty="0"/>
              <a:t> </a:t>
            </a:r>
            <a:r>
              <a:rPr lang="en-US" dirty="0" err="1"/>
              <a:t>nimil</a:t>
            </a:r>
            <a:r>
              <a:rPr lang="en-US" dirty="0"/>
              <a:t> is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a:p>
            <a:pPr lvl="0"/>
            <a:endParaRPr lang="en-US" dirty="0"/>
          </a:p>
        </p:txBody>
      </p:sp>
      <p:sp>
        <p:nvSpPr>
          <p:cNvPr id="13" name="Text Placeholder 4">
            <a:extLst>
              <a:ext uri="{FF2B5EF4-FFF2-40B4-BE49-F238E27FC236}">
                <a16:creationId xmlns:a16="http://schemas.microsoft.com/office/drawing/2014/main" id="{E67B1BB2-660D-E148-A6EE-55FD142ABF71}"/>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20" name="Text Placeholder 4">
            <a:extLst>
              <a:ext uri="{FF2B5EF4-FFF2-40B4-BE49-F238E27FC236}">
                <a16:creationId xmlns:a16="http://schemas.microsoft.com/office/drawing/2014/main" id="{2739A6D5-0DEE-DA49-9CB1-48D3360FC306}"/>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9" name="Rectangle 8">
            <a:extLst>
              <a:ext uri="{FF2B5EF4-FFF2-40B4-BE49-F238E27FC236}">
                <a16:creationId xmlns:a16="http://schemas.microsoft.com/office/drawing/2014/main" id="{D35D78C4-7EE3-B7E2-0E2B-67CA9980C975}"/>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3D8BDB6E-E454-6585-DB7B-846C32CA6225}"/>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1" name="Picture 10" descr="Text, logo&#10;&#10;Description automatically generated with medium confidence">
            <a:extLst>
              <a:ext uri="{FF2B5EF4-FFF2-40B4-BE49-F238E27FC236}">
                <a16:creationId xmlns:a16="http://schemas.microsoft.com/office/drawing/2014/main" id="{4C008AC3-6217-FA54-905D-3F94AE47611C}"/>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37506953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7" name="Text Placeholder 4">
            <a:extLst>
              <a:ext uri="{FF2B5EF4-FFF2-40B4-BE49-F238E27FC236}">
                <a16:creationId xmlns:a16="http://schemas.microsoft.com/office/drawing/2014/main" id="{ED238C3E-378B-9A4D-BC39-006D2B017B8E}"/>
              </a:ext>
            </a:extLst>
          </p:cNvPr>
          <p:cNvSpPr>
            <a:spLocks noGrp="1"/>
          </p:cNvSpPr>
          <p:nvPr>
            <p:ph type="body" sz="quarter" idx="14" hasCustomPrompt="1"/>
          </p:nvPr>
        </p:nvSpPr>
        <p:spPr>
          <a:xfrm>
            <a:off x="1482295" y="2513743"/>
            <a:ext cx="9440069" cy="1830514"/>
          </a:xfrm>
          <a:prstGeom prst="rect">
            <a:avLst/>
          </a:prstGeom>
        </p:spPr>
        <p:txBody>
          <a:bodyPr/>
          <a:lstStyle>
            <a:lvl1pPr marL="285750" indent="-285750">
              <a:lnSpc>
                <a:spcPct val="100000"/>
              </a:lnSpc>
              <a:buClr>
                <a:schemeClr val="bg1">
                  <a:lumMod val="65000"/>
                </a:schemeClr>
              </a:buClr>
              <a:buFont typeface="Arial" panose="020B0604020202020204" pitchFamily="34" charset="0"/>
              <a:buChar char="•"/>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lvl="0"/>
            <a:r>
              <a:rPr lang="en-US" dirty="0"/>
              <a:t>Bullet font &amp; style</a:t>
            </a:r>
          </a:p>
        </p:txBody>
      </p:sp>
      <p:sp>
        <p:nvSpPr>
          <p:cNvPr id="22" name="Text Placeholder 4">
            <a:extLst>
              <a:ext uri="{FF2B5EF4-FFF2-40B4-BE49-F238E27FC236}">
                <a16:creationId xmlns:a16="http://schemas.microsoft.com/office/drawing/2014/main" id="{4DFCCEE5-FDE9-6343-AD3D-69929C473F32}"/>
              </a:ext>
            </a:extLst>
          </p:cNvPr>
          <p:cNvSpPr>
            <a:spLocks noGrp="1"/>
          </p:cNvSpPr>
          <p:nvPr>
            <p:ph type="body" sz="quarter" idx="12" hasCustomPrompt="1"/>
          </p:nvPr>
        </p:nvSpPr>
        <p:spPr>
          <a:xfrm>
            <a:off x="1482294" y="2095131"/>
            <a:ext cx="9440069" cy="418612"/>
          </a:xfrm>
          <a:prstGeom prst="rect">
            <a:avLst/>
          </a:prstGeom>
        </p:spPr>
        <p:txBody>
          <a:bodyPr/>
          <a:lstStyle>
            <a:lvl1pPr marL="0" indent="0">
              <a:lnSpc>
                <a:spcPct val="100000"/>
              </a:lnSpc>
              <a:buNone/>
              <a:defRPr sz="18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Subtitle</a:t>
            </a:r>
          </a:p>
        </p:txBody>
      </p:sp>
      <p:sp>
        <p:nvSpPr>
          <p:cNvPr id="19" name="Text Placeholder 4">
            <a:extLst>
              <a:ext uri="{FF2B5EF4-FFF2-40B4-BE49-F238E27FC236}">
                <a16:creationId xmlns:a16="http://schemas.microsoft.com/office/drawing/2014/main" id="{3BA43D8B-7DAF-B848-8B71-944C89C1F0F6}"/>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23" name="Text Placeholder 4">
            <a:extLst>
              <a:ext uri="{FF2B5EF4-FFF2-40B4-BE49-F238E27FC236}">
                <a16:creationId xmlns:a16="http://schemas.microsoft.com/office/drawing/2014/main" id="{BBD1B11C-9EF3-864D-A5AD-5E531D2EF372}"/>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9" name="Rectangle 8">
            <a:extLst>
              <a:ext uri="{FF2B5EF4-FFF2-40B4-BE49-F238E27FC236}">
                <a16:creationId xmlns:a16="http://schemas.microsoft.com/office/drawing/2014/main" id="{5FFB9C9F-CA81-F85E-CC19-D6BA73ECADE1}"/>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C9BD1351-CB47-C714-9B0E-D2BF4D506BDD}"/>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1" name="Picture 10" descr="Text, logo&#10;&#10;Description automatically generated with medium confidence">
            <a:extLst>
              <a:ext uri="{FF2B5EF4-FFF2-40B4-BE49-F238E27FC236}">
                <a16:creationId xmlns:a16="http://schemas.microsoft.com/office/drawing/2014/main" id="{97CEAAFD-21A6-58FE-BF67-563183020A7C}"/>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22163820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34E9F87B-916F-C84A-BAA3-66B0FA036B8F}"/>
              </a:ext>
            </a:extLst>
          </p:cNvPr>
          <p:cNvCxnSpPr>
            <a:cxnSpLocks/>
          </p:cNvCxnSpPr>
          <p:nvPr userDrawn="1"/>
        </p:nvCxnSpPr>
        <p:spPr>
          <a:xfrm>
            <a:off x="6326377" y="2314478"/>
            <a:ext cx="0" cy="22596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 Placeholder 4">
            <a:extLst>
              <a:ext uri="{FF2B5EF4-FFF2-40B4-BE49-F238E27FC236}">
                <a16:creationId xmlns:a16="http://schemas.microsoft.com/office/drawing/2014/main" id="{8D272A65-5E8D-9E4F-B01B-E2B4B581CA5E}"/>
              </a:ext>
            </a:extLst>
          </p:cNvPr>
          <p:cNvSpPr>
            <a:spLocks noGrp="1"/>
          </p:cNvSpPr>
          <p:nvPr>
            <p:ph type="body" sz="quarter" idx="13" hasCustomPrompt="1"/>
          </p:nvPr>
        </p:nvSpPr>
        <p:spPr>
          <a:xfrm>
            <a:off x="1482295" y="2743642"/>
            <a:ext cx="4489660" cy="1830514"/>
          </a:xfrm>
          <a:prstGeom prst="rect">
            <a:avLst/>
          </a:prstGeom>
        </p:spPr>
        <p:txBody>
          <a:bodyPr anchor="t"/>
          <a:lstStyle>
            <a:lvl1pPr marL="0" indent="0">
              <a:lnSpc>
                <a:spcPct val="150000"/>
              </a:lnSpc>
              <a:buNone/>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p:txBody>
      </p:sp>
      <p:sp>
        <p:nvSpPr>
          <p:cNvPr id="23" name="Text Placeholder 4">
            <a:extLst>
              <a:ext uri="{FF2B5EF4-FFF2-40B4-BE49-F238E27FC236}">
                <a16:creationId xmlns:a16="http://schemas.microsoft.com/office/drawing/2014/main" id="{976561D9-84EF-F640-911A-48E5A5825EC9}"/>
              </a:ext>
            </a:extLst>
          </p:cNvPr>
          <p:cNvSpPr>
            <a:spLocks noGrp="1"/>
          </p:cNvSpPr>
          <p:nvPr>
            <p:ph type="body" sz="quarter" idx="14" hasCustomPrompt="1"/>
          </p:nvPr>
        </p:nvSpPr>
        <p:spPr>
          <a:xfrm>
            <a:off x="6677249" y="2314477"/>
            <a:ext cx="4245114" cy="2259677"/>
          </a:xfrm>
          <a:prstGeom prst="rect">
            <a:avLst/>
          </a:prstGeom>
        </p:spPr>
        <p:txBody>
          <a:bodyPr/>
          <a:lstStyle>
            <a:lvl1pPr marL="285750" marR="0" indent="-28575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marL="285750" marR="0" lvl="0" indent="-28575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dirty="0"/>
              <a:t>Bullet font &amp; style</a:t>
            </a:r>
          </a:p>
          <a:p>
            <a:pPr lvl="0"/>
            <a:endParaRPr lang="en-US" dirty="0"/>
          </a:p>
        </p:txBody>
      </p:sp>
      <p:sp>
        <p:nvSpPr>
          <p:cNvPr id="24" name="Text Placeholder 4">
            <a:extLst>
              <a:ext uri="{FF2B5EF4-FFF2-40B4-BE49-F238E27FC236}">
                <a16:creationId xmlns:a16="http://schemas.microsoft.com/office/drawing/2014/main" id="{B81FE41B-EBBD-6041-9A4C-F9A9B7F3BEE5}"/>
              </a:ext>
            </a:extLst>
          </p:cNvPr>
          <p:cNvSpPr>
            <a:spLocks noGrp="1"/>
          </p:cNvSpPr>
          <p:nvPr>
            <p:ph type="body" sz="quarter" idx="12" hasCustomPrompt="1"/>
          </p:nvPr>
        </p:nvSpPr>
        <p:spPr>
          <a:xfrm>
            <a:off x="1482295" y="2314478"/>
            <a:ext cx="4489660" cy="418612"/>
          </a:xfrm>
          <a:prstGeom prst="rect">
            <a:avLst/>
          </a:prstGeom>
        </p:spPr>
        <p:txBody>
          <a:bodyPr/>
          <a:lstStyle>
            <a:lvl1pPr marL="0" indent="0">
              <a:lnSpc>
                <a:spcPct val="100000"/>
              </a:lnSpc>
              <a:buNone/>
              <a:defRPr sz="18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Subtitle</a:t>
            </a:r>
          </a:p>
        </p:txBody>
      </p:sp>
      <p:sp>
        <p:nvSpPr>
          <p:cNvPr id="15" name="Text Placeholder 4">
            <a:extLst>
              <a:ext uri="{FF2B5EF4-FFF2-40B4-BE49-F238E27FC236}">
                <a16:creationId xmlns:a16="http://schemas.microsoft.com/office/drawing/2014/main" id="{A1D62A33-FB6C-D743-A9CC-BE967541A576}"/>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16" name="Text Placeholder 4">
            <a:extLst>
              <a:ext uri="{FF2B5EF4-FFF2-40B4-BE49-F238E27FC236}">
                <a16:creationId xmlns:a16="http://schemas.microsoft.com/office/drawing/2014/main" id="{724D97CF-DB1F-6B4F-A197-B37FD3B90852}"/>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11" name="Rectangle 10">
            <a:extLst>
              <a:ext uri="{FF2B5EF4-FFF2-40B4-BE49-F238E27FC236}">
                <a16:creationId xmlns:a16="http://schemas.microsoft.com/office/drawing/2014/main" id="{070EE1B7-D461-EF44-CDFE-AD435E0CE69F}"/>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9CC92C76-90ED-9584-0DA9-217CD4F241C4}"/>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3" name="Picture 12" descr="Text, logo&#10;&#10;Description automatically generated with medium confidence">
            <a:extLst>
              <a:ext uri="{FF2B5EF4-FFF2-40B4-BE49-F238E27FC236}">
                <a16:creationId xmlns:a16="http://schemas.microsoft.com/office/drawing/2014/main" id="{4EBB3FB3-6F68-B815-C404-B1E6E95B3E66}"/>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94978231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1E8A1558-176E-2E42-AE01-B08F9313D8B2}"/>
              </a:ext>
            </a:extLst>
          </p:cNvPr>
          <p:cNvPicPr>
            <a:picLocks noChangeAspect="1"/>
          </p:cNvPicPr>
          <p:nvPr userDrawn="1"/>
        </p:nvPicPr>
        <p:blipFill rotWithShape="1">
          <a:blip r:embed="rId2"/>
          <a:srcRect b="17209"/>
          <a:stretch/>
        </p:blipFill>
        <p:spPr>
          <a:xfrm>
            <a:off x="200215" y="6464476"/>
            <a:ext cx="1071993" cy="312345"/>
          </a:xfrm>
          <a:prstGeom prst="rect">
            <a:avLst/>
          </a:prstGeom>
        </p:spPr>
      </p:pic>
      <p:sp>
        <p:nvSpPr>
          <p:cNvPr id="5" name="Rectangle 4">
            <a:extLst>
              <a:ext uri="{FF2B5EF4-FFF2-40B4-BE49-F238E27FC236}">
                <a16:creationId xmlns:a16="http://schemas.microsoft.com/office/drawing/2014/main" id="{43A5B29B-4F8E-8386-47A1-B21CC1B1FB88}"/>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C2D5E85C-6D63-3FAC-EB1F-1CB7E90C7E53}"/>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7" name="Picture 6" descr="Text, logo&#10;&#10;Description automatically generated with medium confidence">
            <a:extLst>
              <a:ext uri="{FF2B5EF4-FFF2-40B4-BE49-F238E27FC236}">
                <a16:creationId xmlns:a16="http://schemas.microsoft.com/office/drawing/2014/main" id="{2F0AE2D1-FEB9-29BA-9BC1-7268C71AB389}"/>
              </a:ext>
            </a:extLst>
          </p:cNvPr>
          <p:cNvPicPr>
            <a:picLocks noChangeAspect="1"/>
          </p:cNvPicPr>
          <p:nvPr userDrawn="1"/>
        </p:nvPicPr>
        <p:blipFill>
          <a:blip r:embed="rId3"/>
          <a:stretch>
            <a:fillRect/>
          </a:stretch>
        </p:blipFill>
        <p:spPr>
          <a:xfrm>
            <a:off x="54615" y="6381370"/>
            <a:ext cx="1317688" cy="489005"/>
          </a:xfrm>
          <a:prstGeom prst="rect">
            <a:avLst/>
          </a:prstGeom>
        </p:spPr>
      </p:pic>
    </p:spTree>
    <p:extLst>
      <p:ext uri="{BB962C8B-B14F-4D97-AF65-F5344CB8AC3E}">
        <p14:creationId xmlns:p14="http://schemas.microsoft.com/office/powerpoint/2010/main" val="27795852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hank You ">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5F4EEC9-319B-2B48-ACCF-4D84031B8D47}"/>
              </a:ext>
            </a:extLst>
          </p:cNvPr>
          <p:cNvSpPr/>
          <p:nvPr userDrawn="1"/>
        </p:nvSpPr>
        <p:spPr>
          <a:xfrm>
            <a:off x="0" y="0"/>
            <a:ext cx="12192000" cy="6858000"/>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550657" y="3019933"/>
            <a:ext cx="7090687" cy="607686"/>
          </a:xfrm>
          <a:prstGeom prst="rect">
            <a:avLst/>
          </a:prstGeom>
        </p:spPr>
        <p:txBody>
          <a:bodyPr/>
          <a:lstStyle>
            <a:lvl1pPr marL="0" indent="0" algn="ctr">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THANK  YOU.</a:t>
            </a:r>
          </a:p>
        </p:txBody>
      </p:sp>
    </p:spTree>
    <p:extLst>
      <p:ext uri="{BB962C8B-B14F-4D97-AF65-F5344CB8AC3E}">
        <p14:creationId xmlns:p14="http://schemas.microsoft.com/office/powerpoint/2010/main" val="25234353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35445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967F320-5AE5-D042-86D8-CE794E5A0F25}"/>
              </a:ext>
            </a:extLst>
          </p:cNvPr>
          <p:cNvSpPr/>
          <p:nvPr userDrawn="1"/>
        </p:nvSpPr>
        <p:spPr>
          <a:xfrm>
            <a:off x="0" y="0"/>
            <a:ext cx="12192000" cy="6858000"/>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333333"/>
              </a:solidFill>
            </a:endParaRPr>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550657" y="2817566"/>
            <a:ext cx="7090687" cy="487766"/>
          </a:xfrm>
          <a:prstGeom prst="rect">
            <a:avLst/>
          </a:prstGeom>
        </p:spPr>
        <p:txBody>
          <a:bodyPr/>
          <a:lstStyle>
            <a:lvl1pPr marL="0" indent="0" algn="ctr">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CHAPTER SLIDE</a:t>
            </a:r>
          </a:p>
        </p:txBody>
      </p:sp>
      <p:sp>
        <p:nvSpPr>
          <p:cNvPr id="20" name="TextBox 19">
            <a:extLst>
              <a:ext uri="{FF2B5EF4-FFF2-40B4-BE49-F238E27FC236}">
                <a16:creationId xmlns:a16="http://schemas.microsoft.com/office/drawing/2014/main" id="{4784ECD9-B61F-784F-9770-D4B175D9C6CB}"/>
              </a:ext>
            </a:extLst>
          </p:cNvPr>
          <p:cNvSpPr txBox="1"/>
          <p:nvPr userDrawn="1"/>
        </p:nvSpPr>
        <p:spPr>
          <a:xfrm>
            <a:off x="10437105" y="6479331"/>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7" name="Straight Connector 6">
            <a:extLst>
              <a:ext uri="{FF2B5EF4-FFF2-40B4-BE49-F238E27FC236}">
                <a16:creationId xmlns:a16="http://schemas.microsoft.com/office/drawing/2014/main" id="{CFA4392F-FF99-3544-85FD-8E529929B35B}"/>
              </a:ext>
            </a:extLst>
          </p:cNvPr>
          <p:cNvCxnSpPr>
            <a:cxnSpLocks/>
          </p:cNvCxnSpPr>
          <p:nvPr userDrawn="1"/>
        </p:nvCxnSpPr>
        <p:spPr>
          <a:xfrm flipH="1">
            <a:off x="5789167" y="3480245"/>
            <a:ext cx="604138" cy="0"/>
          </a:xfrm>
          <a:prstGeom prst="line">
            <a:avLst/>
          </a:prstGeom>
          <a:ln w="57150">
            <a:solidFill>
              <a:srgbClr val="23BDC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7932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967F320-5AE5-D042-86D8-CE794E5A0F25}"/>
              </a:ext>
            </a:extLst>
          </p:cNvPr>
          <p:cNvSpPr/>
          <p:nvPr userDrawn="1"/>
        </p:nvSpPr>
        <p:spPr>
          <a:xfrm>
            <a:off x="0" y="0"/>
            <a:ext cx="12192000" cy="6858000"/>
          </a:xfrm>
          <a:prstGeom prst="rect">
            <a:avLst/>
          </a:prstGeom>
          <a:solidFill>
            <a:srgbClr val="827B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550657" y="2817566"/>
            <a:ext cx="7090687" cy="487766"/>
          </a:xfrm>
          <a:prstGeom prst="rect">
            <a:avLst/>
          </a:prstGeom>
        </p:spPr>
        <p:txBody>
          <a:bodyPr/>
          <a:lstStyle>
            <a:lvl1pPr marL="0" indent="0" algn="ctr">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CHAPTER SLIDE</a:t>
            </a:r>
          </a:p>
        </p:txBody>
      </p:sp>
      <p:sp>
        <p:nvSpPr>
          <p:cNvPr id="20" name="TextBox 19">
            <a:extLst>
              <a:ext uri="{FF2B5EF4-FFF2-40B4-BE49-F238E27FC236}">
                <a16:creationId xmlns:a16="http://schemas.microsoft.com/office/drawing/2014/main" id="{4784ECD9-B61F-784F-9770-D4B175D9C6CB}"/>
              </a:ext>
            </a:extLst>
          </p:cNvPr>
          <p:cNvSpPr txBox="1"/>
          <p:nvPr userDrawn="1"/>
        </p:nvSpPr>
        <p:spPr>
          <a:xfrm>
            <a:off x="10437105" y="6479331"/>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7" name="Straight Connector 6">
            <a:extLst>
              <a:ext uri="{FF2B5EF4-FFF2-40B4-BE49-F238E27FC236}">
                <a16:creationId xmlns:a16="http://schemas.microsoft.com/office/drawing/2014/main" id="{CFA4392F-FF99-3544-85FD-8E529929B35B}"/>
              </a:ext>
            </a:extLst>
          </p:cNvPr>
          <p:cNvCxnSpPr>
            <a:cxnSpLocks/>
          </p:cNvCxnSpPr>
          <p:nvPr userDrawn="1"/>
        </p:nvCxnSpPr>
        <p:spPr>
          <a:xfrm flipH="1">
            <a:off x="5789167" y="3480245"/>
            <a:ext cx="604138" cy="0"/>
          </a:xfrm>
          <a:prstGeom prst="line">
            <a:avLst/>
          </a:prstGeom>
          <a:ln w="57150">
            <a:solidFill>
              <a:srgbClr val="23BDC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81695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9071131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5F4EEC9-319B-2B48-ACCF-4D84031B8D47}"/>
              </a:ext>
            </a:extLst>
          </p:cNvPr>
          <p:cNvSpPr/>
          <p:nvPr userDrawn="1"/>
        </p:nvSpPr>
        <p:spPr>
          <a:xfrm>
            <a:off x="0" y="0"/>
            <a:ext cx="5044190" cy="6865949"/>
          </a:xfrm>
          <a:prstGeom prst="rect">
            <a:avLst/>
          </a:prstGeom>
          <a:solidFill>
            <a:srgbClr val="F2ED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99803" y="2883831"/>
            <a:ext cx="4527030" cy="607686"/>
          </a:xfrm>
          <a:prstGeom prst="rect">
            <a:avLst/>
          </a:prstGeom>
        </p:spPr>
        <p:txBody>
          <a:bodyPr/>
          <a:lstStyle>
            <a:lvl1pPr marL="0" indent="0" algn="l">
              <a:lnSpc>
                <a:spcPct val="100000"/>
              </a:lnSpc>
              <a:buNone/>
              <a:defRPr sz="35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5" name="TextBox 4">
            <a:extLst>
              <a:ext uri="{FF2B5EF4-FFF2-40B4-BE49-F238E27FC236}">
                <a16:creationId xmlns:a16="http://schemas.microsoft.com/office/drawing/2014/main" id="{F448D0B5-4181-D043-A806-CC2429EDDAFF}"/>
              </a:ext>
            </a:extLst>
          </p:cNvPr>
          <p:cNvSpPr txBox="1"/>
          <p:nvPr userDrawn="1"/>
        </p:nvSpPr>
        <p:spPr>
          <a:xfrm>
            <a:off x="10437105" y="6479331"/>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a:extLst>
              <a:ext uri="{FF2B5EF4-FFF2-40B4-BE49-F238E27FC236}">
                <a16:creationId xmlns:a16="http://schemas.microsoft.com/office/drawing/2014/main" id="{C9150272-1CCA-8449-9227-24DEC0FAB4B7}"/>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728FB7E7-D90F-2348-A4AE-5B0C5AFD2BA6}"/>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 Placeholder 2">
            <a:extLst>
              <a:ext uri="{FF2B5EF4-FFF2-40B4-BE49-F238E27FC236}">
                <a16:creationId xmlns:a16="http://schemas.microsoft.com/office/drawing/2014/main" id="{5BA10B5C-1A60-854F-A2BC-1DE16973237A}"/>
              </a:ext>
            </a:extLst>
          </p:cNvPr>
          <p:cNvSpPr>
            <a:spLocks noGrp="1"/>
          </p:cNvSpPr>
          <p:nvPr>
            <p:ph type="body" sz="quarter" idx="11"/>
          </p:nvPr>
        </p:nvSpPr>
        <p:spPr>
          <a:xfrm>
            <a:off x="5659438" y="958850"/>
            <a:ext cx="6048375" cy="4618038"/>
          </a:xfrm>
          <a:prstGeom prst="rect">
            <a:avLst/>
          </a:prstGeom>
        </p:spPr>
        <p:txBody>
          <a:bodyPr/>
          <a:lstStyle>
            <a:lvl1pPr>
              <a:defRPr sz="1400">
                <a:solidFill>
                  <a:srgbClr val="333333"/>
                </a:solidFill>
              </a:defRPr>
            </a:lvl1pPr>
            <a:lvl2pPr>
              <a:defRPr sz="1400">
                <a:solidFill>
                  <a:srgbClr val="333333"/>
                </a:solidFill>
              </a:defRPr>
            </a:lvl2pPr>
            <a:lvl3pPr>
              <a:defRPr sz="1400">
                <a:solidFill>
                  <a:srgbClr val="333333"/>
                </a:solidFill>
              </a:defRPr>
            </a:lvl3pPr>
            <a:lvl4pPr>
              <a:defRPr sz="1400">
                <a:solidFill>
                  <a:srgbClr val="333333"/>
                </a:solidFill>
              </a:defRPr>
            </a:lvl4pPr>
            <a:lvl5pPr>
              <a:defRPr sz="1400">
                <a:solidFill>
                  <a:srgbClr val="333333"/>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10" descr="Text, logo&#10;&#10;Description automatically generated with medium confidence">
            <a:extLst>
              <a:ext uri="{FF2B5EF4-FFF2-40B4-BE49-F238E27FC236}">
                <a16:creationId xmlns:a16="http://schemas.microsoft.com/office/drawing/2014/main" id="{7D161221-D47B-B4B2-CF3F-A4ED4C56F533}"/>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37845945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13" name="Text Placeholder 4">
            <a:extLst>
              <a:ext uri="{FF2B5EF4-FFF2-40B4-BE49-F238E27FC236}">
                <a16:creationId xmlns:a16="http://schemas.microsoft.com/office/drawing/2014/main" id="{4C23AD14-46E2-1D4B-8A4B-409625035B3A}"/>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16" name="Text Placeholder 4">
            <a:extLst>
              <a:ext uri="{FF2B5EF4-FFF2-40B4-BE49-F238E27FC236}">
                <a16:creationId xmlns:a16="http://schemas.microsoft.com/office/drawing/2014/main" id="{529DEE64-287E-6645-B445-4B56A0B3EB92}"/>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19" name="Text Placeholder 4">
            <a:extLst>
              <a:ext uri="{FF2B5EF4-FFF2-40B4-BE49-F238E27FC236}">
                <a16:creationId xmlns:a16="http://schemas.microsoft.com/office/drawing/2014/main" id="{F4C3A522-6210-904D-83F1-7D21B01E8B13}"/>
              </a:ext>
            </a:extLst>
          </p:cNvPr>
          <p:cNvSpPr>
            <a:spLocks noGrp="1"/>
          </p:cNvSpPr>
          <p:nvPr>
            <p:ph type="body" sz="quarter" idx="13" hasCustomPrompt="1"/>
          </p:nvPr>
        </p:nvSpPr>
        <p:spPr>
          <a:xfrm>
            <a:off x="1482294" y="1787345"/>
            <a:ext cx="9440069" cy="1235091"/>
          </a:xfrm>
          <a:prstGeom prst="rect">
            <a:avLst/>
          </a:prstGeom>
        </p:spPr>
        <p:txBody>
          <a:bodyPr/>
          <a:lstStyle>
            <a:lvl1pPr marL="0" indent="0">
              <a:lnSpc>
                <a:spcPct val="150000"/>
              </a:lnSpc>
              <a:buNone/>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err="1"/>
              <a:t>Nequianihil</a:t>
            </a:r>
            <a:r>
              <a:rPr lang="en-US" dirty="0"/>
              <a:t> </a:t>
            </a:r>
            <a:r>
              <a:rPr lang="en-US" dirty="0" err="1"/>
              <a:t>eos</a:t>
            </a:r>
            <a:r>
              <a:rPr lang="en-US" dirty="0"/>
              <a:t> </a:t>
            </a:r>
            <a:r>
              <a:rPr lang="en-US" dirty="0" err="1"/>
              <a:t>aut</a:t>
            </a:r>
            <a:r>
              <a:rPr lang="en-US" dirty="0"/>
              <a:t> </a:t>
            </a:r>
            <a:r>
              <a:rPr lang="en-US" dirty="0" err="1"/>
              <a:t>hiligent</a:t>
            </a:r>
            <a:r>
              <a:rPr lang="en-US" dirty="0"/>
              <a:t> </a:t>
            </a:r>
            <a:r>
              <a:rPr lang="en-US" dirty="0" err="1"/>
              <a:t>fuga</a:t>
            </a:r>
            <a:r>
              <a:rPr lang="en-US" dirty="0"/>
              <a:t>. </a:t>
            </a:r>
            <a:r>
              <a:rPr lang="en-US" dirty="0" err="1"/>
              <a:t>Poressincti</a:t>
            </a:r>
            <a:r>
              <a:rPr lang="en-US" dirty="0"/>
              <a:t> </a:t>
            </a:r>
            <a:r>
              <a:rPr lang="en-US" dirty="0" err="1"/>
              <a:t>voluptatur</a:t>
            </a:r>
            <a:r>
              <a:rPr lang="en-US" dirty="0"/>
              <a:t>? 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utecten</a:t>
            </a:r>
            <a:r>
              <a:rPr lang="en-US" dirty="0"/>
              <a:t> </a:t>
            </a:r>
            <a:r>
              <a:rPr lang="en-US" dirty="0" err="1"/>
              <a:t>imaion</a:t>
            </a:r>
            <a:r>
              <a:rPr lang="en-US" dirty="0"/>
              <a:t> </a:t>
            </a:r>
            <a:r>
              <a:rPr lang="en-US" dirty="0" err="1"/>
              <a:t>nimil</a:t>
            </a:r>
            <a:r>
              <a:rPr lang="en-US" dirty="0"/>
              <a:t> is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p:txBody>
      </p:sp>
      <p:sp>
        <p:nvSpPr>
          <p:cNvPr id="12" name="Text Placeholder 4">
            <a:extLst>
              <a:ext uri="{FF2B5EF4-FFF2-40B4-BE49-F238E27FC236}">
                <a16:creationId xmlns:a16="http://schemas.microsoft.com/office/drawing/2014/main" id="{E9DB1872-B742-DB47-8D54-1CAE471D6158}"/>
              </a:ext>
            </a:extLst>
          </p:cNvPr>
          <p:cNvSpPr>
            <a:spLocks noGrp="1"/>
          </p:cNvSpPr>
          <p:nvPr>
            <p:ph type="body" sz="quarter" idx="14" hasCustomPrompt="1"/>
          </p:nvPr>
        </p:nvSpPr>
        <p:spPr>
          <a:xfrm>
            <a:off x="1954661" y="3194155"/>
            <a:ext cx="8855277" cy="1830514"/>
          </a:xfrm>
          <a:prstGeom prst="rect">
            <a:avLst/>
          </a:prstGeom>
        </p:spPr>
        <p:txBody>
          <a:bodyPr/>
          <a:lstStyle>
            <a:lvl1pPr marL="285750" indent="-285750">
              <a:lnSpc>
                <a:spcPct val="100000"/>
              </a:lnSpc>
              <a:buClr>
                <a:schemeClr val="bg1">
                  <a:lumMod val="65000"/>
                </a:schemeClr>
              </a:buClr>
              <a:buFont typeface="Arial" panose="020B0604020202020204" pitchFamily="34" charset="0"/>
              <a:buChar char="•"/>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lvl="0"/>
            <a:r>
              <a:rPr lang="en-US" dirty="0"/>
              <a:t>Bullet font &amp; style</a:t>
            </a:r>
          </a:p>
        </p:txBody>
      </p:sp>
      <p:sp>
        <p:nvSpPr>
          <p:cNvPr id="9" name="Rectangle 8">
            <a:extLst>
              <a:ext uri="{FF2B5EF4-FFF2-40B4-BE49-F238E27FC236}">
                <a16:creationId xmlns:a16="http://schemas.microsoft.com/office/drawing/2014/main" id="{3D0A4229-FF8F-9046-994A-DF523BB38772}"/>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6A5B753B-3717-97EA-9FBC-46F61CA647C6}"/>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1" name="Picture 10" descr="Text, logo&#10;&#10;Description automatically generated with medium confidence">
            <a:extLst>
              <a:ext uri="{FF2B5EF4-FFF2-40B4-BE49-F238E27FC236}">
                <a16:creationId xmlns:a16="http://schemas.microsoft.com/office/drawing/2014/main" id="{FA25CD65-AEA4-4A70-EEE6-1024C217C17A}"/>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10930596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18" name="Text Placeholder 4">
            <a:extLst>
              <a:ext uri="{FF2B5EF4-FFF2-40B4-BE49-F238E27FC236}">
                <a16:creationId xmlns:a16="http://schemas.microsoft.com/office/drawing/2014/main" id="{B7199545-5A00-9E47-B070-8E3B44DC8F57}"/>
              </a:ext>
            </a:extLst>
          </p:cNvPr>
          <p:cNvSpPr>
            <a:spLocks noGrp="1"/>
          </p:cNvSpPr>
          <p:nvPr>
            <p:ph type="body" sz="quarter" idx="12" hasCustomPrompt="1"/>
          </p:nvPr>
        </p:nvSpPr>
        <p:spPr>
          <a:xfrm>
            <a:off x="1482295" y="1920541"/>
            <a:ext cx="9227410" cy="418612"/>
          </a:xfrm>
          <a:prstGeom prst="rect">
            <a:avLst/>
          </a:prstGeom>
        </p:spPr>
        <p:txBody>
          <a:bodyPr/>
          <a:lstStyle>
            <a:lvl1pPr marL="0" indent="0">
              <a:lnSpc>
                <a:spcPct val="100000"/>
              </a:lnSpc>
              <a:buNone/>
              <a:defRPr sz="18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Subtitle</a:t>
            </a:r>
          </a:p>
        </p:txBody>
      </p:sp>
      <p:sp>
        <p:nvSpPr>
          <p:cNvPr id="19" name="Text Placeholder 4">
            <a:extLst>
              <a:ext uri="{FF2B5EF4-FFF2-40B4-BE49-F238E27FC236}">
                <a16:creationId xmlns:a16="http://schemas.microsoft.com/office/drawing/2014/main" id="{F4C3A522-6210-904D-83F1-7D21B01E8B13}"/>
              </a:ext>
            </a:extLst>
          </p:cNvPr>
          <p:cNvSpPr>
            <a:spLocks noGrp="1"/>
          </p:cNvSpPr>
          <p:nvPr>
            <p:ph type="body" sz="quarter" idx="13" hasCustomPrompt="1"/>
          </p:nvPr>
        </p:nvSpPr>
        <p:spPr>
          <a:xfrm>
            <a:off x="1482295" y="2358704"/>
            <a:ext cx="9227410" cy="2373542"/>
          </a:xfrm>
          <a:prstGeom prst="rect">
            <a:avLst/>
          </a:prstGeom>
        </p:spPr>
        <p:txBody>
          <a:bodyPr/>
          <a:lstStyle>
            <a:lvl1pPr marL="0" marR="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lang="en-US" dirty="0" err="1"/>
              <a:t>Nequianihil</a:t>
            </a:r>
            <a:r>
              <a:rPr lang="en-US" dirty="0"/>
              <a:t> </a:t>
            </a:r>
            <a:r>
              <a:rPr lang="en-US" dirty="0" err="1"/>
              <a:t>eos</a:t>
            </a:r>
            <a:r>
              <a:rPr lang="en-US" dirty="0"/>
              <a:t> </a:t>
            </a:r>
            <a:r>
              <a:rPr lang="en-US" dirty="0" err="1"/>
              <a:t>aut</a:t>
            </a:r>
            <a:r>
              <a:rPr lang="en-US" dirty="0"/>
              <a:t> </a:t>
            </a:r>
            <a:r>
              <a:rPr lang="en-US" dirty="0" err="1"/>
              <a:t>hiligent</a:t>
            </a:r>
            <a:r>
              <a:rPr lang="en-US" dirty="0"/>
              <a:t> </a:t>
            </a:r>
            <a:r>
              <a:rPr lang="en-US" dirty="0" err="1"/>
              <a:t>fuga</a:t>
            </a:r>
            <a:r>
              <a:rPr lang="en-US" dirty="0"/>
              <a:t>. </a:t>
            </a:r>
            <a:r>
              <a:rPr lang="en-US" dirty="0" err="1"/>
              <a:t>Poressincti</a:t>
            </a:r>
            <a:r>
              <a:rPr lang="en-US" dirty="0"/>
              <a:t> </a:t>
            </a:r>
            <a:r>
              <a:rPr lang="en-US" dirty="0" err="1"/>
              <a:t>voluptatur</a:t>
            </a:r>
            <a:r>
              <a:rPr lang="en-US" dirty="0"/>
              <a:t>? 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utecten</a:t>
            </a:r>
            <a:r>
              <a:rPr lang="en-US" dirty="0"/>
              <a:t> </a:t>
            </a:r>
            <a:r>
              <a:rPr lang="en-US" dirty="0" err="1"/>
              <a:t>imaion</a:t>
            </a:r>
            <a:r>
              <a:rPr lang="en-US" dirty="0"/>
              <a:t> </a:t>
            </a:r>
            <a:r>
              <a:rPr lang="en-US" dirty="0" err="1"/>
              <a:t>nimil</a:t>
            </a:r>
            <a:r>
              <a:rPr lang="en-US" dirty="0"/>
              <a:t> is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lang="en-US" dirty="0"/>
              <a:t> </a:t>
            </a:r>
            <a:r>
              <a:rPr lang="en-US" dirty="0" err="1"/>
              <a:t>Nequianihil</a:t>
            </a:r>
            <a:r>
              <a:rPr lang="en-US" dirty="0"/>
              <a:t> </a:t>
            </a:r>
            <a:r>
              <a:rPr lang="en-US" dirty="0" err="1"/>
              <a:t>eos</a:t>
            </a:r>
            <a:r>
              <a:rPr lang="en-US" dirty="0"/>
              <a:t> </a:t>
            </a:r>
            <a:r>
              <a:rPr lang="en-US" dirty="0" err="1"/>
              <a:t>aut</a:t>
            </a:r>
            <a:r>
              <a:rPr lang="en-US" dirty="0"/>
              <a:t> </a:t>
            </a:r>
            <a:r>
              <a:rPr lang="en-US" dirty="0" err="1"/>
              <a:t>hiligent</a:t>
            </a:r>
            <a:r>
              <a:rPr lang="en-US" dirty="0"/>
              <a:t> </a:t>
            </a:r>
            <a:r>
              <a:rPr lang="en-US" dirty="0" err="1"/>
              <a:t>fuga</a:t>
            </a:r>
            <a:r>
              <a:rPr lang="en-US" dirty="0"/>
              <a:t>. </a:t>
            </a:r>
            <a:r>
              <a:rPr lang="en-US" dirty="0" err="1"/>
              <a:t>Poressincti</a:t>
            </a:r>
            <a:r>
              <a:rPr lang="en-US" dirty="0"/>
              <a:t> </a:t>
            </a:r>
            <a:r>
              <a:rPr lang="en-US" dirty="0" err="1"/>
              <a:t>voluptatur</a:t>
            </a:r>
            <a:r>
              <a:rPr lang="en-US" dirty="0"/>
              <a:t>? 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utecten</a:t>
            </a:r>
            <a:r>
              <a:rPr lang="en-US" dirty="0"/>
              <a:t> </a:t>
            </a:r>
            <a:r>
              <a:rPr lang="en-US" dirty="0" err="1"/>
              <a:t>imaion</a:t>
            </a:r>
            <a:r>
              <a:rPr lang="en-US" dirty="0"/>
              <a:t> </a:t>
            </a:r>
            <a:r>
              <a:rPr lang="en-US" dirty="0" err="1"/>
              <a:t>nimil</a:t>
            </a:r>
            <a:r>
              <a:rPr lang="en-US" dirty="0"/>
              <a:t> is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a:p>
            <a:pPr lvl="0"/>
            <a:endParaRPr lang="en-US" dirty="0"/>
          </a:p>
        </p:txBody>
      </p:sp>
      <p:sp>
        <p:nvSpPr>
          <p:cNvPr id="13" name="Text Placeholder 4">
            <a:extLst>
              <a:ext uri="{FF2B5EF4-FFF2-40B4-BE49-F238E27FC236}">
                <a16:creationId xmlns:a16="http://schemas.microsoft.com/office/drawing/2014/main" id="{E67B1BB2-660D-E148-A6EE-55FD142ABF71}"/>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20" name="Text Placeholder 4">
            <a:extLst>
              <a:ext uri="{FF2B5EF4-FFF2-40B4-BE49-F238E27FC236}">
                <a16:creationId xmlns:a16="http://schemas.microsoft.com/office/drawing/2014/main" id="{2739A6D5-0DEE-DA49-9CB1-48D3360FC306}"/>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9" name="Rectangle 8">
            <a:extLst>
              <a:ext uri="{FF2B5EF4-FFF2-40B4-BE49-F238E27FC236}">
                <a16:creationId xmlns:a16="http://schemas.microsoft.com/office/drawing/2014/main" id="{D35D78C4-7EE3-B7E2-0E2B-67CA9980C975}"/>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3D8BDB6E-E454-6585-DB7B-846C32CA6225}"/>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1" name="Picture 10" descr="Text, logo&#10;&#10;Description automatically generated with medium confidence">
            <a:extLst>
              <a:ext uri="{FF2B5EF4-FFF2-40B4-BE49-F238E27FC236}">
                <a16:creationId xmlns:a16="http://schemas.microsoft.com/office/drawing/2014/main" id="{4C008AC3-6217-FA54-905D-3F94AE47611C}"/>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40728205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7" name="Text Placeholder 4">
            <a:extLst>
              <a:ext uri="{FF2B5EF4-FFF2-40B4-BE49-F238E27FC236}">
                <a16:creationId xmlns:a16="http://schemas.microsoft.com/office/drawing/2014/main" id="{ED238C3E-378B-9A4D-BC39-006D2B017B8E}"/>
              </a:ext>
            </a:extLst>
          </p:cNvPr>
          <p:cNvSpPr>
            <a:spLocks noGrp="1"/>
          </p:cNvSpPr>
          <p:nvPr>
            <p:ph type="body" sz="quarter" idx="14" hasCustomPrompt="1"/>
          </p:nvPr>
        </p:nvSpPr>
        <p:spPr>
          <a:xfrm>
            <a:off x="1482295" y="2513743"/>
            <a:ext cx="9440069" cy="1830514"/>
          </a:xfrm>
          <a:prstGeom prst="rect">
            <a:avLst/>
          </a:prstGeom>
        </p:spPr>
        <p:txBody>
          <a:bodyPr/>
          <a:lstStyle>
            <a:lvl1pPr marL="285750" indent="-285750">
              <a:lnSpc>
                <a:spcPct val="100000"/>
              </a:lnSpc>
              <a:buClr>
                <a:schemeClr val="bg1">
                  <a:lumMod val="65000"/>
                </a:schemeClr>
              </a:buClr>
              <a:buFont typeface="Arial" panose="020B0604020202020204" pitchFamily="34" charset="0"/>
              <a:buChar char="•"/>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lvl="0"/>
            <a:r>
              <a:rPr lang="en-US" dirty="0"/>
              <a:t>Bullet font &amp; style</a:t>
            </a:r>
          </a:p>
        </p:txBody>
      </p:sp>
      <p:sp>
        <p:nvSpPr>
          <p:cNvPr id="22" name="Text Placeholder 4">
            <a:extLst>
              <a:ext uri="{FF2B5EF4-FFF2-40B4-BE49-F238E27FC236}">
                <a16:creationId xmlns:a16="http://schemas.microsoft.com/office/drawing/2014/main" id="{4DFCCEE5-FDE9-6343-AD3D-69929C473F32}"/>
              </a:ext>
            </a:extLst>
          </p:cNvPr>
          <p:cNvSpPr>
            <a:spLocks noGrp="1"/>
          </p:cNvSpPr>
          <p:nvPr>
            <p:ph type="body" sz="quarter" idx="12" hasCustomPrompt="1"/>
          </p:nvPr>
        </p:nvSpPr>
        <p:spPr>
          <a:xfrm>
            <a:off x="1482294" y="2095131"/>
            <a:ext cx="9440069" cy="418612"/>
          </a:xfrm>
          <a:prstGeom prst="rect">
            <a:avLst/>
          </a:prstGeom>
        </p:spPr>
        <p:txBody>
          <a:bodyPr/>
          <a:lstStyle>
            <a:lvl1pPr marL="0" indent="0">
              <a:lnSpc>
                <a:spcPct val="100000"/>
              </a:lnSpc>
              <a:buNone/>
              <a:defRPr sz="18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Subtitle</a:t>
            </a:r>
          </a:p>
        </p:txBody>
      </p:sp>
      <p:sp>
        <p:nvSpPr>
          <p:cNvPr id="19" name="Text Placeholder 4">
            <a:extLst>
              <a:ext uri="{FF2B5EF4-FFF2-40B4-BE49-F238E27FC236}">
                <a16:creationId xmlns:a16="http://schemas.microsoft.com/office/drawing/2014/main" id="{3BA43D8B-7DAF-B848-8B71-944C89C1F0F6}"/>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23" name="Text Placeholder 4">
            <a:extLst>
              <a:ext uri="{FF2B5EF4-FFF2-40B4-BE49-F238E27FC236}">
                <a16:creationId xmlns:a16="http://schemas.microsoft.com/office/drawing/2014/main" id="{BBD1B11C-9EF3-864D-A5AD-5E531D2EF372}"/>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9" name="Rectangle 8">
            <a:extLst>
              <a:ext uri="{FF2B5EF4-FFF2-40B4-BE49-F238E27FC236}">
                <a16:creationId xmlns:a16="http://schemas.microsoft.com/office/drawing/2014/main" id="{5FFB9C9F-CA81-F85E-CC19-D6BA73ECADE1}"/>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C9BD1351-CB47-C714-9B0E-D2BF4D506BDD}"/>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1" name="Picture 10" descr="Text, logo&#10;&#10;Description automatically generated with medium confidence">
            <a:extLst>
              <a:ext uri="{FF2B5EF4-FFF2-40B4-BE49-F238E27FC236}">
                <a16:creationId xmlns:a16="http://schemas.microsoft.com/office/drawing/2014/main" id="{97CEAAFD-21A6-58FE-BF67-563183020A7C}"/>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12536954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1275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3518223"/>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hyperlink" Target="https://doi.org/10.1177/00110000221092662" TargetMode="External"/><Relationship Id="rId2" Type="http://schemas.openxmlformats.org/officeDocument/2006/relationships/notesSlide" Target="../notesSlides/notesSlide23.xml"/><Relationship Id="rId1" Type="http://schemas.openxmlformats.org/officeDocument/2006/relationships/slideLayout" Target="../slideLayouts/slideLayout11.xml"/><Relationship Id="rId5" Type="http://schemas.openxmlformats.org/officeDocument/2006/relationships/hyperlink" Target="https://doi.org/10.1177/1745691621994247" TargetMode="External"/><Relationship Id="rId4" Type="http://schemas.openxmlformats.org/officeDocument/2006/relationships/hyperlink" Target="https://doi.org/10.1177/1745691619827499"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B55D0F34-5A8A-4237-9F79-75F6B4350D8D}"/>
              </a:ext>
            </a:extLst>
          </p:cNvPr>
          <p:cNvSpPr txBox="1">
            <a:spLocks noGrp="1"/>
          </p:cNvSpPr>
          <p:nvPr>
            <p:ph type="title" idx="4294967295"/>
          </p:nvPr>
        </p:nvSpPr>
        <p:spPr>
          <a:xfrm>
            <a:off x="4056846" y="656823"/>
            <a:ext cx="7946264" cy="2000069"/>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0" normalizeH="0" baseline="0" noProof="0" dirty="0">
                <a:ln>
                  <a:noFill/>
                </a:ln>
                <a:solidFill>
                  <a:schemeClr val="bg1"/>
                </a:solidFill>
                <a:effectLst/>
                <a:uLnTx/>
                <a:uFillTx/>
                <a:latin typeface="+mn-lt"/>
                <a:ea typeface="Charter Roman" charset="0"/>
                <a:cs typeface="Charter Roman" charset="0"/>
              </a:rPr>
              <a:t>Black College Students’ Experiences with Microaggressions and Colorblind Racism: </a:t>
            </a:r>
          </a:p>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0" normalizeH="0" baseline="0" noProof="0" dirty="0">
                <a:ln>
                  <a:noFill/>
                </a:ln>
                <a:solidFill>
                  <a:schemeClr val="bg1"/>
                </a:solidFill>
                <a:effectLst/>
                <a:uLnTx/>
                <a:uFillTx/>
                <a:latin typeface="+mn-lt"/>
                <a:ea typeface="Charter Roman" charset="0"/>
                <a:cs typeface="Charter Roman" charset="0"/>
              </a:rPr>
              <a:t>A Qualitative Descriptive Phenomenology</a:t>
            </a:r>
            <a:endParaRPr kumimoji="0" lang="en-US" sz="2800" b="1" i="0" u="none" strike="noStrike" kern="1200" cap="none" spc="0" normalizeH="0" baseline="0" noProof="0" dirty="0">
              <a:ln>
                <a:noFill/>
              </a:ln>
              <a:solidFill>
                <a:srgbClr val="FDA31B"/>
              </a:solidFill>
              <a:effectLst/>
              <a:uLnTx/>
              <a:uFillTx/>
              <a:latin typeface="+mn-lt"/>
              <a:ea typeface="Charter Roman" charset="0"/>
              <a:cs typeface="Charter Roman" charset="0"/>
            </a:endParaRPr>
          </a:p>
        </p:txBody>
      </p:sp>
      <p:sp>
        <p:nvSpPr>
          <p:cNvPr id="5" name="Subtitle 2">
            <a:extLst>
              <a:ext uri="{FF2B5EF4-FFF2-40B4-BE49-F238E27FC236}">
                <a16:creationId xmlns:a16="http://schemas.microsoft.com/office/drawing/2014/main" id="{7FA28609-0567-4BCD-B4B6-84863B70E0F6}"/>
              </a:ext>
            </a:extLst>
          </p:cNvPr>
          <p:cNvSpPr txBox="1">
            <a:spLocks/>
          </p:cNvSpPr>
          <p:nvPr/>
        </p:nvSpPr>
        <p:spPr>
          <a:xfrm>
            <a:off x="4405015" y="2773541"/>
            <a:ext cx="8288498" cy="2192785"/>
          </a:xfrm>
          <a:prstGeom prst="rect">
            <a:avLst/>
          </a:prstGeom>
        </p:spPr>
        <p:txBody>
          <a:bodyPr>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solidFill>
                  <a:schemeClr val="bg1"/>
                </a:solidFill>
              </a:rPr>
              <a:t>Stacy C. Marrow</a:t>
            </a:r>
          </a:p>
          <a:p>
            <a:pPr indent="0">
              <a:buNone/>
            </a:pPr>
            <a:r>
              <a:rPr lang="en-US" dirty="0">
                <a:solidFill>
                  <a:schemeClr val="bg1"/>
                </a:solidFill>
              </a:rPr>
              <a:t>National University</a:t>
            </a:r>
          </a:p>
          <a:p>
            <a:pPr marL="0" indent="0">
              <a:buNone/>
            </a:pPr>
            <a:endParaRPr lang="en-US" dirty="0">
              <a:solidFill>
                <a:schemeClr val="bg1"/>
              </a:solidFill>
            </a:endParaRPr>
          </a:p>
          <a:p>
            <a:r>
              <a:rPr lang="en-US" dirty="0">
                <a:solidFill>
                  <a:schemeClr val="bg1"/>
                </a:solidFill>
              </a:rPr>
              <a:t>Dissertation Chair: Dr. Belle Booker Zorigian</a:t>
            </a:r>
          </a:p>
          <a:p>
            <a:r>
              <a:rPr lang="en-US" dirty="0">
                <a:solidFill>
                  <a:schemeClr val="bg1"/>
                </a:solidFill>
              </a:rPr>
              <a:t>Subject Matter Expert: Dr. Bruce Barnhart</a:t>
            </a:r>
          </a:p>
          <a:p>
            <a:r>
              <a:rPr lang="en-US" dirty="0">
                <a:solidFill>
                  <a:schemeClr val="bg1"/>
                </a:solidFill>
              </a:rPr>
              <a:t>Academic Reader: Dr. Carrie Lloyd</a:t>
            </a:r>
          </a:p>
        </p:txBody>
      </p:sp>
    </p:spTree>
    <p:extLst>
      <p:ext uri="{BB962C8B-B14F-4D97-AF65-F5344CB8AC3E}">
        <p14:creationId xmlns:p14="http://schemas.microsoft.com/office/powerpoint/2010/main" val="13645914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A0E94F-922B-5358-7217-0489A14E2B0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A4AE7F1-4E1C-8169-F8E5-28025E4237BB}"/>
              </a:ext>
            </a:extLst>
          </p:cNvPr>
          <p:cNvSpPr txBox="1">
            <a:spLocks noGrp="1"/>
          </p:cNvSpPr>
          <p:nvPr>
            <p:ph type="title" idx="4294967295"/>
          </p:nvPr>
        </p:nvSpPr>
        <p:spPr>
          <a:xfrm>
            <a:off x="621614" y="494040"/>
            <a:ext cx="11166433" cy="63094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Times" pitchFamily="2" charset="0"/>
                <a:ea typeface="Charter Roman" charset="0"/>
                <a:cs typeface="Charter Roman" charset="0"/>
              </a:rPr>
              <a:t>POPULATION &amp; SAMPLE</a:t>
            </a:r>
          </a:p>
        </p:txBody>
      </p:sp>
      <p:sp>
        <p:nvSpPr>
          <p:cNvPr id="3" name="Text Placeholder 2">
            <a:extLst>
              <a:ext uri="{FF2B5EF4-FFF2-40B4-BE49-F238E27FC236}">
                <a16:creationId xmlns:a16="http://schemas.microsoft.com/office/drawing/2014/main" id="{67B16D13-E26E-EB36-AC2F-A39F7380E491}"/>
              </a:ext>
              <a:ext uri="{C183D7F6-B498-43B3-948B-1728B52AA6E4}">
                <adec:decorative xmlns:adec="http://schemas.microsoft.com/office/drawing/2017/decorative" val="1"/>
              </a:ext>
            </a:extLst>
          </p:cNvPr>
          <p:cNvSpPr txBox="1">
            <a:spLocks/>
          </p:cNvSpPr>
          <p:nvPr/>
        </p:nvSpPr>
        <p:spPr>
          <a:xfrm>
            <a:off x="621614" y="1290454"/>
            <a:ext cx="10844481" cy="4330936"/>
          </a:xfrm>
          <a:prstGeom prst="rect">
            <a:avLst/>
          </a:prstGeom>
        </p:spPr>
        <p:txBody>
          <a:bodyPr vert="horz" lIns="91440" tIns="45720" rIns="91440" bIns="45720" rtlCol="0">
            <a:no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685800" lvl="2" indent="0">
              <a:buNone/>
            </a:pPr>
            <a:endParaRPr lang="en-US" sz="2400" kern="1200" dirty="0">
              <a:solidFill>
                <a:schemeClr val="dk1"/>
              </a:solidFill>
            </a:endParaRPr>
          </a:p>
        </p:txBody>
      </p:sp>
      <p:sp>
        <p:nvSpPr>
          <p:cNvPr id="7" name="Rectangle 1">
            <a:extLst>
              <a:ext uri="{FF2B5EF4-FFF2-40B4-BE49-F238E27FC236}">
                <a16:creationId xmlns:a16="http://schemas.microsoft.com/office/drawing/2014/main" id="{173B86B3-579E-D0F3-697F-59F2E1EEA6F7}"/>
              </a:ext>
            </a:extLst>
          </p:cNvPr>
          <p:cNvSpPr>
            <a:spLocks noChangeArrowheads="1"/>
          </p:cNvSpPr>
          <p:nvPr/>
        </p:nvSpPr>
        <p:spPr bwMode="auto">
          <a:xfrm rot="10800000" flipV="1">
            <a:off x="6493333" y="1332263"/>
            <a:ext cx="4972762" cy="4247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Char char="•"/>
              <a:tabLst/>
            </a:pPr>
            <a:r>
              <a:rPr kumimoji="0" lang="en-US" altLang="en-US" sz="2800" b="1" i="0" u="none" strike="noStrike" cap="none" normalizeH="0" baseline="0" dirty="0">
                <a:ln>
                  <a:noFill/>
                </a:ln>
                <a:solidFill>
                  <a:schemeClr val="tx1"/>
                </a:solidFill>
                <a:effectLst/>
                <a:latin typeface="+mj-lt"/>
              </a:rPr>
              <a:t>Inclusion Criteria:</a:t>
            </a:r>
            <a:endParaRPr kumimoji="0" lang="en-US" altLang="en-US" sz="2800" b="0" i="0" u="none" strike="noStrike" cap="none" normalizeH="0" baseline="0" dirty="0">
              <a:ln>
                <a:noFill/>
              </a:ln>
              <a:solidFill>
                <a:schemeClr val="tx1"/>
              </a:solidFill>
              <a:effectLst/>
              <a:latin typeface="+mj-lt"/>
            </a:endParaRPr>
          </a:p>
          <a:p>
            <a:pPr lvl="1" eaLnBrk="0" fontAlgn="base" hangingPunct="0">
              <a:lnSpc>
                <a:spcPct val="150000"/>
              </a:lnSpc>
              <a:spcBef>
                <a:spcPct val="0"/>
              </a:spcBef>
              <a:spcAft>
                <a:spcPct val="0"/>
              </a:spcAft>
              <a:buFontTx/>
              <a:buChar char="•"/>
            </a:pPr>
            <a:r>
              <a:rPr kumimoji="0" lang="en-US" altLang="en-US" sz="2800" b="0" i="0" u="none" strike="noStrike" cap="none" normalizeH="0" baseline="0" dirty="0">
                <a:ln>
                  <a:noFill/>
                </a:ln>
                <a:solidFill>
                  <a:schemeClr val="tx1"/>
                </a:solidFill>
                <a:effectLst/>
                <a:latin typeface="+mj-lt"/>
              </a:rPr>
              <a:t>Identified as Black</a:t>
            </a:r>
          </a:p>
          <a:p>
            <a:pPr lvl="1" eaLnBrk="0" fontAlgn="base" hangingPunct="0">
              <a:lnSpc>
                <a:spcPct val="150000"/>
              </a:lnSpc>
              <a:spcBef>
                <a:spcPct val="0"/>
              </a:spcBef>
              <a:spcAft>
                <a:spcPct val="0"/>
              </a:spcAft>
              <a:buFontTx/>
              <a:buChar char="•"/>
            </a:pPr>
            <a:r>
              <a:rPr kumimoji="0" lang="en-US" altLang="en-US" sz="2800" b="0" i="0" u="none" strike="noStrike" cap="none" normalizeH="0" baseline="0" dirty="0">
                <a:ln>
                  <a:noFill/>
                </a:ln>
                <a:solidFill>
                  <a:schemeClr val="tx1"/>
                </a:solidFill>
                <a:effectLst/>
                <a:latin typeface="+mj-lt"/>
              </a:rPr>
              <a:t>Attended public 4-year HWPIs</a:t>
            </a:r>
          </a:p>
          <a:p>
            <a:pPr lvl="1" eaLnBrk="0" fontAlgn="base" hangingPunct="0">
              <a:lnSpc>
                <a:spcPct val="150000"/>
              </a:lnSpc>
              <a:spcBef>
                <a:spcPct val="0"/>
              </a:spcBef>
              <a:spcAft>
                <a:spcPct val="0"/>
              </a:spcAft>
              <a:buFontTx/>
              <a:buChar char="•"/>
            </a:pPr>
            <a:r>
              <a:rPr kumimoji="0" lang="en-US" altLang="en-US" sz="2800" b="0" i="0" u="none" strike="noStrike" cap="none" normalizeH="0" baseline="0" dirty="0">
                <a:ln>
                  <a:noFill/>
                </a:ln>
                <a:solidFill>
                  <a:schemeClr val="tx1"/>
                </a:solidFill>
                <a:effectLst/>
                <a:latin typeface="+mj-lt"/>
              </a:rPr>
              <a:t>Experienced campus microaggressions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9" name="Picture 8">
            <a:extLst>
              <a:ext uri="{FF2B5EF4-FFF2-40B4-BE49-F238E27FC236}">
                <a16:creationId xmlns:a16="http://schemas.microsoft.com/office/drawing/2014/main" id="{1EB0B191-34FD-9119-7751-BF79C9CC2CB1}"/>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810445" y="1799592"/>
            <a:ext cx="4888223" cy="3258815"/>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7459945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43DAB0-1F5B-14D6-24EB-0AF5EBB31E4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94C1283-A46B-0EA5-4ED0-79F7B6469813}"/>
              </a:ext>
            </a:extLst>
          </p:cNvPr>
          <p:cNvSpPr txBox="1">
            <a:spLocks noGrp="1"/>
          </p:cNvSpPr>
          <p:nvPr>
            <p:ph type="title" idx="4294967295"/>
          </p:nvPr>
        </p:nvSpPr>
        <p:spPr>
          <a:xfrm>
            <a:off x="621614" y="494040"/>
            <a:ext cx="11166433" cy="63094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Times" pitchFamily="2" charset="0"/>
                <a:ea typeface="Charter Roman" charset="0"/>
                <a:cs typeface="Charter Roman" charset="0"/>
              </a:rPr>
              <a:t>POPULATION &amp; SAMPLE</a:t>
            </a:r>
          </a:p>
        </p:txBody>
      </p:sp>
      <p:sp>
        <p:nvSpPr>
          <p:cNvPr id="3" name="Text Placeholder 2">
            <a:extLst>
              <a:ext uri="{FF2B5EF4-FFF2-40B4-BE49-F238E27FC236}">
                <a16:creationId xmlns:a16="http://schemas.microsoft.com/office/drawing/2014/main" id="{22153214-18CF-B0DF-4BAF-51CB1118E312}"/>
              </a:ext>
              <a:ext uri="{C183D7F6-B498-43B3-948B-1728B52AA6E4}">
                <adec:decorative xmlns:adec="http://schemas.microsoft.com/office/drawing/2017/decorative" val="1"/>
              </a:ext>
            </a:extLst>
          </p:cNvPr>
          <p:cNvSpPr txBox="1">
            <a:spLocks/>
          </p:cNvSpPr>
          <p:nvPr/>
        </p:nvSpPr>
        <p:spPr>
          <a:xfrm>
            <a:off x="621614" y="1251717"/>
            <a:ext cx="10844481" cy="461665"/>
          </a:xfrm>
          <a:prstGeom prst="rect">
            <a:avLst/>
          </a:prstGeom>
        </p:spPr>
        <p:txBody>
          <a:bodyPr vert="horz" lIns="91440" tIns="45720" rIns="91440" bIns="45720" rtlCol="0">
            <a:sp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685800" lvl="2" indent="0">
              <a:buNone/>
            </a:pPr>
            <a:endParaRPr lang="en-US" sz="2400" kern="1200" dirty="0">
              <a:solidFill>
                <a:schemeClr val="dk1"/>
              </a:solidFill>
            </a:endParaRPr>
          </a:p>
        </p:txBody>
      </p:sp>
      <p:sp>
        <p:nvSpPr>
          <p:cNvPr id="5" name="Rectangle 2">
            <a:extLst>
              <a:ext uri="{FF2B5EF4-FFF2-40B4-BE49-F238E27FC236}">
                <a16:creationId xmlns:a16="http://schemas.microsoft.com/office/drawing/2014/main" id="{F640CC79-7833-C0C2-1E8F-321B89E25E62}"/>
              </a:ext>
            </a:extLst>
          </p:cNvPr>
          <p:cNvSpPr>
            <a:spLocks noChangeArrowheads="1"/>
          </p:cNvSpPr>
          <p:nvPr/>
        </p:nvSpPr>
        <p:spPr bwMode="auto">
          <a:xfrm rot="10800000" flipV="1">
            <a:off x="690282" y="1026217"/>
            <a:ext cx="5405718" cy="3903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Char char="•"/>
              <a:tabLst/>
            </a:pPr>
            <a:r>
              <a:rPr kumimoji="0" lang="en-US" altLang="en-US" sz="2800" b="1" i="0" u="none" strike="noStrike" cap="none" normalizeH="0" baseline="0" dirty="0">
                <a:ln>
                  <a:noFill/>
                </a:ln>
                <a:solidFill>
                  <a:schemeClr val="tx1"/>
                </a:solidFill>
                <a:effectLst/>
                <a:latin typeface="+mj-lt"/>
              </a:rPr>
              <a:t>Data Collection</a:t>
            </a:r>
          </a:p>
          <a:p>
            <a:pPr marL="0" marR="0" lvl="0" indent="0" algn="l" defTabSz="914400" rtl="0" eaLnBrk="0" fontAlgn="base" latinLnBrk="0" hangingPunct="0">
              <a:lnSpc>
                <a:spcPct val="150000"/>
              </a:lnSpc>
              <a:spcBef>
                <a:spcPct val="0"/>
              </a:spcBef>
              <a:spcAft>
                <a:spcPct val="0"/>
              </a:spcAft>
              <a:buClrTx/>
              <a:buSzTx/>
              <a:tabLst/>
            </a:pPr>
            <a:r>
              <a:rPr lang="en-US" altLang="en-US" sz="2800" dirty="0">
                <a:latin typeface="+mj-lt"/>
              </a:rPr>
              <a:t>T</a:t>
            </a:r>
            <a:r>
              <a:rPr kumimoji="0" lang="en-US" altLang="en-US" sz="2800" b="0" i="0" u="none" strike="noStrike" cap="none" normalizeH="0" baseline="0" dirty="0">
                <a:ln>
                  <a:noFill/>
                </a:ln>
                <a:solidFill>
                  <a:schemeClr val="tx1"/>
                </a:solidFill>
                <a:effectLst/>
                <a:latin typeface="+mj-lt"/>
              </a:rPr>
              <a:t>wo 1–1.5-hour Zoom interviews per participant</a:t>
            </a: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altLang="en-US" sz="2800" b="1" i="0" u="none" strike="noStrike" cap="none" normalizeH="0" baseline="0" dirty="0">
                <a:ln>
                  <a:noFill/>
                </a:ln>
                <a:solidFill>
                  <a:schemeClr val="tx1"/>
                </a:solidFill>
                <a:effectLst/>
                <a:latin typeface="+mj-lt"/>
              </a:rPr>
              <a:t>Saturation Achieved:</a:t>
            </a:r>
            <a:r>
              <a:rPr kumimoji="0" lang="en-US" altLang="en-US" sz="2800" b="0" i="0" u="none" strike="noStrike" cap="none" normalizeH="0" baseline="0" dirty="0">
                <a:ln>
                  <a:noFill/>
                </a:ln>
                <a:solidFill>
                  <a:schemeClr val="tx1"/>
                </a:solidFill>
                <a:effectLst/>
                <a:latin typeface="+mj-lt"/>
              </a:rPr>
              <a:t> Recruitment continued until themes recurred</a:t>
            </a:r>
          </a:p>
        </p:txBody>
      </p:sp>
      <p:pic>
        <p:nvPicPr>
          <p:cNvPr id="7" name="Picture 6">
            <a:extLst>
              <a:ext uri="{FF2B5EF4-FFF2-40B4-BE49-F238E27FC236}">
                <a16:creationId xmlns:a16="http://schemas.microsoft.com/office/drawing/2014/main" id="{3DCCDC8F-9D5F-A6B2-2211-FCFE91C78C2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6382328" y="1231752"/>
            <a:ext cx="5405719" cy="3995530"/>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4104972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DD3157-830E-496A-AADA-009628BB5BB0}"/>
              </a:ext>
            </a:extLst>
          </p:cNvPr>
          <p:cNvSpPr txBox="1">
            <a:spLocks noGrp="1"/>
          </p:cNvSpPr>
          <p:nvPr>
            <p:ph type="title" idx="4294967295"/>
          </p:nvPr>
        </p:nvSpPr>
        <p:spPr>
          <a:xfrm>
            <a:off x="512783" y="494040"/>
            <a:ext cx="11166433" cy="63094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Times" pitchFamily="2" charset="0"/>
                <a:ea typeface="Charter Roman" charset="0"/>
                <a:cs typeface="Charter Roman" charset="0"/>
              </a:rPr>
              <a:t>INSTRUMENTATION</a:t>
            </a:r>
          </a:p>
        </p:txBody>
      </p:sp>
      <p:sp>
        <p:nvSpPr>
          <p:cNvPr id="3" name="Text Placeholder 2">
            <a:extLst>
              <a:ext uri="{FF2B5EF4-FFF2-40B4-BE49-F238E27FC236}">
                <a16:creationId xmlns:a16="http://schemas.microsoft.com/office/drawing/2014/main" id="{D9D3B57C-0D85-415A-A156-247F10BD3F2F}"/>
              </a:ext>
            </a:extLst>
          </p:cNvPr>
          <p:cNvSpPr txBox="1">
            <a:spLocks/>
          </p:cNvSpPr>
          <p:nvPr/>
        </p:nvSpPr>
        <p:spPr>
          <a:xfrm>
            <a:off x="621614" y="1222345"/>
            <a:ext cx="11035230" cy="4894954"/>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endParaRPr lang="en-US" sz="2800" b="1" dirty="0"/>
          </a:p>
          <a:p>
            <a:pPr marL="0" indent="0" algn="ctr">
              <a:buNone/>
            </a:pPr>
            <a:r>
              <a:rPr lang="en-US" sz="3000" b="1" dirty="0"/>
              <a:t>Open-ended interviews</a:t>
            </a:r>
          </a:p>
          <a:p>
            <a:pPr algn="ctr">
              <a:buFont typeface="Arial" panose="020B0604020202020204" pitchFamily="34" charset="0"/>
              <a:buChar char="•"/>
            </a:pPr>
            <a:r>
              <a:rPr lang="en-US" sz="3000" dirty="0"/>
              <a:t>Five open-ended questions</a:t>
            </a:r>
          </a:p>
          <a:p>
            <a:pPr algn="ctr">
              <a:buFont typeface="Arial" panose="020B0604020202020204" pitchFamily="34" charset="0"/>
              <a:buChar char="•"/>
            </a:pPr>
            <a:r>
              <a:rPr lang="en-US" sz="3000" dirty="0"/>
              <a:t>1-1 ½ hours to complete</a:t>
            </a:r>
          </a:p>
          <a:p>
            <a:pPr algn="ctr">
              <a:buFont typeface="Arial" panose="020B0604020202020204" pitchFamily="34" charset="0"/>
              <a:buChar char="•"/>
            </a:pPr>
            <a:r>
              <a:rPr lang="en-US" sz="3000" dirty="0"/>
              <a:t>provided understanding of students’ lived experiences with microaggressions and colorblind racism at HWPIs.</a:t>
            </a:r>
          </a:p>
          <a:p>
            <a:pPr marL="0" indent="0" algn="ctr">
              <a:buNone/>
            </a:pPr>
            <a:endParaRPr lang="en-US" sz="3000" dirty="0"/>
          </a:p>
          <a:p>
            <a:pPr marL="0" indent="0" algn="ctr">
              <a:buNone/>
            </a:pPr>
            <a:r>
              <a:rPr lang="en-US" sz="3000" dirty="0"/>
              <a:t>Field tested by a National University expert educational research panel</a:t>
            </a:r>
          </a:p>
          <a:p>
            <a:pPr algn="ctr">
              <a:buFont typeface="Arial" panose="020B0604020202020204" pitchFamily="34" charset="0"/>
              <a:buChar char="•"/>
            </a:pPr>
            <a:endParaRPr lang="en-US" sz="3000" dirty="0"/>
          </a:p>
          <a:p>
            <a:pPr algn="ctr">
              <a:buFont typeface="Arial" panose="020B0604020202020204" pitchFamily="34" charset="0"/>
              <a:buChar char="•"/>
            </a:pPr>
            <a:endParaRPr lang="en-US" sz="3000" dirty="0"/>
          </a:p>
        </p:txBody>
      </p:sp>
    </p:spTree>
    <p:extLst>
      <p:ext uri="{BB962C8B-B14F-4D97-AF65-F5344CB8AC3E}">
        <p14:creationId xmlns:p14="http://schemas.microsoft.com/office/powerpoint/2010/main" val="30765985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DC39FF2-D950-4FF9-98AC-B539C537C570}"/>
              </a:ext>
            </a:extLst>
          </p:cNvPr>
          <p:cNvSpPr txBox="1"/>
          <p:nvPr/>
        </p:nvSpPr>
        <p:spPr>
          <a:xfrm>
            <a:off x="621614" y="494040"/>
            <a:ext cx="11166433" cy="630942"/>
          </a:xfrm>
          <a:prstGeom prst="rect">
            <a:avLst/>
          </a:prstGeom>
          <a:noFill/>
        </p:spPr>
        <p:txBody>
          <a:bodyPr wrap="square" rtlCol="0">
            <a:spAutoFit/>
          </a:bodyPr>
          <a:lstStyle/>
          <a:p>
            <a:r>
              <a:rPr lang="en-US" sz="3500" b="1" dirty="0">
                <a:solidFill>
                  <a:srgbClr val="0B253F"/>
                </a:solidFill>
                <a:latin typeface="Times" pitchFamily="2" charset="0"/>
                <a:ea typeface="Charter Roman" charset="0"/>
                <a:cs typeface="Charter Roman" charset="0"/>
              </a:rPr>
              <a:t>STUDY PROCEDURES</a:t>
            </a:r>
          </a:p>
        </p:txBody>
      </p:sp>
      <p:sp>
        <p:nvSpPr>
          <p:cNvPr id="3" name="Text Placeholder 2">
            <a:extLst>
              <a:ext uri="{FF2B5EF4-FFF2-40B4-BE49-F238E27FC236}">
                <a16:creationId xmlns:a16="http://schemas.microsoft.com/office/drawing/2014/main" id="{34F60F94-39E3-472E-8251-95A28C6980E9}"/>
              </a:ext>
            </a:extLst>
          </p:cNvPr>
          <p:cNvSpPr txBox="1">
            <a:spLocks noGrp="1"/>
          </p:cNvSpPr>
          <p:nvPr>
            <p:ph type="title" idx="4294967295"/>
          </p:nvPr>
        </p:nvSpPr>
        <p:spPr>
          <a:xfrm>
            <a:off x="621614" y="1222345"/>
            <a:ext cx="11166433" cy="489495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8600" marR="0" lvl="0" indent="-22860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chemeClr val="tx1">
                    <a:lumMod val="85000"/>
                    <a:lumOff val="15000"/>
                  </a:schemeClr>
                </a:solidFill>
                <a:effectLst/>
                <a:uLnTx/>
                <a:uFillTx/>
                <a:latin typeface="+mn-lt"/>
                <a:ea typeface="+mn-ea"/>
                <a:cs typeface="+mn-cs"/>
              </a:rPr>
              <a:t>National University Institutional Review Board (IRB) approval</a:t>
            </a:r>
          </a:p>
          <a:p>
            <a:pPr marL="228600" marR="0" lvl="0" indent="-22860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chemeClr val="tx1">
                    <a:lumMod val="85000"/>
                    <a:lumOff val="15000"/>
                  </a:schemeClr>
                </a:solidFill>
                <a:effectLst/>
                <a:uLnTx/>
                <a:uFillTx/>
                <a:latin typeface="+mn-lt"/>
                <a:ea typeface="+mn-ea"/>
                <a:cs typeface="+mn-cs"/>
              </a:rPr>
              <a:t>recruited respondents through purposive and snowball sampling</a:t>
            </a:r>
          </a:p>
          <a:p>
            <a:pPr marL="228600" marR="0" lvl="0" indent="-22860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3600" b="0" i="0" u="none" strike="noStrike" kern="1200" cap="none" spc="0" normalizeH="0" baseline="0" noProof="0" dirty="0">
                <a:ln>
                  <a:noFill/>
                </a:ln>
                <a:solidFill>
                  <a:schemeClr val="tx1">
                    <a:lumMod val="85000"/>
                    <a:lumOff val="15000"/>
                  </a:schemeClr>
                </a:solidFill>
                <a:effectLst/>
                <a:uLnTx/>
                <a:uFillTx/>
                <a:latin typeface="+mn-lt"/>
                <a:ea typeface="+mn-ea"/>
                <a:cs typeface="+mn-cs"/>
              </a:rPr>
              <a:t>Data collection was conducted through open-ended interview questions in 1-1.5-hour Zoom sessions, given respondents’ locations and availability. Each participant completed two interviews, scheduled two weeks apart. </a:t>
            </a:r>
            <a:endParaRPr kumimoji="0" lang="en-US" sz="2800" b="0" i="0" u="none" strike="noStrike" kern="1200" cap="none" spc="0" normalizeH="0" baseline="0" noProof="0" dirty="0">
              <a:ln>
                <a:noFill/>
              </a:ln>
              <a:solidFill>
                <a:sysClr val="windowText" lastClr="000000">
                  <a:lumMod val="85000"/>
                  <a:lumOff val="15000"/>
                </a:sysClr>
              </a:solidFill>
              <a:effectLst/>
              <a:uLnTx/>
              <a:uFillTx/>
              <a:latin typeface="+mn-lt"/>
              <a:ea typeface="+mn-ea"/>
              <a:cs typeface="+mn-cs"/>
            </a:endParaRPr>
          </a:p>
        </p:txBody>
      </p:sp>
    </p:spTree>
    <p:extLst>
      <p:ext uri="{BB962C8B-B14F-4D97-AF65-F5344CB8AC3E}">
        <p14:creationId xmlns:p14="http://schemas.microsoft.com/office/powerpoint/2010/main" val="3213939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C517E5-D24A-41BB-938F-6A370D5487BD}"/>
              </a:ext>
            </a:extLst>
          </p:cNvPr>
          <p:cNvSpPr txBox="1">
            <a:spLocks noGrp="1"/>
          </p:cNvSpPr>
          <p:nvPr>
            <p:ph type="title" idx="4294967295"/>
          </p:nvPr>
        </p:nvSpPr>
        <p:spPr>
          <a:xfrm>
            <a:off x="621614" y="494040"/>
            <a:ext cx="11166433" cy="63094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Times" pitchFamily="2" charset="0"/>
                <a:ea typeface="Charter Roman" charset="0"/>
                <a:cs typeface="Charter Roman" charset="0"/>
              </a:rPr>
              <a:t>DATA ANALYSIS</a:t>
            </a:r>
          </a:p>
        </p:txBody>
      </p:sp>
      <p:sp>
        <p:nvSpPr>
          <p:cNvPr id="3" name="Text Placeholder 2">
            <a:extLst>
              <a:ext uri="{FF2B5EF4-FFF2-40B4-BE49-F238E27FC236}">
                <a16:creationId xmlns:a16="http://schemas.microsoft.com/office/drawing/2014/main" id="{86EB2F66-5B98-4A6C-B8AA-E0884F6B3891}"/>
              </a:ext>
            </a:extLst>
          </p:cNvPr>
          <p:cNvSpPr txBox="1">
            <a:spLocks/>
          </p:cNvSpPr>
          <p:nvPr/>
        </p:nvSpPr>
        <p:spPr>
          <a:xfrm>
            <a:off x="443342" y="1251718"/>
            <a:ext cx="11161298" cy="4894953"/>
          </a:xfrm>
          <a:prstGeom prst="rect">
            <a:avLst/>
          </a:prstGeom>
          <a:noFill/>
          <a:ln>
            <a:noFill/>
          </a:ln>
        </p:spPr>
        <p:txBody>
          <a:bodyPr lIns="91425" tIns="91425" rIns="91425" bIns="91425" anchor="t" anchorCtr="0"/>
          <a:lstStyle>
            <a:defPPr marR="0" lvl="0" algn="l" rtl="0">
              <a:lnSpc>
                <a:spcPct val="100000"/>
              </a:lnSpc>
              <a:spcBef>
                <a:spcPts val="0"/>
              </a:spcBef>
              <a:spcAft>
                <a:spcPts val="0"/>
              </a:spcAft>
            </a:defPPr>
            <a:lvl1pPr marL="228600" marR="0" lvl="0" indent="-76200" algn="l" rtl="0">
              <a:lnSpc>
                <a:spcPct val="100000"/>
              </a:lnSpc>
              <a:spcBef>
                <a:spcPts val="480"/>
              </a:spcBef>
              <a:spcAft>
                <a:spcPts val="0"/>
              </a:spcAft>
              <a:buClr>
                <a:srgbClr val="262626"/>
              </a:buClr>
              <a:buSzPct val="100000"/>
              <a:buFont typeface="Noto Sans Symbols"/>
              <a:buChar char="▪"/>
              <a:defRPr sz="2400" b="0" i="0" u="none" strike="noStrike" cap="none">
                <a:solidFill>
                  <a:srgbClr val="262626"/>
                </a:solidFill>
                <a:latin typeface="Calibri"/>
                <a:ea typeface="Calibri"/>
                <a:cs typeface="Calibri"/>
                <a:sym typeface="Calibri"/>
              </a:defRPr>
            </a:lvl1pPr>
            <a:lvl2pPr marL="571500" marR="0" lvl="1" indent="-165100" algn="l" rtl="0">
              <a:lnSpc>
                <a:spcPct val="100000"/>
              </a:lnSpc>
              <a:spcBef>
                <a:spcPts val="400"/>
              </a:spcBef>
              <a:spcAft>
                <a:spcPts val="0"/>
              </a:spcAft>
              <a:buClr>
                <a:srgbClr val="262626"/>
              </a:buClr>
              <a:buSzPct val="100000"/>
              <a:buFont typeface="Noto Sans Symbols"/>
              <a:buChar char="→"/>
              <a:defRPr sz="2000" b="0" i="0" u="none" strike="noStrike" cap="none">
                <a:solidFill>
                  <a:srgbClr val="262626"/>
                </a:solidFill>
                <a:latin typeface="Calibri"/>
                <a:ea typeface="Calibri"/>
                <a:cs typeface="Calibri"/>
                <a:sym typeface="Calibri"/>
              </a:defRPr>
            </a:lvl2pPr>
            <a:lvl3pPr marL="862013" marR="0" lvl="2" indent="-61912" algn="l" rtl="0">
              <a:lnSpc>
                <a:spcPct val="100000"/>
              </a:lnSpc>
              <a:spcBef>
                <a:spcPts val="360"/>
              </a:spcBef>
              <a:spcAft>
                <a:spcPts val="0"/>
              </a:spcAft>
              <a:buClr>
                <a:srgbClr val="262626"/>
              </a:buClr>
              <a:buSzPct val="100000"/>
              <a:buFont typeface="Calibri"/>
              <a:buChar char="▪"/>
              <a:defRPr sz="1800" b="0" i="0" u="none" strike="noStrike" cap="none">
                <a:solidFill>
                  <a:srgbClr val="262626"/>
                </a:solidFill>
                <a:latin typeface="Calibri"/>
                <a:ea typeface="Calibri"/>
                <a:cs typeface="Calibri"/>
                <a:sym typeface="Calibri"/>
              </a:defRPr>
            </a:lvl3pPr>
            <a:lvl4pPr marL="1204913" marR="0" lvl="3" indent="-138112" algn="l" rtl="0">
              <a:lnSpc>
                <a:spcPct val="100000"/>
              </a:lnSpc>
              <a:spcBef>
                <a:spcPts val="320"/>
              </a:spcBef>
              <a:spcAft>
                <a:spcPts val="0"/>
              </a:spcAft>
              <a:buClr>
                <a:srgbClr val="262626"/>
              </a:buClr>
              <a:buSzPct val="100000"/>
              <a:buFont typeface="Arial"/>
              <a:buChar char="–"/>
              <a:defRPr sz="1600" b="0" i="0" u="none" strike="noStrike" cap="none">
                <a:solidFill>
                  <a:srgbClr val="262626"/>
                </a:solidFill>
                <a:latin typeface="Calibri"/>
                <a:ea typeface="Calibri"/>
                <a:cs typeface="Calibri"/>
                <a:sym typeface="Calibri"/>
              </a:defRPr>
            </a:lvl4pPr>
            <a:lvl5pPr marL="1485900" marR="0" lvl="4" indent="-76200" algn="l" rtl="0">
              <a:lnSpc>
                <a:spcPct val="100000"/>
              </a:lnSpc>
              <a:spcBef>
                <a:spcPts val="320"/>
              </a:spcBef>
              <a:spcAft>
                <a:spcPts val="0"/>
              </a:spcAft>
              <a:buClr>
                <a:srgbClr val="262626"/>
              </a:buClr>
              <a:buSzPct val="100000"/>
              <a:buFont typeface="Arial"/>
              <a:buChar char="»"/>
              <a:defRPr sz="1600" b="0" i="0" u="none" strike="noStrike" cap="none">
                <a:solidFill>
                  <a:srgbClr val="262626"/>
                </a:solidFill>
                <a:latin typeface="Calibri"/>
                <a:ea typeface="Calibri"/>
                <a:cs typeface="Calibri"/>
                <a:sym typeface="Calibri"/>
              </a:defRPr>
            </a:lvl5pPr>
            <a:lvl6pPr marL="2514600" marR="0" lvl="5"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pPr marL="457200" marR="0" lvl="0" indent="-457200" algn="l" defTabSz="914400" rtl="0" eaLnBrk="1" fontAlgn="auto" latinLnBrk="0" hangingPunct="1">
              <a:lnSpc>
                <a:spcPct val="100000"/>
              </a:lnSpc>
              <a:spcBef>
                <a:spcPts val="480"/>
              </a:spcBef>
              <a:spcAft>
                <a:spcPts val="0"/>
              </a:spcAft>
              <a:buClr>
                <a:srgbClr val="262626"/>
              </a:buClr>
              <a:buSzPct val="100000"/>
              <a:buFont typeface="Wingdings" panose="05000000000000000000" pitchFamily="2" charset="2"/>
              <a:buChar char="§"/>
              <a:tabLst/>
              <a:defRPr/>
            </a:pPr>
            <a:r>
              <a:rPr kumimoji="0" lang="en-US" sz="2800" b="0" i="0" u="none" strike="noStrike" kern="0" cap="none" spc="0" normalizeH="0" baseline="0" noProof="0" dirty="0">
                <a:ln>
                  <a:noFill/>
                </a:ln>
                <a:solidFill>
                  <a:srgbClr val="262626"/>
                </a:solidFill>
                <a:effectLst/>
                <a:uLnTx/>
                <a:uFillTx/>
                <a:latin typeface="+mn-lt"/>
                <a:cs typeface="Calibri"/>
                <a:sym typeface="Calibri"/>
              </a:rPr>
              <a:t>Describe the strategies used to analyze the data. </a:t>
            </a:r>
          </a:p>
          <a:p>
            <a:pPr marL="822960" lvl="1" indent="-274320">
              <a:spcBef>
                <a:spcPts val="480"/>
              </a:spcBef>
              <a:buFont typeface="Arial" panose="020B0604020202020204" pitchFamily="34" charset="0"/>
              <a:buChar char="•"/>
              <a:defRPr/>
            </a:pPr>
            <a:r>
              <a:rPr kumimoji="0" lang="en-US" sz="2400" b="0" i="0" u="none" strike="noStrike" kern="0" cap="none" spc="0" normalizeH="0" baseline="0" noProof="0" dirty="0">
                <a:ln>
                  <a:noFill/>
                </a:ln>
                <a:solidFill>
                  <a:srgbClr val="262626"/>
                </a:solidFill>
                <a:effectLst/>
                <a:uLnTx/>
                <a:uFillTx/>
                <a:latin typeface="+mn-lt"/>
                <a:cs typeface="Calibri"/>
                <a:sym typeface="Calibri"/>
              </a:rPr>
              <a:t>Include any software used. </a:t>
            </a:r>
          </a:p>
          <a:p>
            <a:pPr marL="457200" marR="0" lvl="0" indent="-457200" algn="l" defTabSz="914400" rtl="0" eaLnBrk="1" fontAlgn="auto" latinLnBrk="0" hangingPunct="1">
              <a:lnSpc>
                <a:spcPct val="100000"/>
              </a:lnSpc>
              <a:spcBef>
                <a:spcPts val="480"/>
              </a:spcBef>
              <a:spcAft>
                <a:spcPts val="0"/>
              </a:spcAft>
              <a:buClr>
                <a:srgbClr val="262626"/>
              </a:buClr>
              <a:buSzPct val="100000"/>
              <a:buFont typeface="Wingdings" panose="05000000000000000000" pitchFamily="2" charset="2"/>
              <a:buChar char="§"/>
              <a:tabLst/>
              <a:defRPr/>
            </a:pPr>
            <a:r>
              <a:rPr kumimoji="0" lang="en-US" sz="2800" b="0" i="0" u="none" strike="noStrike" kern="0" cap="none" spc="0" normalizeH="0" baseline="0" noProof="0" dirty="0">
                <a:ln>
                  <a:noFill/>
                </a:ln>
                <a:solidFill>
                  <a:srgbClr val="262626"/>
                </a:solidFill>
                <a:effectLst/>
                <a:uLnTx/>
                <a:uFillTx/>
                <a:latin typeface="+mn-lt"/>
                <a:cs typeface="Calibri"/>
                <a:sym typeface="Calibri"/>
              </a:rPr>
              <a:t>Use proper terminology in association with each design/analysis.</a:t>
            </a:r>
            <a:endParaRPr lang="en-US" sz="2800" b="0" i="0" u="none" strike="noStrike" kern="0" cap="none" spc="0" normalizeH="0" baseline="0" noProof="0" dirty="0">
              <a:ln>
                <a:noFill/>
              </a:ln>
              <a:solidFill>
                <a:srgbClr val="262626"/>
              </a:solidFill>
              <a:effectLst/>
              <a:uLnTx/>
              <a:uFillTx/>
              <a:latin typeface="+mn-lt"/>
              <a:cs typeface="Calibri"/>
            </a:endParaRPr>
          </a:p>
        </p:txBody>
      </p:sp>
    </p:spTree>
    <p:extLst>
      <p:ext uri="{BB962C8B-B14F-4D97-AF65-F5344CB8AC3E}">
        <p14:creationId xmlns:p14="http://schemas.microsoft.com/office/powerpoint/2010/main" val="16720796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E70D0-5EFE-4C9D-947E-12DCF06D4C40}"/>
              </a:ext>
            </a:extLst>
          </p:cNvPr>
          <p:cNvSpPr txBox="1">
            <a:spLocks noGrp="1"/>
          </p:cNvSpPr>
          <p:nvPr>
            <p:ph type="title" idx="4294967295"/>
          </p:nvPr>
        </p:nvSpPr>
        <p:spPr>
          <a:xfrm>
            <a:off x="621614" y="494040"/>
            <a:ext cx="11451514" cy="5847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0B253F"/>
                </a:solidFill>
                <a:effectLst/>
                <a:uLnTx/>
                <a:uFillTx/>
                <a:latin typeface="Times" pitchFamily="2" charset="0"/>
                <a:ea typeface="Charter Roman" charset="0"/>
                <a:cs typeface="Charter Roman" charset="0"/>
              </a:rPr>
              <a:t>LIMITATIONS</a:t>
            </a:r>
          </a:p>
        </p:txBody>
      </p:sp>
      <p:sp>
        <p:nvSpPr>
          <p:cNvPr id="3" name="Content Placeholder 2">
            <a:extLst>
              <a:ext uri="{FF2B5EF4-FFF2-40B4-BE49-F238E27FC236}">
                <a16:creationId xmlns:a16="http://schemas.microsoft.com/office/drawing/2014/main" id="{D36F837A-E936-49D1-A37E-9CFCE730BE89}"/>
              </a:ext>
            </a:extLst>
          </p:cNvPr>
          <p:cNvSpPr txBox="1">
            <a:spLocks/>
          </p:cNvSpPr>
          <p:nvPr/>
        </p:nvSpPr>
        <p:spPr>
          <a:xfrm>
            <a:off x="621615" y="1323673"/>
            <a:ext cx="11035229" cy="4628239"/>
          </a:xfrm>
          <a:prstGeom prst="rect">
            <a:avLst/>
          </a:prstGeom>
        </p:spPr>
        <p:txBody>
          <a:bodyPr vert="horz" lIns="91440" tIns="45720" rIns="91440" bIns="45720" rtlCol="0">
            <a:normAutofit fontScale="85000" lnSpcReduction="20000"/>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defRPr/>
            </a:pPr>
            <a:r>
              <a:rPr kumimoji="0" lang="en-US" sz="3300" b="0" i="0" u="none" strike="noStrike" kern="1200" cap="none" spc="0" normalizeH="0" baseline="0" noProof="0" dirty="0">
                <a:ln>
                  <a:noFill/>
                </a:ln>
                <a:solidFill>
                  <a:sysClr val="windowText" lastClr="000000">
                    <a:lumMod val="85000"/>
                    <a:lumOff val="15000"/>
                  </a:sysClr>
                </a:solidFill>
                <a:effectLst/>
                <a:uLnTx/>
                <a:uFillTx/>
                <a:ea typeface="+mn-ea"/>
                <a:cs typeface="+mn-cs"/>
              </a:rPr>
              <a:t>Describe the study limitations. </a:t>
            </a:r>
          </a:p>
          <a:p>
            <a:pPr marL="822960" lvl="2" indent="-274320">
              <a:buFont typeface="Arial" panose="020B0604020202020204" pitchFamily="34" charset="0"/>
              <a:buChar char="•"/>
              <a:defRPr/>
            </a:pPr>
            <a:r>
              <a:rPr kumimoji="0" lang="en-US" sz="3300" b="0" i="0" u="none" strike="noStrike" kern="1200" cap="none" spc="0" normalizeH="0" baseline="0" noProof="0" dirty="0">
                <a:ln>
                  <a:noFill/>
                </a:ln>
                <a:solidFill>
                  <a:sysClr val="windowText" lastClr="000000">
                    <a:lumMod val="85000"/>
                    <a:lumOff val="15000"/>
                  </a:sysClr>
                </a:solidFill>
                <a:effectLst/>
                <a:uLnTx/>
                <a:uFillTx/>
                <a:ea typeface="+mn-ea"/>
                <a:cs typeface="+mn-cs"/>
              </a:rPr>
              <a:t>Remember to indicate what you did to mitigate these limitations.</a:t>
            </a:r>
          </a:p>
          <a:p>
            <a:pPr marL="822960" lvl="2" indent="-274320">
              <a:buFont typeface="Arial" panose="020B0604020202020204" pitchFamily="34" charset="0"/>
              <a:buChar char="•"/>
              <a:defRPr/>
            </a:pPr>
            <a:r>
              <a:rPr lang="en-US" sz="3300" i="1" dirty="0"/>
              <a:t>For qualitative studies,</a:t>
            </a:r>
            <a:r>
              <a:rPr lang="en-US" sz="3300" b="1" i="1" dirty="0"/>
              <a:t> </a:t>
            </a:r>
            <a:r>
              <a:rPr lang="en-US" sz="3300" dirty="0"/>
              <a:t>consider the issue of trustworthiness and how the four aspects of trustworthiness were potentially threatened/limited, and how you mitigated these threats/limitations, if you were able.</a:t>
            </a:r>
          </a:p>
          <a:p>
            <a:pPr marL="290512" lvl="1" indent="0">
              <a:buNone/>
              <a:defRPr/>
            </a:pPr>
            <a:endParaRPr kumimoji="0" lang="en-US" sz="4000" b="0" i="0" u="none" strike="noStrike" kern="1200" cap="none" spc="0" normalizeH="0" baseline="0" noProof="0" dirty="0">
              <a:ln>
                <a:noFill/>
              </a:ln>
              <a:solidFill>
                <a:sysClr val="windowText" lastClr="000000">
                  <a:lumMod val="85000"/>
                  <a:lumOff val="15000"/>
                </a:sysClr>
              </a:solidFill>
              <a:effectLst/>
              <a:uLnTx/>
              <a:uFillTx/>
              <a:latin typeface="Calibri"/>
              <a:ea typeface="+mn-ea"/>
              <a:cs typeface="+mn-cs"/>
            </a:endParaRPr>
          </a:p>
          <a:p>
            <a:pPr marL="406400" marR="0" lvl="1" indent="0" algn="l" defTabSz="457200" rtl="0" eaLnBrk="1" fontAlgn="auto" latinLnBrk="0" hangingPunct="1">
              <a:lnSpc>
                <a:spcPct val="100000"/>
              </a:lnSpc>
              <a:spcBef>
                <a:spcPct val="20000"/>
              </a:spcBef>
              <a:spcAft>
                <a:spcPts val="0"/>
              </a:spcAft>
              <a:buClrTx/>
              <a:buSzTx/>
              <a:buFont typeface="Wingdings 3" panose="05040102010807070707" pitchFamily="18" charset="2"/>
              <a:buNone/>
              <a:tabLst/>
              <a:defRPr/>
            </a:pPr>
            <a:endParaRPr kumimoji="0" lang="en-US" sz="3600" b="0" i="0" u="none" strike="noStrike" kern="1200" cap="none" spc="0" normalizeH="0" baseline="0" noProof="0" dirty="0">
              <a:ln>
                <a:noFill/>
              </a:ln>
              <a:solidFill>
                <a:sysClr val="windowText" lastClr="000000">
                  <a:lumMod val="85000"/>
                  <a:lumOff val="15000"/>
                </a:sysClr>
              </a:solidFill>
              <a:effectLst/>
              <a:uLnTx/>
              <a:uFillTx/>
              <a:latin typeface="Calibri"/>
              <a:ea typeface="+mn-ea"/>
              <a:cs typeface="+mn-cs"/>
            </a:endParaRPr>
          </a:p>
          <a:p>
            <a:pPr marL="228600" marR="0" lvl="0" indent="-228600" algn="l" defTabSz="457200" rtl="0" eaLnBrk="1" fontAlgn="auto" latinLnBrk="0" hangingPunct="1">
              <a:lnSpc>
                <a:spcPct val="100000"/>
              </a:lnSpc>
              <a:spcBef>
                <a:spcPct val="20000"/>
              </a:spcBef>
              <a:spcAft>
                <a:spcPts val="0"/>
              </a:spcAft>
              <a:buClrTx/>
              <a:buSzTx/>
              <a:buFont typeface="Wingdings" panose="05000000000000000000" pitchFamily="2" charset="2"/>
              <a:buChar char="§"/>
              <a:tabLst/>
              <a:defRPr/>
            </a:pPr>
            <a:endParaRPr kumimoji="0" lang="en-US" sz="3600" b="0" i="0" u="none" strike="noStrike" kern="1200" cap="none" spc="0" normalizeH="0" baseline="0" noProof="0" dirty="0">
              <a:ln>
                <a:noFill/>
              </a:ln>
              <a:solidFill>
                <a:sysClr val="windowText" lastClr="000000">
                  <a:lumMod val="85000"/>
                  <a:lumOff val="15000"/>
                </a:sysClr>
              </a:solidFill>
              <a:effectLst/>
              <a:uLnTx/>
              <a:uFillTx/>
              <a:latin typeface="Calibri"/>
              <a:ea typeface="+mn-ea"/>
              <a:cs typeface="+mn-cs"/>
            </a:endParaRPr>
          </a:p>
          <a:p>
            <a:pPr marL="228600" marR="0" lvl="0" indent="-228600" algn="l" defTabSz="457200" rtl="0" eaLnBrk="1" fontAlgn="auto" latinLnBrk="0" hangingPunct="1">
              <a:lnSpc>
                <a:spcPct val="100000"/>
              </a:lnSpc>
              <a:spcBef>
                <a:spcPct val="20000"/>
              </a:spcBef>
              <a:spcAft>
                <a:spcPts val="0"/>
              </a:spcAft>
              <a:buClrTx/>
              <a:buSzTx/>
              <a:buFont typeface="Wingdings" panose="05000000000000000000" pitchFamily="2" charset="2"/>
              <a:buNone/>
              <a:tabLst/>
              <a:defRPr/>
            </a:pPr>
            <a:endParaRPr kumimoji="0" lang="en-US" sz="2000" b="0" i="0" u="none" strike="noStrike" kern="1200" cap="none" spc="0" normalizeH="0" baseline="0" noProof="0" dirty="0">
              <a:ln>
                <a:noFill/>
              </a:ln>
              <a:solidFill>
                <a:sysClr val="windowText" lastClr="000000">
                  <a:lumMod val="85000"/>
                  <a:lumOff val="15000"/>
                </a:sysClr>
              </a:solidFill>
              <a:effectLst/>
              <a:uLnTx/>
              <a:uFillTx/>
              <a:latin typeface="Calibri"/>
              <a:ea typeface="+mn-ea"/>
              <a:cs typeface="+mn-cs"/>
            </a:endParaRPr>
          </a:p>
          <a:p>
            <a:pPr marL="0" marR="0" lvl="0" indent="0" algn="l" defTabSz="457200" rtl="0" eaLnBrk="1" fontAlgn="auto" latinLnBrk="0" hangingPunct="1">
              <a:lnSpc>
                <a:spcPct val="100000"/>
              </a:lnSpc>
              <a:spcBef>
                <a:spcPct val="20000"/>
              </a:spcBef>
              <a:spcAft>
                <a:spcPts val="0"/>
              </a:spcAft>
              <a:buClrTx/>
              <a:buSzTx/>
              <a:buFont typeface="Wingdings" panose="05000000000000000000" pitchFamily="2" charset="2"/>
              <a:buNone/>
              <a:tabLst/>
              <a:defRPr/>
            </a:pPr>
            <a:r>
              <a:rPr kumimoji="0" lang="en-US" sz="2000" b="0" i="0" u="none" strike="noStrike" kern="1200" cap="none" spc="0" normalizeH="0" baseline="0" noProof="0" dirty="0">
                <a:ln>
                  <a:noFill/>
                </a:ln>
                <a:solidFill>
                  <a:sysClr val="windowText" lastClr="000000">
                    <a:lumMod val="85000"/>
                    <a:lumOff val="15000"/>
                  </a:sysClr>
                </a:solidFill>
                <a:effectLst/>
                <a:uLnTx/>
                <a:uFillTx/>
                <a:latin typeface="Calibri"/>
                <a:ea typeface="+mn-ea"/>
                <a:cs typeface="+mn-cs"/>
              </a:rPr>
              <a:t>           </a:t>
            </a:r>
          </a:p>
        </p:txBody>
      </p:sp>
    </p:spTree>
    <p:extLst>
      <p:ext uri="{BB962C8B-B14F-4D97-AF65-F5344CB8AC3E}">
        <p14:creationId xmlns:p14="http://schemas.microsoft.com/office/powerpoint/2010/main" val="8037464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F7A111-B9E0-4679-BA0C-AE59515D4A64}"/>
              </a:ext>
            </a:extLst>
          </p:cNvPr>
          <p:cNvSpPr txBox="1">
            <a:spLocks noGrp="1"/>
          </p:cNvSpPr>
          <p:nvPr>
            <p:ph type="title" idx="4294967295"/>
          </p:nvPr>
        </p:nvSpPr>
        <p:spPr>
          <a:xfrm>
            <a:off x="621614" y="494040"/>
            <a:ext cx="11451514"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Times" pitchFamily="2" charset="0"/>
                <a:ea typeface="Charter Roman" charset="0"/>
                <a:cs typeface="Charter Roman" charset="0"/>
              </a:rPr>
              <a:t>ETHICAL ASSURANCES</a:t>
            </a:r>
          </a:p>
        </p:txBody>
      </p:sp>
      <p:sp>
        <p:nvSpPr>
          <p:cNvPr id="3" name="Text Placeholder 2">
            <a:extLst>
              <a:ext uri="{FF2B5EF4-FFF2-40B4-BE49-F238E27FC236}">
                <a16:creationId xmlns:a16="http://schemas.microsoft.com/office/drawing/2014/main" id="{2891AB59-D1C8-420E-BDD2-8DA20DD73135}"/>
              </a:ext>
            </a:extLst>
          </p:cNvPr>
          <p:cNvSpPr txBox="1">
            <a:spLocks/>
          </p:cNvSpPr>
          <p:nvPr/>
        </p:nvSpPr>
        <p:spPr>
          <a:xfrm>
            <a:off x="621615" y="1285587"/>
            <a:ext cx="11353720" cy="4894954"/>
          </a:xfrm>
          <a:prstGeom prst="rect">
            <a:avLst/>
          </a:prstGeom>
        </p:spPr>
        <p:txBody>
          <a:bodyPr vert="horz" lIns="91440" tIns="45720" rIns="91440" bIns="45720" rtlCol="0">
            <a:normAutofit fontScale="77500" lnSpcReduction="20000"/>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marR="0" lvl="0" indent="-457200" algn="l" defTabSz="457200" rtl="0" eaLnBrk="1" fontAlgn="auto" latinLnBrk="0" hangingPunct="1">
              <a:lnSpc>
                <a:spcPct val="100000"/>
              </a:lnSpc>
              <a:spcBef>
                <a:spcPct val="20000"/>
              </a:spcBef>
              <a:spcAft>
                <a:spcPts val="0"/>
              </a:spcAft>
              <a:buClrTx/>
              <a:buSzTx/>
              <a:buFont typeface="Wingdings" panose="05000000000000000000" pitchFamily="2" charset="2"/>
              <a:buChar char="§"/>
              <a:tabLst/>
              <a:defRPr/>
            </a:pPr>
            <a:r>
              <a:rPr kumimoji="0" lang="en-US" sz="3600" b="0" i="0" u="none" strike="noStrike" kern="1200" cap="none" spc="0" normalizeH="0" baseline="0" noProof="0" dirty="0">
                <a:ln>
                  <a:noFill/>
                </a:ln>
                <a:solidFill>
                  <a:sysClr val="windowText" lastClr="000000">
                    <a:lumMod val="85000"/>
                    <a:lumOff val="15000"/>
                  </a:sysClr>
                </a:solidFill>
                <a:effectLst/>
                <a:uLnTx/>
                <a:uFillTx/>
                <a:ea typeface="+mn-ea"/>
                <a:cs typeface="+mn-cs"/>
              </a:rPr>
              <a:t>Confirm your study received IRB approval</a:t>
            </a:r>
          </a:p>
          <a:p>
            <a:pPr marL="822960" lvl="2" indent="-274320">
              <a:buFont typeface="Arial" panose="020B0604020202020204" pitchFamily="34" charset="0"/>
              <a:buChar char="•"/>
              <a:defRPr/>
            </a:pPr>
            <a:r>
              <a:rPr kumimoji="0" lang="en-US" b="0" i="0" u="none" strike="noStrike" kern="1200" cap="none" spc="0" normalizeH="0" baseline="0" noProof="0" dirty="0">
                <a:ln>
                  <a:noFill/>
                </a:ln>
                <a:solidFill>
                  <a:sysClr val="windowText" lastClr="000000">
                    <a:lumMod val="85000"/>
                    <a:lumOff val="15000"/>
                  </a:sysClr>
                </a:solidFill>
                <a:effectLst/>
                <a:uLnTx/>
                <a:uFillTx/>
                <a:ea typeface="+mn-ea"/>
                <a:cs typeface="+mn-cs"/>
              </a:rPr>
              <a:t>You might want to just indicate the date you received approval on this bullet point</a:t>
            </a:r>
          </a:p>
          <a:p>
            <a:pPr marL="457200" marR="0" lvl="0" indent="-457200" algn="l" defTabSz="457200" rtl="0" eaLnBrk="1" fontAlgn="auto" latinLnBrk="0" hangingPunct="1">
              <a:lnSpc>
                <a:spcPct val="100000"/>
              </a:lnSpc>
              <a:spcBef>
                <a:spcPct val="20000"/>
              </a:spcBef>
              <a:spcAft>
                <a:spcPts val="0"/>
              </a:spcAft>
              <a:buClrTx/>
              <a:buSzTx/>
              <a:buFont typeface="Wingdings" panose="05000000000000000000" pitchFamily="2" charset="2"/>
              <a:buChar char="§"/>
              <a:tabLst/>
              <a:defRPr/>
            </a:pPr>
            <a:r>
              <a:rPr kumimoji="0" lang="en-US" sz="3600" b="0" i="0" u="none" strike="noStrike" kern="1200" cap="none" spc="0" normalizeH="0" baseline="0" noProof="0" dirty="0">
                <a:ln>
                  <a:noFill/>
                </a:ln>
                <a:solidFill>
                  <a:sysClr val="windowText" lastClr="000000">
                    <a:lumMod val="85000"/>
                    <a:lumOff val="15000"/>
                  </a:sysClr>
                </a:solidFill>
                <a:effectLst/>
                <a:uLnTx/>
                <a:uFillTx/>
                <a:ea typeface="+mn-ea"/>
                <a:cs typeface="+mn-cs"/>
              </a:rPr>
              <a:t>If your study had more than minimal risk to participants, discuss the relevant ethical issues and how they were addressed.  </a:t>
            </a:r>
          </a:p>
          <a:p>
            <a:pPr marL="457200" marR="0" lvl="0" indent="-457200" algn="l" defTabSz="457200" rtl="0" eaLnBrk="1" fontAlgn="auto" latinLnBrk="0" hangingPunct="1">
              <a:lnSpc>
                <a:spcPct val="100000"/>
              </a:lnSpc>
              <a:spcBef>
                <a:spcPct val="20000"/>
              </a:spcBef>
              <a:spcAft>
                <a:spcPts val="0"/>
              </a:spcAft>
              <a:buClrTx/>
              <a:buSzTx/>
              <a:buFont typeface="Wingdings" panose="05000000000000000000" pitchFamily="2" charset="2"/>
              <a:buChar char="§"/>
              <a:tabLst/>
              <a:defRPr/>
            </a:pPr>
            <a:r>
              <a:rPr kumimoji="0" lang="en-US" sz="3600" b="0" i="0" u="none" strike="noStrike" kern="1200" cap="none" spc="0" normalizeH="0" baseline="0" noProof="0" dirty="0">
                <a:ln>
                  <a:noFill/>
                </a:ln>
                <a:solidFill>
                  <a:sysClr val="windowText" lastClr="000000">
                    <a:lumMod val="85000"/>
                    <a:lumOff val="15000"/>
                  </a:sysClr>
                </a:solidFill>
                <a:effectLst/>
                <a:uLnTx/>
                <a:uFillTx/>
                <a:ea typeface="+mn-ea"/>
                <a:cs typeface="+mn-cs"/>
              </a:rPr>
              <a:t>Explain how you kept participants anonymous (if you did) and information confidential.</a:t>
            </a:r>
          </a:p>
          <a:p>
            <a:pPr marL="457200" marR="0" lvl="0" indent="-457200" algn="l" defTabSz="457200" rtl="0" eaLnBrk="1" fontAlgn="auto" latinLnBrk="0" hangingPunct="1">
              <a:lnSpc>
                <a:spcPct val="100000"/>
              </a:lnSpc>
              <a:spcBef>
                <a:spcPct val="20000"/>
              </a:spcBef>
              <a:spcAft>
                <a:spcPts val="0"/>
              </a:spcAft>
              <a:buClrTx/>
              <a:buSzTx/>
              <a:buFont typeface="Wingdings" panose="05000000000000000000" pitchFamily="2" charset="2"/>
              <a:buChar char="§"/>
              <a:tabLst/>
              <a:defRPr/>
            </a:pPr>
            <a:r>
              <a:rPr kumimoji="0" lang="en-US" sz="3600" b="0" i="0" u="none" strike="noStrike" kern="1200" cap="none" spc="0" normalizeH="0" baseline="0" noProof="0" dirty="0">
                <a:ln>
                  <a:noFill/>
                </a:ln>
                <a:solidFill>
                  <a:sysClr val="windowText" lastClr="000000">
                    <a:lumMod val="85000"/>
                    <a:lumOff val="15000"/>
                  </a:sysClr>
                </a:solidFill>
                <a:effectLst/>
                <a:uLnTx/>
                <a:uFillTx/>
                <a:ea typeface="+mn-ea"/>
                <a:cs typeface="+mn-cs"/>
              </a:rPr>
              <a:t>Note how you have securely stored your data.</a:t>
            </a:r>
          </a:p>
          <a:p>
            <a:pPr marL="457200" marR="0" lvl="0" indent="-457200" algn="l" defTabSz="457200" rtl="0" eaLnBrk="1" fontAlgn="auto" latinLnBrk="0" hangingPunct="1">
              <a:lnSpc>
                <a:spcPct val="100000"/>
              </a:lnSpc>
              <a:spcBef>
                <a:spcPct val="20000"/>
              </a:spcBef>
              <a:spcAft>
                <a:spcPts val="0"/>
              </a:spcAft>
              <a:buClrTx/>
              <a:buSzTx/>
              <a:buFont typeface="Wingdings" panose="05000000000000000000" pitchFamily="2" charset="2"/>
              <a:buChar char="§"/>
              <a:tabLst/>
              <a:defRPr/>
            </a:pPr>
            <a:r>
              <a:rPr kumimoji="0" lang="en-US" sz="3600" b="0" i="0" u="none" strike="noStrike" kern="1200" cap="none" spc="0" normalizeH="0" baseline="0" noProof="0" dirty="0">
                <a:ln>
                  <a:noFill/>
                </a:ln>
                <a:solidFill>
                  <a:sysClr val="windowText" lastClr="000000">
                    <a:lumMod val="85000"/>
                    <a:lumOff val="15000"/>
                  </a:sysClr>
                </a:solidFill>
                <a:effectLst/>
                <a:uLnTx/>
                <a:uFillTx/>
                <a:ea typeface="+mn-ea"/>
                <a:cs typeface="+mn-cs"/>
              </a:rPr>
              <a:t>Discuss relevant issues you faced as a researcher, including biases as well as personal and professional experiences with the topic, problem, or context. </a:t>
            </a:r>
          </a:p>
          <a:p>
            <a:pPr marL="822960" lvl="2" indent="-274320">
              <a:buFont typeface="Arial" panose="020B0604020202020204" pitchFamily="34" charset="0"/>
              <a:buChar char="•"/>
              <a:defRPr/>
            </a:pPr>
            <a:r>
              <a:rPr kumimoji="0" lang="en-US" b="0" i="0" u="none" strike="noStrike" kern="1200" cap="none" spc="0" normalizeH="0" baseline="0" noProof="0" dirty="0">
                <a:ln>
                  <a:noFill/>
                </a:ln>
                <a:solidFill>
                  <a:sysClr val="windowText" lastClr="000000">
                    <a:lumMod val="85000"/>
                    <a:lumOff val="15000"/>
                  </a:sysClr>
                </a:solidFill>
                <a:effectLst/>
                <a:uLnTx/>
                <a:uFillTx/>
                <a:ea typeface="+mn-ea"/>
                <a:cs typeface="+mn-cs"/>
              </a:rPr>
              <a:t>Present any strategies you used to prevent these biases and experiences from influencing the analysis or findings.</a:t>
            </a:r>
          </a:p>
          <a:p>
            <a:pPr marL="228600" marR="0" lvl="0" indent="-228600" algn="l" defTabSz="457200" rtl="0" eaLnBrk="1" fontAlgn="auto" latinLnBrk="0" hangingPunct="1">
              <a:lnSpc>
                <a:spcPct val="100000"/>
              </a:lnSpc>
              <a:spcBef>
                <a:spcPct val="20000"/>
              </a:spcBef>
              <a:spcAft>
                <a:spcPts val="0"/>
              </a:spcAft>
              <a:buClrTx/>
              <a:buSzTx/>
              <a:buFont typeface="Wingdings" panose="05000000000000000000" pitchFamily="2" charset="2"/>
              <a:buChar char="§"/>
              <a:tabLst/>
              <a:defRPr/>
            </a:pPr>
            <a:endParaRPr kumimoji="0" lang="en-US" sz="3600" b="0" i="0" u="none" strike="noStrike" kern="1200" cap="none" spc="0" normalizeH="0" baseline="0" noProof="0" dirty="0">
              <a:ln>
                <a:noFill/>
              </a:ln>
              <a:solidFill>
                <a:sysClr val="windowText" lastClr="000000">
                  <a:lumMod val="85000"/>
                  <a:lumOff val="15000"/>
                </a:sysClr>
              </a:solidFill>
              <a:effectLst/>
              <a:uLnTx/>
              <a:uFillTx/>
              <a:latin typeface="Calibri"/>
              <a:ea typeface="+mn-ea"/>
              <a:cs typeface="+mn-cs"/>
            </a:endParaRPr>
          </a:p>
        </p:txBody>
      </p:sp>
    </p:spTree>
    <p:extLst>
      <p:ext uri="{BB962C8B-B14F-4D97-AF65-F5344CB8AC3E}">
        <p14:creationId xmlns:p14="http://schemas.microsoft.com/office/powerpoint/2010/main" val="17291374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F3510D-0B78-41C1-8762-D8B0804D9483}"/>
              </a:ext>
            </a:extLst>
          </p:cNvPr>
          <p:cNvSpPr txBox="1">
            <a:spLocks noGrp="1"/>
          </p:cNvSpPr>
          <p:nvPr>
            <p:ph type="title" idx="4294967295"/>
          </p:nvPr>
        </p:nvSpPr>
        <p:spPr>
          <a:xfrm>
            <a:off x="621614" y="494040"/>
            <a:ext cx="11451514"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Times" pitchFamily="2" charset="0"/>
                <a:ea typeface="Charter Roman" charset="0"/>
                <a:cs typeface="Charter Roman" charset="0"/>
              </a:rPr>
              <a:t>FINDINGS</a:t>
            </a:r>
          </a:p>
        </p:txBody>
      </p:sp>
      <p:sp>
        <p:nvSpPr>
          <p:cNvPr id="3" name="Text Placeholder 2">
            <a:extLst>
              <a:ext uri="{FF2B5EF4-FFF2-40B4-BE49-F238E27FC236}">
                <a16:creationId xmlns:a16="http://schemas.microsoft.com/office/drawing/2014/main" id="{1A46A11A-181A-473C-AC49-A8CED5375F21}"/>
              </a:ext>
            </a:extLst>
          </p:cNvPr>
          <p:cNvSpPr txBox="1">
            <a:spLocks/>
          </p:cNvSpPr>
          <p:nvPr/>
        </p:nvSpPr>
        <p:spPr>
          <a:xfrm>
            <a:off x="621615" y="1284554"/>
            <a:ext cx="10903367" cy="4894954"/>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b="1" i="1" dirty="0"/>
              <a:t>NOTE: </a:t>
            </a:r>
            <a:r>
              <a:rPr lang="en-US" sz="2400" dirty="0"/>
              <a:t>May have multiple slides listing key findings/results.</a:t>
            </a:r>
          </a:p>
          <a:p>
            <a:pPr marL="0" indent="0">
              <a:buNone/>
            </a:pPr>
            <a:endParaRPr lang="en-US" sz="2400" dirty="0"/>
          </a:p>
          <a:p>
            <a:pPr marL="457200" indent="-457200"/>
            <a:r>
              <a:rPr lang="en-US" sz="2800" b="1" dirty="0"/>
              <a:t>Research Question #</a:t>
            </a:r>
          </a:p>
          <a:p>
            <a:pPr marL="822960" lvl="2" indent="-274320">
              <a:buFont typeface="Arial" panose="020B0604020202020204" pitchFamily="34" charset="0"/>
              <a:buChar char="•"/>
            </a:pPr>
            <a:r>
              <a:rPr lang="en-US" sz="2400" dirty="0"/>
              <a:t>Address each research question. It is recommended that you do one research question per slide. </a:t>
            </a:r>
          </a:p>
          <a:p>
            <a:pPr marL="457200" indent="-457200"/>
            <a:r>
              <a:rPr lang="en-US" sz="2800" dirty="0"/>
              <a:t>For each </a:t>
            </a:r>
            <a:r>
              <a:rPr lang="en-US" sz="2800" i="1" dirty="0"/>
              <a:t>qualitative </a:t>
            </a:r>
            <a:r>
              <a:rPr lang="en-US" sz="2800" dirty="0"/>
              <a:t>research question:</a:t>
            </a:r>
          </a:p>
          <a:p>
            <a:pPr marL="822960" lvl="2" indent="-274320">
              <a:buFont typeface="Arial" panose="020B0604020202020204" pitchFamily="34" charset="0"/>
              <a:buChar char="•"/>
            </a:pPr>
            <a:r>
              <a:rPr lang="en-US" sz="2400" dirty="0"/>
              <a:t>Note the themes for the research question and the meaning of each theme in the context of the research question.</a:t>
            </a:r>
          </a:p>
          <a:p>
            <a:pPr marL="822960" lvl="2" indent="-274320">
              <a:buFont typeface="Arial" panose="020B0604020202020204" pitchFamily="34" charset="0"/>
              <a:buChar char="•"/>
            </a:pPr>
            <a:r>
              <a:rPr lang="en-US" sz="2400" dirty="0"/>
              <a:t>Summarize the findings under each theme.</a:t>
            </a:r>
          </a:p>
          <a:p>
            <a:pPr marL="822960" lvl="2" indent="-274320">
              <a:buFont typeface="Arial" panose="020B0604020202020204" pitchFamily="34" charset="0"/>
              <a:buChar char="•"/>
            </a:pPr>
            <a:r>
              <a:rPr lang="en-US" sz="2400" dirty="0"/>
              <a:t>Provide a compelling/exemplary quote for each theme.</a:t>
            </a:r>
          </a:p>
        </p:txBody>
      </p:sp>
    </p:spTree>
    <p:extLst>
      <p:ext uri="{BB962C8B-B14F-4D97-AF65-F5344CB8AC3E}">
        <p14:creationId xmlns:p14="http://schemas.microsoft.com/office/powerpoint/2010/main" val="27568632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7B48A6-27B5-40FA-A8ED-1882BA0BF42E}"/>
              </a:ext>
            </a:extLst>
          </p:cNvPr>
          <p:cNvSpPr txBox="1">
            <a:spLocks noGrp="1"/>
          </p:cNvSpPr>
          <p:nvPr>
            <p:ph type="title" idx="4294967295"/>
          </p:nvPr>
        </p:nvSpPr>
        <p:spPr>
          <a:xfrm>
            <a:off x="621614" y="494040"/>
            <a:ext cx="11451514"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Times" pitchFamily="2" charset="0"/>
                <a:ea typeface="Charter Roman" charset="0"/>
                <a:cs typeface="Charter Roman" charset="0"/>
              </a:rPr>
              <a:t>COMPARISON OF RESULTS TO THE LITERATURE</a:t>
            </a:r>
          </a:p>
        </p:txBody>
      </p:sp>
      <p:sp>
        <p:nvSpPr>
          <p:cNvPr id="3" name="Content Placeholder 2">
            <a:extLst>
              <a:ext uri="{FF2B5EF4-FFF2-40B4-BE49-F238E27FC236}">
                <a16:creationId xmlns:a16="http://schemas.microsoft.com/office/drawing/2014/main" id="{837FE250-7DE3-4059-8E48-F638723CF5BC}"/>
              </a:ext>
            </a:extLst>
          </p:cNvPr>
          <p:cNvSpPr txBox="1">
            <a:spLocks/>
          </p:cNvSpPr>
          <p:nvPr/>
        </p:nvSpPr>
        <p:spPr>
          <a:xfrm>
            <a:off x="621614" y="1284554"/>
            <a:ext cx="10948771" cy="4894954"/>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r>
              <a:rPr lang="en-US" sz="2800" b="1" dirty="0"/>
              <a:t>Research Question #</a:t>
            </a:r>
          </a:p>
          <a:p>
            <a:pPr marL="747713" lvl="2" indent="-457200">
              <a:buFont typeface="Arial" panose="020B0604020202020204" pitchFamily="34" charset="0"/>
              <a:buChar char="•"/>
            </a:pPr>
            <a:r>
              <a:rPr lang="en-US" sz="2400" dirty="0"/>
              <a:t>Address each research question. It is recommended that you address one research question per slide.</a:t>
            </a:r>
          </a:p>
          <a:p>
            <a:pPr marL="747713" lvl="2" indent="-457200">
              <a:buFont typeface="Arial" panose="020B0604020202020204" pitchFamily="34" charset="0"/>
              <a:buChar char="•"/>
            </a:pPr>
            <a:r>
              <a:rPr lang="en-US" sz="2400" dirty="0"/>
              <a:t>Compare the results in light of existing research and framework. For a </a:t>
            </a:r>
            <a:r>
              <a:rPr lang="en-US" sz="2400" i="1" dirty="0"/>
              <a:t>qualitative study</a:t>
            </a:r>
            <a:r>
              <a:rPr lang="en-US" sz="2400" dirty="0"/>
              <a:t>, connect to the themes. </a:t>
            </a:r>
          </a:p>
          <a:p>
            <a:pPr marL="747713" lvl="2" indent="-457200">
              <a:buFont typeface="Arial" panose="020B0604020202020204" pitchFamily="34" charset="0"/>
              <a:buChar char="•"/>
            </a:pPr>
            <a:r>
              <a:rPr lang="en-US" sz="2400" dirty="0"/>
              <a:t>Discuss any factors that might have influenced the interpretation of the findings. </a:t>
            </a:r>
          </a:p>
          <a:p>
            <a:pPr marL="747713" lvl="2" indent="-457200">
              <a:buFont typeface="Arial" panose="020B0604020202020204" pitchFamily="34" charset="0"/>
              <a:buChar char="•"/>
            </a:pPr>
            <a:r>
              <a:rPr lang="en-US" sz="2400" dirty="0"/>
              <a:t>Describe the extent to which the findings are consistent with existing literature and your framework and provide potential explanations for unexpected or divergent results. </a:t>
            </a:r>
          </a:p>
        </p:txBody>
      </p:sp>
    </p:spTree>
    <p:extLst>
      <p:ext uri="{BB962C8B-B14F-4D97-AF65-F5344CB8AC3E}">
        <p14:creationId xmlns:p14="http://schemas.microsoft.com/office/powerpoint/2010/main" val="37788929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B3EDD8-08A7-4C8E-92E0-28ED77F980AA}"/>
              </a:ext>
            </a:extLst>
          </p:cNvPr>
          <p:cNvSpPr txBox="1">
            <a:spLocks noGrp="1"/>
          </p:cNvSpPr>
          <p:nvPr>
            <p:ph type="title" idx="4294967295"/>
          </p:nvPr>
        </p:nvSpPr>
        <p:spPr>
          <a:xfrm>
            <a:off x="621614" y="494040"/>
            <a:ext cx="11451514"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Times" pitchFamily="2" charset="0"/>
                <a:ea typeface="Charter Roman" charset="0"/>
                <a:cs typeface="Charter Roman" charset="0"/>
              </a:rPr>
              <a:t>RECOMMENDATIONS (PRACTICAL APPLICATION)</a:t>
            </a:r>
          </a:p>
        </p:txBody>
      </p:sp>
      <p:sp>
        <p:nvSpPr>
          <p:cNvPr id="3" name="Content Placeholder 2">
            <a:extLst>
              <a:ext uri="{FF2B5EF4-FFF2-40B4-BE49-F238E27FC236}">
                <a16:creationId xmlns:a16="http://schemas.microsoft.com/office/drawing/2014/main" id="{ACE82055-B315-46FE-90C1-36DDCB835971}"/>
              </a:ext>
            </a:extLst>
          </p:cNvPr>
          <p:cNvSpPr txBox="1">
            <a:spLocks/>
          </p:cNvSpPr>
          <p:nvPr/>
        </p:nvSpPr>
        <p:spPr>
          <a:xfrm>
            <a:off x="621615" y="1290369"/>
            <a:ext cx="10971044" cy="4609653"/>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marR="0" lvl="0" indent="-457200" algn="l" defTabSz="457200" rtl="0" eaLnBrk="1" fontAlgn="auto" latinLnBrk="0" hangingPunct="1">
              <a:lnSpc>
                <a:spcPct val="100000"/>
              </a:lnSpc>
              <a:spcBef>
                <a:spcPct val="20000"/>
              </a:spcBef>
              <a:spcAft>
                <a:spcPts val="0"/>
              </a:spcAft>
              <a:buClrTx/>
              <a:buSzTx/>
              <a:buFont typeface="Wingdings" panose="05000000000000000000" pitchFamily="2" charset="2"/>
              <a:buChar char="§"/>
              <a:tabLst/>
              <a:defRPr/>
            </a:pPr>
            <a:r>
              <a:rPr kumimoji="0" lang="en-US" sz="2800" b="0" i="0" u="none" strike="noStrike" kern="1200" cap="none" spc="0" normalizeH="0" baseline="0" noProof="0" dirty="0">
                <a:ln>
                  <a:noFill/>
                </a:ln>
                <a:solidFill>
                  <a:sysClr val="windowText" lastClr="000000">
                    <a:lumMod val="85000"/>
                    <a:lumOff val="15000"/>
                  </a:sysClr>
                </a:solidFill>
                <a:effectLst/>
                <a:uLnTx/>
                <a:uFillTx/>
                <a:ea typeface="+mn-ea"/>
                <a:cs typeface="+mn-cs"/>
              </a:rPr>
              <a:t>Discuss recommendations for how your findings can be applied to practice and/or theory.</a:t>
            </a:r>
          </a:p>
          <a:p>
            <a:pPr marL="822960" lvl="2" indent="-274320">
              <a:buFont typeface="Arial" panose="020B0604020202020204" pitchFamily="34" charset="0"/>
              <a:buChar char="•"/>
              <a:defRPr/>
            </a:pPr>
            <a:r>
              <a:rPr kumimoji="0" lang="en-US" sz="2400" b="0" i="0" u="none" strike="noStrike" kern="1200" cap="none" spc="0" normalizeH="0" baseline="0" noProof="0" dirty="0">
                <a:ln>
                  <a:noFill/>
                </a:ln>
                <a:solidFill>
                  <a:sysClr val="windowText" lastClr="000000">
                    <a:lumMod val="85000"/>
                    <a:lumOff val="15000"/>
                  </a:sysClr>
                </a:solidFill>
                <a:effectLst/>
                <a:uLnTx/>
                <a:uFillTx/>
                <a:ea typeface="+mn-ea"/>
                <a:cs typeface="+mn-cs"/>
              </a:rPr>
              <a:t>Support all the recommendations with at least one finding from the study and frame them in the literature you have reviewed. </a:t>
            </a:r>
          </a:p>
          <a:p>
            <a:pPr marL="822960" lvl="2" indent="-274320">
              <a:buFont typeface="Arial" panose="020B0604020202020204" pitchFamily="34" charset="0"/>
              <a:buChar char="•"/>
              <a:defRPr/>
            </a:pPr>
            <a:r>
              <a:rPr kumimoji="0" lang="en-US" sz="2400" b="0" i="0" u="none" strike="noStrike" kern="1200" cap="none" spc="0" normalizeH="0" baseline="0" noProof="0" dirty="0">
                <a:ln>
                  <a:noFill/>
                </a:ln>
                <a:solidFill>
                  <a:sysClr val="windowText" lastClr="000000">
                    <a:lumMod val="85000"/>
                    <a:lumOff val="15000"/>
                  </a:sysClr>
                </a:solidFill>
                <a:effectLst/>
                <a:uLnTx/>
                <a:uFillTx/>
                <a:ea typeface="+mn-ea"/>
                <a:cs typeface="+mn-cs"/>
              </a:rPr>
              <a:t>Do </a:t>
            </a:r>
            <a:r>
              <a:rPr kumimoji="0" lang="en-US" sz="2400" b="0" i="0" u="sng" strike="noStrike" kern="1200" cap="none" spc="0" normalizeH="0" baseline="0" noProof="0" dirty="0">
                <a:ln>
                  <a:noFill/>
                </a:ln>
                <a:solidFill>
                  <a:sysClr val="windowText" lastClr="000000">
                    <a:lumMod val="85000"/>
                    <a:lumOff val="15000"/>
                  </a:sysClr>
                </a:solidFill>
                <a:effectLst/>
                <a:uLnTx/>
                <a:uFillTx/>
                <a:ea typeface="+mn-ea"/>
                <a:cs typeface="+mn-cs"/>
              </a:rPr>
              <a:t>not</a:t>
            </a:r>
            <a:r>
              <a:rPr kumimoji="0" lang="en-US" sz="2400" b="0" i="0" u="none" strike="noStrike" kern="1200" cap="none" spc="0" normalizeH="0" baseline="0" noProof="0" dirty="0">
                <a:ln>
                  <a:noFill/>
                </a:ln>
                <a:solidFill>
                  <a:sysClr val="windowText" lastClr="000000">
                    <a:lumMod val="85000"/>
                    <a:lumOff val="15000"/>
                  </a:sysClr>
                </a:solidFill>
                <a:effectLst/>
                <a:uLnTx/>
                <a:uFillTx/>
                <a:ea typeface="+mn-ea"/>
                <a:cs typeface="+mn-cs"/>
              </a:rPr>
              <a:t> overstate the applicability of the findings.</a:t>
            </a:r>
          </a:p>
          <a:p>
            <a:pPr marL="228600" marR="0" lvl="0" indent="-228600" algn="l" defTabSz="457200" rtl="0" eaLnBrk="1" fontAlgn="auto" latinLnBrk="0" hangingPunct="1">
              <a:lnSpc>
                <a:spcPct val="100000"/>
              </a:lnSpc>
              <a:spcBef>
                <a:spcPct val="20000"/>
              </a:spcBef>
              <a:spcAft>
                <a:spcPts val="0"/>
              </a:spcAft>
              <a:buClrTx/>
              <a:buSzTx/>
              <a:buFont typeface="Wingdings" panose="05000000000000000000" pitchFamily="2" charset="2"/>
              <a:buChar char="§"/>
              <a:tabLst/>
              <a:defRPr/>
            </a:pPr>
            <a:endParaRPr kumimoji="0" lang="en-US" sz="2800" b="0" i="0" u="none" strike="noStrike" kern="1200" cap="none" spc="0" normalizeH="0" baseline="0" noProof="0" dirty="0">
              <a:ln>
                <a:noFill/>
              </a:ln>
              <a:solidFill>
                <a:sysClr val="windowText" lastClr="000000">
                  <a:lumMod val="85000"/>
                  <a:lumOff val="15000"/>
                </a:sysClr>
              </a:solidFill>
              <a:effectLst/>
              <a:uLnTx/>
              <a:uFillTx/>
              <a:latin typeface="Calibri"/>
              <a:ea typeface="+mn-ea"/>
              <a:cs typeface="+mn-cs"/>
            </a:endParaRPr>
          </a:p>
        </p:txBody>
      </p:sp>
    </p:spTree>
    <p:extLst>
      <p:ext uri="{BB962C8B-B14F-4D97-AF65-F5344CB8AC3E}">
        <p14:creationId xmlns:p14="http://schemas.microsoft.com/office/powerpoint/2010/main" val="35439849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D5AB407-B849-4478-AF4D-132E7490D578}"/>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7868653" y="1208121"/>
            <a:ext cx="4211053" cy="4851333"/>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3" name="TextBox 2">
            <a:extLst>
              <a:ext uri="{FF2B5EF4-FFF2-40B4-BE49-F238E27FC236}">
                <a16:creationId xmlns:a16="http://schemas.microsoft.com/office/drawing/2014/main" id="{5C015991-E20A-64C0-2DF3-1380557A1E14}"/>
              </a:ext>
            </a:extLst>
          </p:cNvPr>
          <p:cNvSpPr txBox="1"/>
          <p:nvPr/>
        </p:nvSpPr>
        <p:spPr>
          <a:xfrm>
            <a:off x="-352943" y="1095057"/>
            <a:ext cx="8317848" cy="5047536"/>
          </a:xfrm>
          <a:prstGeom prst="rect">
            <a:avLst/>
          </a:prstGeom>
          <a:noFill/>
        </p:spPr>
        <p:txBody>
          <a:bodyPr wrap="square">
            <a:spAutoFit/>
          </a:bodyPr>
          <a:lstStyle/>
          <a:p>
            <a:pPr marL="1005840" lvl="2" indent="-457200">
              <a:buFont typeface="Arial" panose="020B0604020202020204" pitchFamily="34" charset="0"/>
              <a:buChar char="•"/>
            </a:pPr>
            <a:r>
              <a:rPr lang="en-US" sz="2800" dirty="0"/>
              <a:t>Black students’ college transition involves complex developmental demands</a:t>
            </a:r>
            <a:r>
              <a:rPr lang="en-US" sz="1400" dirty="0"/>
              <a:t> </a:t>
            </a:r>
            <a:r>
              <a:rPr lang="nn-NO" sz="1400" dirty="0"/>
              <a:t>(Mushonga, 2020)</a:t>
            </a:r>
            <a:endParaRPr lang="en-US" sz="1400" dirty="0"/>
          </a:p>
          <a:p>
            <a:pPr marL="1005840" lvl="2" indent="-457200">
              <a:buFont typeface="Arial" panose="020B0604020202020204" pitchFamily="34" charset="0"/>
              <a:buChar char="•"/>
            </a:pPr>
            <a:endParaRPr lang="en-US" sz="2800" dirty="0"/>
          </a:p>
          <a:p>
            <a:pPr marL="1005840" lvl="2" indent="-457200">
              <a:buFont typeface="Arial" panose="020B0604020202020204" pitchFamily="34" charset="0"/>
              <a:buChar char="•"/>
            </a:pPr>
            <a:r>
              <a:rPr lang="en-US" sz="2800" dirty="0"/>
              <a:t>Diversity increases while Black students’ graduation rates decrease </a:t>
            </a:r>
            <a:r>
              <a:rPr lang="en-US" sz="1400" dirty="0"/>
              <a:t>(Mushonga, 2020; NCES, n. d.-b)</a:t>
            </a:r>
          </a:p>
          <a:p>
            <a:pPr marL="1005840" lvl="2" indent="-457200">
              <a:buFont typeface="Arial" panose="020B0604020202020204" pitchFamily="34" charset="0"/>
              <a:buChar char="•"/>
            </a:pPr>
            <a:endParaRPr lang="en-US" sz="2800" dirty="0"/>
          </a:p>
          <a:p>
            <a:pPr marL="1005840" lvl="2" indent="-457200">
              <a:buFont typeface="Arial" panose="020B0604020202020204" pitchFamily="34" charset="0"/>
              <a:buChar char="•"/>
            </a:pPr>
            <a:r>
              <a:rPr lang="en-US" sz="2800" dirty="0"/>
              <a:t>Microaggressions and colorblind racism at HPWIs contribute to race-based stress </a:t>
            </a:r>
            <a:r>
              <a:rPr lang="en-US" sz="1400" dirty="0"/>
              <a:t>(Marks et al., 2023)</a:t>
            </a:r>
          </a:p>
          <a:p>
            <a:pPr marL="548640" lvl="2"/>
            <a:endParaRPr lang="en-US" sz="2800" dirty="0"/>
          </a:p>
          <a:p>
            <a:pPr marL="1005840" lvl="2" indent="-457200">
              <a:buFont typeface="Arial" panose="020B0604020202020204" pitchFamily="34" charset="0"/>
              <a:buChar char="•"/>
            </a:pPr>
            <a:r>
              <a:rPr lang="en-US" sz="2800" dirty="0"/>
              <a:t>Sustained microaggressions lead to racial trauma, the need for systemic changes </a:t>
            </a:r>
            <a:r>
              <a:rPr lang="en-US" sz="1400" dirty="0"/>
              <a:t>(Marks et al., 2023) Mushonga, 2020)</a:t>
            </a:r>
          </a:p>
        </p:txBody>
      </p:sp>
      <p:sp>
        <p:nvSpPr>
          <p:cNvPr id="4" name="Title 3">
            <a:extLst>
              <a:ext uri="{FF2B5EF4-FFF2-40B4-BE49-F238E27FC236}">
                <a16:creationId xmlns:a16="http://schemas.microsoft.com/office/drawing/2014/main" id="{68E147C7-91FD-55FB-4ACC-DA52D8C9A733}"/>
              </a:ext>
            </a:extLst>
          </p:cNvPr>
          <p:cNvSpPr txBox="1">
            <a:spLocks noGrp="1"/>
          </p:cNvSpPr>
          <p:nvPr>
            <p:ph type="title" idx="4294967295"/>
          </p:nvPr>
        </p:nvSpPr>
        <p:spPr>
          <a:xfrm>
            <a:off x="621615" y="494040"/>
            <a:ext cx="8413824" cy="63094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Times" pitchFamily="2" charset="0"/>
                <a:ea typeface="Charter Roman" charset="0"/>
                <a:cs typeface="Charter Roman" charset="0"/>
              </a:rPr>
              <a:t>INTRODUCTION</a:t>
            </a:r>
          </a:p>
        </p:txBody>
      </p:sp>
    </p:spTree>
    <p:extLst>
      <p:ext uri="{BB962C8B-B14F-4D97-AF65-F5344CB8AC3E}">
        <p14:creationId xmlns:p14="http://schemas.microsoft.com/office/powerpoint/2010/main" val="39793893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D3B74-DE8F-4853-BC96-499608C35916}"/>
              </a:ext>
            </a:extLst>
          </p:cNvPr>
          <p:cNvSpPr txBox="1">
            <a:spLocks noGrp="1"/>
          </p:cNvSpPr>
          <p:nvPr>
            <p:ph type="title" idx="4294967295"/>
          </p:nvPr>
        </p:nvSpPr>
        <p:spPr>
          <a:xfrm>
            <a:off x="621614" y="494040"/>
            <a:ext cx="11451514"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Times" pitchFamily="2" charset="0"/>
                <a:ea typeface="Charter Roman" charset="0"/>
                <a:cs typeface="Charter Roman" charset="0"/>
              </a:rPr>
              <a:t>RECOMMENDATIONS (FUTURE RESEARCH)</a:t>
            </a:r>
          </a:p>
        </p:txBody>
      </p:sp>
      <p:sp>
        <p:nvSpPr>
          <p:cNvPr id="3" name="Content Placeholder 2">
            <a:extLst>
              <a:ext uri="{FF2B5EF4-FFF2-40B4-BE49-F238E27FC236}">
                <a16:creationId xmlns:a16="http://schemas.microsoft.com/office/drawing/2014/main" id="{7BC8364D-E71F-4E83-AF9E-ABAE4DD56FB4}"/>
              </a:ext>
            </a:extLst>
          </p:cNvPr>
          <p:cNvSpPr txBox="1">
            <a:spLocks/>
          </p:cNvSpPr>
          <p:nvPr/>
        </p:nvSpPr>
        <p:spPr>
          <a:xfrm>
            <a:off x="621614" y="1284861"/>
            <a:ext cx="10661573" cy="4609653"/>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r>
              <a:rPr lang="en-US" sz="2800" dirty="0"/>
              <a:t>Based on the framework, findings, and implications, explain what future researchers might do to learn from and build upon this study. Justify these explanations.</a:t>
            </a:r>
          </a:p>
          <a:p>
            <a:pPr marL="457200" indent="-457200"/>
            <a:r>
              <a:rPr lang="en-US" sz="2800" dirty="0"/>
              <a:t>Discuss how future researchers can improve upon this study, given the limitations as discussed in Chapter 3. </a:t>
            </a:r>
          </a:p>
          <a:p>
            <a:pPr marL="457200" indent="-457200"/>
            <a:r>
              <a:rPr lang="en-US" sz="2800" dirty="0"/>
              <a:t> Explain what the next logical step is in this line of research.    </a:t>
            </a:r>
          </a:p>
          <a:p>
            <a:pPr marL="0" marR="0" lvl="0" indent="0" algn="l" defTabSz="457200" rtl="0" eaLnBrk="1" fontAlgn="auto" latinLnBrk="0" hangingPunct="1">
              <a:lnSpc>
                <a:spcPct val="100000"/>
              </a:lnSpc>
              <a:spcBef>
                <a:spcPct val="20000"/>
              </a:spcBef>
              <a:spcAft>
                <a:spcPts val="0"/>
              </a:spcAft>
              <a:buClrTx/>
              <a:buSzTx/>
              <a:buNone/>
              <a:tabLst/>
              <a:defRPr/>
            </a:pPr>
            <a:endParaRPr kumimoji="0" lang="en-US" sz="2800" b="0" i="0" u="none" strike="noStrike" kern="1200" cap="none" spc="0" normalizeH="0" baseline="0" noProof="0" dirty="0">
              <a:ln>
                <a:noFill/>
              </a:ln>
              <a:solidFill>
                <a:sysClr val="windowText" lastClr="000000">
                  <a:lumMod val="85000"/>
                  <a:lumOff val="15000"/>
                </a:sysClr>
              </a:solidFill>
              <a:effectLst/>
              <a:uLnTx/>
              <a:uFillTx/>
              <a:latin typeface="Calibri"/>
              <a:ea typeface="+mn-ea"/>
              <a:cs typeface="+mn-cs"/>
            </a:endParaRPr>
          </a:p>
          <a:p>
            <a:pPr marL="571500" marR="0" lvl="1" indent="-280988" algn="l" defTabSz="457200" rtl="0" eaLnBrk="1" fontAlgn="auto" latinLnBrk="0" hangingPunct="1">
              <a:lnSpc>
                <a:spcPct val="100000"/>
              </a:lnSpc>
              <a:spcBef>
                <a:spcPct val="20000"/>
              </a:spcBef>
              <a:spcAft>
                <a:spcPts val="0"/>
              </a:spcAft>
              <a:buClrTx/>
              <a:buSzTx/>
              <a:buFont typeface="Wingdings 3" panose="05040102010807070707" pitchFamily="18" charset="2"/>
              <a:buChar char="&quot;"/>
              <a:tabLst/>
              <a:defRPr/>
            </a:pPr>
            <a:endParaRPr kumimoji="0" lang="en-US" sz="2800" b="0" i="0" u="none" strike="noStrike" kern="1200" cap="none" spc="0" normalizeH="0" baseline="0" noProof="0" dirty="0">
              <a:ln>
                <a:noFill/>
              </a:ln>
              <a:solidFill>
                <a:sysClr val="windowText" lastClr="000000">
                  <a:lumMod val="85000"/>
                  <a:lumOff val="15000"/>
                </a:sysClr>
              </a:solidFill>
              <a:effectLst/>
              <a:uLnTx/>
              <a:uFillTx/>
              <a:latin typeface="Calibri"/>
              <a:ea typeface="+mn-ea"/>
              <a:cs typeface="+mn-cs"/>
            </a:endParaRPr>
          </a:p>
        </p:txBody>
      </p:sp>
    </p:spTree>
    <p:extLst>
      <p:ext uri="{BB962C8B-B14F-4D97-AF65-F5344CB8AC3E}">
        <p14:creationId xmlns:p14="http://schemas.microsoft.com/office/powerpoint/2010/main" val="23688302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19D795-71A9-43C9-A595-25C87D53BE35}"/>
              </a:ext>
            </a:extLst>
          </p:cNvPr>
          <p:cNvSpPr txBox="1">
            <a:spLocks noGrp="1"/>
          </p:cNvSpPr>
          <p:nvPr>
            <p:ph type="title" idx="4294967295"/>
          </p:nvPr>
        </p:nvSpPr>
        <p:spPr>
          <a:xfrm>
            <a:off x="621614" y="494040"/>
            <a:ext cx="11451514"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Times" pitchFamily="2" charset="0"/>
                <a:ea typeface="Charter Roman" charset="0"/>
                <a:cs typeface="Charter Roman" charset="0"/>
              </a:rPr>
              <a:t>CONCLUSIONS</a:t>
            </a:r>
          </a:p>
        </p:txBody>
      </p:sp>
      <p:sp>
        <p:nvSpPr>
          <p:cNvPr id="3" name="Content Placeholder 2">
            <a:extLst>
              <a:ext uri="{FF2B5EF4-FFF2-40B4-BE49-F238E27FC236}">
                <a16:creationId xmlns:a16="http://schemas.microsoft.com/office/drawing/2014/main" id="{928CF80A-EE9F-4B04-9001-8386924984E4}"/>
              </a:ext>
            </a:extLst>
          </p:cNvPr>
          <p:cNvSpPr txBox="1">
            <a:spLocks/>
          </p:cNvSpPr>
          <p:nvPr/>
        </p:nvSpPr>
        <p:spPr>
          <a:xfrm>
            <a:off x="621615" y="1251717"/>
            <a:ext cx="11202523" cy="4894954"/>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r>
              <a:rPr lang="en-US" sz="2800" dirty="0"/>
              <a:t>Provide strong, concise overarching conclusions as a summary focusing on the problem, purpose, and research questions. </a:t>
            </a:r>
          </a:p>
          <a:p>
            <a:pPr marL="457200" indent="-457200"/>
            <a:r>
              <a:rPr lang="en-US" sz="2800" dirty="0"/>
              <a:t> From the discussion of the study findings, emphasize specifically how the findings of the study connect to your framework, practice, and to the literature, considering specifically the gap in the literature. </a:t>
            </a:r>
          </a:p>
          <a:p>
            <a:pPr marL="457200" indent="-457200"/>
            <a:r>
              <a:rPr lang="en-US" sz="2800" dirty="0"/>
              <a:t> Present the main message of the entire study and concisely summarize the recommendations for future research. </a:t>
            </a:r>
          </a:p>
        </p:txBody>
      </p:sp>
    </p:spTree>
    <p:extLst>
      <p:ext uri="{BB962C8B-B14F-4D97-AF65-F5344CB8AC3E}">
        <p14:creationId xmlns:p14="http://schemas.microsoft.com/office/powerpoint/2010/main" val="42427691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E859F8-7F5D-4F32-8513-DC74D4391B0F}"/>
              </a:ext>
            </a:extLst>
          </p:cNvPr>
          <p:cNvSpPr txBox="1">
            <a:spLocks noGrp="1"/>
          </p:cNvSpPr>
          <p:nvPr>
            <p:ph type="title" idx="4294967295"/>
          </p:nvPr>
        </p:nvSpPr>
        <p:spPr>
          <a:xfrm>
            <a:off x="413472" y="494040"/>
            <a:ext cx="11451514"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Times" pitchFamily="2" charset="0"/>
                <a:ea typeface="Charter Roman" charset="0"/>
                <a:cs typeface="Charter Roman" charset="0"/>
              </a:rPr>
              <a:t>THANK YOU</a:t>
            </a:r>
          </a:p>
        </p:txBody>
      </p:sp>
      <p:pic>
        <p:nvPicPr>
          <p:cNvPr id="5" name="Picture 4">
            <a:extLst>
              <a:ext uri="{FF2B5EF4-FFF2-40B4-BE49-F238E27FC236}">
                <a16:creationId xmlns:a16="http://schemas.microsoft.com/office/drawing/2014/main" id="{0991D0D4-2076-457E-959C-894D150F271F}"/>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2506189" y="1246094"/>
            <a:ext cx="7179622" cy="4625193"/>
          </a:xfrm>
          <a:prstGeom prst="rect">
            <a:avLst/>
          </a:prstGeom>
        </p:spPr>
      </p:pic>
    </p:spTree>
    <p:extLst>
      <p:ext uri="{BB962C8B-B14F-4D97-AF65-F5344CB8AC3E}">
        <p14:creationId xmlns:p14="http://schemas.microsoft.com/office/powerpoint/2010/main" val="8276958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66DDBC-5357-404F-9870-671BDD777A8A}"/>
              </a:ext>
            </a:extLst>
          </p:cNvPr>
          <p:cNvSpPr txBox="1">
            <a:spLocks noGrp="1"/>
          </p:cNvSpPr>
          <p:nvPr>
            <p:ph type="title" idx="4294967295"/>
          </p:nvPr>
        </p:nvSpPr>
        <p:spPr>
          <a:xfrm>
            <a:off x="621614" y="494040"/>
            <a:ext cx="11451514"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a:ln>
                  <a:noFill/>
                </a:ln>
                <a:solidFill>
                  <a:srgbClr val="0B253F"/>
                </a:solidFill>
                <a:effectLst/>
                <a:uLnTx/>
                <a:uFillTx/>
                <a:latin typeface="Times" pitchFamily="2" charset="0"/>
                <a:ea typeface="Charter Roman" charset="0"/>
                <a:cs typeface="Charter Roman" charset="0"/>
              </a:rPr>
              <a:t>REFERENCES</a:t>
            </a:r>
            <a:endParaRPr kumimoji="0" lang="en-US" sz="3500" b="1" i="0" u="none" strike="noStrike" kern="1200" cap="none" spc="0" normalizeH="0" baseline="0" noProof="0" dirty="0">
              <a:ln>
                <a:noFill/>
              </a:ln>
              <a:solidFill>
                <a:srgbClr val="0B253F"/>
              </a:solidFill>
              <a:effectLst/>
              <a:uLnTx/>
              <a:uFillTx/>
              <a:latin typeface="Times" pitchFamily="2" charset="0"/>
              <a:ea typeface="Charter Roman" charset="0"/>
              <a:cs typeface="Charter Roman" charset="0"/>
            </a:endParaRPr>
          </a:p>
        </p:txBody>
      </p:sp>
      <p:sp>
        <p:nvSpPr>
          <p:cNvPr id="3" name="Content Placeholder 2">
            <a:extLst>
              <a:ext uri="{FF2B5EF4-FFF2-40B4-BE49-F238E27FC236}">
                <a16:creationId xmlns:a16="http://schemas.microsoft.com/office/drawing/2014/main" id="{723E23B0-2B8A-920D-44C7-18872FD581D0}"/>
              </a:ext>
            </a:extLst>
          </p:cNvPr>
          <p:cNvSpPr txBox="1">
            <a:spLocks/>
          </p:cNvSpPr>
          <p:nvPr/>
        </p:nvSpPr>
        <p:spPr>
          <a:xfrm>
            <a:off x="621615" y="1251717"/>
            <a:ext cx="11498582" cy="4894954"/>
          </a:xfrm>
          <a:prstGeom prst="rect">
            <a:avLst/>
          </a:prstGeom>
        </p:spPr>
        <p:txBody>
          <a:bodyPr vert="horz" lIns="91440" tIns="45720" rIns="91440" bIns="45720" rtlCol="0" anchor="t">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5750" marR="0" indent="-285750">
              <a:lnSpc>
                <a:spcPct val="150000"/>
              </a:lnSpc>
              <a:buNone/>
            </a:pPr>
            <a:r>
              <a:rPr lang="en-US" sz="1050" dirty="0">
                <a:solidFill>
                  <a:srgbClr val="000000"/>
                </a:solidFill>
                <a:effectLst/>
                <a:ea typeface="Times New Roman" panose="02020603050405020304" pitchFamily="18" charset="0"/>
                <a:cs typeface="Times New Roman" panose="02020603050405020304" pitchFamily="18" charset="0"/>
              </a:rPr>
              <a:t>Marks, L. R., Schimmel-Bristow, A., Harrell-Williams, L. M., &amp; Hargons, C. (2023). Racial discrimination and risky sex: Examining cognitive-emotional factors in Black college students.</a:t>
            </a:r>
            <a:r>
              <a:rPr lang="en-US" sz="1050" i="1" dirty="0">
                <a:solidFill>
                  <a:srgbClr val="000000"/>
                </a:solidFill>
                <a:effectLst/>
                <a:ea typeface="Times New Roman" panose="02020603050405020304" pitchFamily="18" charset="0"/>
                <a:cs typeface="Times New Roman" panose="02020603050405020304" pitchFamily="18" charset="0"/>
              </a:rPr>
              <a:t> The Counseling Psychologist, 50</a:t>
            </a:r>
            <a:r>
              <a:rPr lang="en-US" sz="1050" dirty="0">
                <a:solidFill>
                  <a:srgbClr val="000000"/>
                </a:solidFill>
                <a:effectLst/>
                <a:ea typeface="Times New Roman" panose="02020603050405020304" pitchFamily="18" charset="0"/>
                <a:cs typeface="Times New Roman" panose="02020603050405020304" pitchFamily="18" charset="0"/>
              </a:rPr>
              <a:t>(5), 594–621. </a:t>
            </a:r>
            <a:r>
              <a:rPr lang="en-US" sz="1050" u="none" strike="noStrike" dirty="0">
                <a:solidFill>
                  <a:srgbClr val="000000"/>
                </a:solidFill>
                <a:effectLst/>
                <a:ea typeface="Times New Roman" panose="02020603050405020304" pitchFamily="18" charset="0"/>
                <a:cs typeface="Times New Roman" panose="02020603050405020304" pitchFamily="18" charset="0"/>
                <a:hlinkClick r:id="rId3"/>
              </a:rPr>
              <a:t>https://doi.org/10.1177/00110000221092662</a:t>
            </a:r>
            <a:endParaRPr lang="en-US" sz="1050" u="none" strike="noStrike" dirty="0">
              <a:solidFill>
                <a:srgbClr val="000000"/>
              </a:solidFill>
              <a:effectLst/>
              <a:ea typeface="Times New Roman" panose="02020603050405020304" pitchFamily="18" charset="0"/>
              <a:cs typeface="Times New Roman" panose="02020603050405020304" pitchFamily="18" charset="0"/>
            </a:endParaRPr>
          </a:p>
          <a:p>
            <a:pPr marL="285750" indent="-285750">
              <a:lnSpc>
                <a:spcPct val="150000"/>
              </a:lnSpc>
              <a:buNone/>
            </a:pPr>
            <a:r>
              <a:rPr lang="en-US" sz="1050" dirty="0"/>
              <a:t>Mushonga, D. R. (2021). The glass is half full: The need to promote positive mental health in Black college students.</a:t>
            </a:r>
            <a:r>
              <a:rPr lang="en-US" sz="1050" i="1" dirty="0"/>
              <a:t> Journal of College Student Psychotherapy, 35</a:t>
            </a:r>
            <a:r>
              <a:rPr lang="en-US" sz="1050" dirty="0"/>
              <a:t>(4), 313-326 </a:t>
            </a:r>
          </a:p>
          <a:p>
            <a:pPr marL="285750" indent="-285750">
              <a:lnSpc>
                <a:spcPct val="150000"/>
              </a:lnSpc>
              <a:buNone/>
            </a:pPr>
            <a:r>
              <a:rPr lang="en-US" sz="1050" dirty="0"/>
              <a:t>National Center for Education Statistics. (2024b). </a:t>
            </a:r>
            <a:r>
              <a:rPr lang="en-US" sz="1050" i="1" dirty="0"/>
              <a:t>IPEDS Data Explorer</a:t>
            </a:r>
            <a:r>
              <a:rPr lang="en-US" sz="1050" dirty="0"/>
              <a:t>. Retrieved June 13, 2024, from https://nces.ed.gov/ipeds/search/viewtable?tableId=36023&amp;returnUrl=%2Fsearch</a:t>
            </a:r>
          </a:p>
          <a:p>
            <a:pPr marL="285750" indent="-285750">
              <a:lnSpc>
                <a:spcPct val="150000"/>
              </a:lnSpc>
              <a:buNone/>
            </a:pPr>
            <a:r>
              <a:rPr lang="en-US" sz="1050" dirty="0"/>
              <a:t>Williams M. T. (2020). Microaggressions: Clarification, evidence, and impact. Perspectives on psychological science: </a:t>
            </a:r>
            <a:r>
              <a:rPr lang="en-US" sz="1050" i="1" dirty="0"/>
              <a:t>Journal of the Association for Psychological Science</a:t>
            </a:r>
            <a:r>
              <a:rPr lang="en-US" sz="1050" dirty="0"/>
              <a:t>, 15(1), 3–26. </a:t>
            </a:r>
            <a:r>
              <a:rPr lang="en-US" sz="1050" dirty="0">
                <a:hlinkClick r:id="rId4"/>
              </a:rPr>
              <a:t>https://doi.org/10.1177/1745691619827499</a:t>
            </a:r>
            <a:endParaRPr lang="en-US" sz="1050" dirty="0"/>
          </a:p>
          <a:p>
            <a:pPr marL="285750" indent="-285750">
              <a:lnSpc>
                <a:spcPct val="150000"/>
              </a:lnSpc>
              <a:buNone/>
            </a:pPr>
            <a:r>
              <a:rPr lang="en-US" sz="1050" dirty="0"/>
              <a:t>Williams M. T. (2021). Microaggressions Are a Form of Aggression. </a:t>
            </a:r>
            <a:r>
              <a:rPr lang="en-US" sz="1050" i="1" dirty="0"/>
              <a:t>Behavior Therapy</a:t>
            </a:r>
            <a:r>
              <a:rPr lang="en-US" sz="1050" dirty="0"/>
              <a:t>, 52(3), 709–719. https://doi.org/10.1016/j.beth.2020.09.001</a:t>
            </a:r>
          </a:p>
          <a:p>
            <a:pPr marL="285750" indent="-285750">
              <a:lnSpc>
                <a:spcPct val="150000"/>
              </a:lnSpc>
              <a:buNone/>
            </a:pPr>
            <a:r>
              <a:rPr lang="en-US" sz="1050" dirty="0"/>
              <a:t>Williams, M. T., </a:t>
            </a:r>
            <a:r>
              <a:rPr lang="en-US" sz="1050" dirty="0" err="1"/>
              <a:t>Skinta</a:t>
            </a:r>
            <a:r>
              <a:rPr lang="en-US" sz="1050" dirty="0"/>
              <a:t>, M. D., Kanter, J. W., Martin-Willett, R., Mier-Chairez, J., </a:t>
            </a:r>
            <a:r>
              <a:rPr lang="en-US" sz="1050" dirty="0" err="1"/>
              <a:t>Debreaux</a:t>
            </a:r>
            <a:r>
              <a:rPr lang="en-US" sz="1050" dirty="0"/>
              <a:t>, M., &amp; Rosen, D. C. (2020). A qualitative study of microaggressions against African Americans on predominantly White campuses. BMC psychology, 8(1), 111. https://doi.org/10.1186/s40359-020-00472-8</a:t>
            </a:r>
          </a:p>
          <a:p>
            <a:pPr marL="285750" indent="-285750">
              <a:lnSpc>
                <a:spcPct val="150000"/>
              </a:lnSpc>
              <a:buNone/>
            </a:pPr>
            <a:r>
              <a:rPr lang="en-US" sz="1050" dirty="0"/>
              <a:t>Williams, M. T., </a:t>
            </a:r>
            <a:r>
              <a:rPr lang="en-US" sz="1050" dirty="0" err="1"/>
              <a:t>Skinta</a:t>
            </a:r>
            <a:r>
              <a:rPr lang="en-US" sz="1050" dirty="0"/>
              <a:t>, M. D., &amp; Martin-Willett, R. (2021). After Pierce and Sue: Evidence for a revised racial microaggressions taxonomy. </a:t>
            </a:r>
            <a:r>
              <a:rPr lang="en-US" sz="1050" i="1" dirty="0"/>
              <a:t>Perspectives on Psychological Science</a:t>
            </a:r>
            <a:r>
              <a:rPr lang="en-US" sz="1050" dirty="0"/>
              <a:t>, 16(5), 991-1007. </a:t>
            </a:r>
            <a:r>
              <a:rPr lang="en-US" sz="1050" dirty="0">
                <a:hlinkClick r:id="rId5"/>
              </a:rPr>
              <a:t>https://doi.org/10.1177/1745691621994247</a:t>
            </a:r>
            <a:endParaRPr lang="en-US" sz="1050" dirty="0"/>
          </a:p>
          <a:p>
            <a:pPr marL="285750" marR="0" indent="-285750">
              <a:buNone/>
            </a:pPr>
            <a:endParaRPr lang="en-US" sz="1050" dirty="0">
              <a:effectLst/>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5471858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A2329D3-4F9F-4417-B37A-6D0774C91608}"/>
              </a:ext>
            </a:extLst>
          </p:cNvPr>
          <p:cNvSpPr txBox="1">
            <a:spLocks noGrp="1"/>
          </p:cNvSpPr>
          <p:nvPr>
            <p:ph type="title" idx="4294967295"/>
          </p:nvPr>
        </p:nvSpPr>
        <p:spPr>
          <a:xfrm>
            <a:off x="621615" y="494040"/>
            <a:ext cx="8413824" cy="63094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Times" pitchFamily="2" charset="0"/>
                <a:ea typeface="Charter Roman" charset="0"/>
                <a:cs typeface="Charter Roman" charset="0"/>
              </a:rPr>
              <a:t>PROBLEM &amp; PURPOSE STATEMENTS</a:t>
            </a:r>
          </a:p>
        </p:txBody>
      </p:sp>
      <p:sp>
        <p:nvSpPr>
          <p:cNvPr id="7" name="Content Placeholder 2">
            <a:extLst>
              <a:ext uri="{FF2B5EF4-FFF2-40B4-BE49-F238E27FC236}">
                <a16:creationId xmlns:a16="http://schemas.microsoft.com/office/drawing/2014/main" id="{6478FB27-128C-41F1-B314-C8CB5665C7ED}"/>
              </a:ext>
            </a:extLst>
          </p:cNvPr>
          <p:cNvSpPr txBox="1">
            <a:spLocks/>
          </p:cNvSpPr>
          <p:nvPr/>
        </p:nvSpPr>
        <p:spPr>
          <a:xfrm>
            <a:off x="621615" y="1274980"/>
            <a:ext cx="10941708" cy="4894954"/>
          </a:xfrm>
          <a:prstGeom prst="rect">
            <a:avLst/>
          </a:prstGeom>
        </p:spPr>
        <p:txBody>
          <a:bodyPr vert="horz" lIns="91440" tIns="45720" rIns="91440" bIns="45720" rtlCol="0">
            <a:normAutofit fontScale="92500" lnSpcReduction="20000"/>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None/>
              <a:tabLst/>
              <a:defRPr/>
            </a:pPr>
            <a:r>
              <a:rPr kumimoji="0" lang="en-US" sz="3500" b="1" i="0" u="none" strike="noStrike" kern="1200" cap="none" spc="0" normalizeH="0" baseline="0" noProof="0" dirty="0">
                <a:ln>
                  <a:noFill/>
                </a:ln>
                <a:solidFill>
                  <a:sysClr val="windowText" lastClr="000000">
                    <a:lumMod val="85000"/>
                    <a:lumOff val="15000"/>
                  </a:sysClr>
                </a:solidFill>
                <a:effectLst/>
                <a:uLnTx/>
                <a:uFillTx/>
                <a:ea typeface="+mn-ea"/>
                <a:cs typeface="+mn-cs"/>
              </a:rPr>
              <a:t>The Problem</a:t>
            </a:r>
          </a:p>
          <a:p>
            <a:pPr marL="0" marR="0" lvl="0" indent="0" algn="l" defTabSz="457200" rtl="0" eaLnBrk="1" fontAlgn="auto" latinLnBrk="0" hangingPunct="1">
              <a:lnSpc>
                <a:spcPct val="100000"/>
              </a:lnSpc>
              <a:spcBef>
                <a:spcPct val="20000"/>
              </a:spcBef>
              <a:spcAft>
                <a:spcPts val="0"/>
              </a:spcAft>
              <a:buClrTx/>
              <a:buSzTx/>
              <a:buNone/>
              <a:tabLst/>
              <a:defRPr/>
            </a:pPr>
            <a:r>
              <a:rPr kumimoji="0" lang="en-US" sz="2800" i="0" u="none" strike="noStrike" kern="1200" cap="none" spc="0" normalizeH="0" baseline="0" noProof="0" dirty="0">
                <a:ln>
                  <a:noFill/>
                </a:ln>
                <a:solidFill>
                  <a:sysClr val="windowText" lastClr="000000">
                    <a:lumMod val="85000"/>
                    <a:lumOff val="15000"/>
                  </a:sysClr>
                </a:solidFill>
                <a:effectLst/>
                <a:uLnTx/>
                <a:uFillTx/>
                <a:ea typeface="+mn-ea"/>
                <a:cs typeface="+mn-cs"/>
              </a:rPr>
              <a:t>The problem addressed by the study is Black college students experience microaggressions and colorblind racism at Historically and Predominantly White institutions, resulting in declines in academics, ethnic identities, and psychosocial health (Mills, 2020; Mushonga, 2021; Mushonga &amp; Henneberger, 2020). </a:t>
            </a:r>
          </a:p>
          <a:p>
            <a:pPr marL="0" marR="0" lvl="0" indent="0" algn="l" defTabSz="457200" rtl="0" eaLnBrk="1" fontAlgn="auto" latinLnBrk="0" hangingPunct="1">
              <a:lnSpc>
                <a:spcPct val="100000"/>
              </a:lnSpc>
              <a:spcBef>
                <a:spcPct val="20000"/>
              </a:spcBef>
              <a:spcAft>
                <a:spcPts val="0"/>
              </a:spcAft>
              <a:buClrTx/>
              <a:buSzTx/>
              <a:buNone/>
              <a:tabLst/>
              <a:defRPr/>
            </a:pPr>
            <a:endParaRPr lang="en-US" sz="2800" b="1" dirty="0">
              <a:solidFill>
                <a:sysClr val="windowText" lastClr="000000">
                  <a:lumMod val="85000"/>
                  <a:lumOff val="15000"/>
                </a:sysClr>
              </a:solidFill>
            </a:endParaRPr>
          </a:p>
          <a:p>
            <a:pPr marL="0" marR="0" lvl="0" indent="0" algn="l" defTabSz="457200" rtl="0" eaLnBrk="1" fontAlgn="auto" latinLnBrk="0" hangingPunct="1">
              <a:lnSpc>
                <a:spcPct val="100000"/>
              </a:lnSpc>
              <a:spcBef>
                <a:spcPct val="20000"/>
              </a:spcBef>
              <a:spcAft>
                <a:spcPts val="0"/>
              </a:spcAft>
              <a:buClrTx/>
              <a:buSzTx/>
              <a:buNone/>
              <a:tabLst/>
              <a:defRPr/>
            </a:pPr>
            <a:r>
              <a:rPr kumimoji="0" lang="en-US" sz="3500" b="1" i="0" u="none" strike="noStrike" kern="1200" cap="none" spc="0" normalizeH="0" baseline="0" noProof="0" dirty="0">
                <a:ln>
                  <a:noFill/>
                </a:ln>
                <a:solidFill>
                  <a:sysClr val="windowText" lastClr="000000">
                    <a:lumMod val="85000"/>
                    <a:lumOff val="15000"/>
                  </a:sysClr>
                </a:solidFill>
                <a:effectLst/>
                <a:uLnTx/>
                <a:uFillTx/>
                <a:ea typeface="+mn-ea"/>
                <a:cs typeface="+mn-cs"/>
              </a:rPr>
              <a:t>The Purpose</a:t>
            </a:r>
          </a:p>
          <a:p>
            <a:pPr marL="0" marR="0" lvl="0" indent="0" algn="l" defTabSz="457200" rtl="0" eaLnBrk="1" fontAlgn="auto" latinLnBrk="0" hangingPunct="1">
              <a:lnSpc>
                <a:spcPct val="100000"/>
              </a:lnSpc>
              <a:spcBef>
                <a:spcPct val="20000"/>
              </a:spcBef>
              <a:spcAft>
                <a:spcPts val="0"/>
              </a:spcAft>
              <a:buClrTx/>
              <a:buSzTx/>
              <a:buNone/>
              <a:tabLst/>
              <a:defRPr/>
            </a:pPr>
            <a:r>
              <a:rPr kumimoji="0" lang="en-US" sz="2800" i="0" u="none" strike="noStrike" kern="1200" cap="none" spc="0" normalizeH="0" baseline="0" noProof="0" dirty="0">
                <a:ln>
                  <a:noFill/>
                </a:ln>
                <a:solidFill>
                  <a:sysClr val="windowText" lastClr="000000">
                    <a:lumMod val="85000"/>
                    <a:lumOff val="15000"/>
                  </a:sysClr>
                </a:solidFill>
                <a:effectLst/>
                <a:uLnTx/>
                <a:uFillTx/>
                <a:ea typeface="+mn-ea"/>
                <a:cs typeface="+mn-cs"/>
              </a:rPr>
              <a:t>The purpose of this qualitative descriptive phenomenology study was to understand Black college students’ descriptions of experiences with microaggressions and colorblind racism related to academics, ethnic identities, and psychosocial health at HWPIs (Mills, 2020; Mushonga, 2021; Mushonga &amp; Henneberger, 2020).</a:t>
            </a:r>
          </a:p>
        </p:txBody>
      </p:sp>
    </p:spTree>
    <p:extLst>
      <p:ext uri="{BB962C8B-B14F-4D97-AF65-F5344CB8AC3E}">
        <p14:creationId xmlns:p14="http://schemas.microsoft.com/office/powerpoint/2010/main" val="29481861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7B45E25-F7AE-4E8E-A288-C7CE9574E59C}"/>
              </a:ext>
            </a:extLst>
          </p:cNvPr>
          <p:cNvSpPr txBox="1">
            <a:spLocks noGrp="1"/>
          </p:cNvSpPr>
          <p:nvPr>
            <p:ph type="title" idx="4294967295"/>
          </p:nvPr>
        </p:nvSpPr>
        <p:spPr>
          <a:xfrm>
            <a:off x="621614" y="494040"/>
            <a:ext cx="11166433" cy="63094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Times" pitchFamily="2" charset="0"/>
                <a:ea typeface="Charter Roman" charset="0"/>
                <a:cs typeface="Charter Roman" charset="0"/>
              </a:rPr>
              <a:t>RESEARCH QUESTIONS</a:t>
            </a:r>
          </a:p>
        </p:txBody>
      </p:sp>
      <p:sp>
        <p:nvSpPr>
          <p:cNvPr id="5" name="Content Placeholder 2">
            <a:extLst>
              <a:ext uri="{FF2B5EF4-FFF2-40B4-BE49-F238E27FC236}">
                <a16:creationId xmlns:a16="http://schemas.microsoft.com/office/drawing/2014/main" id="{8DBA5DAC-EF2B-4991-8535-A69C9A96B3F2}"/>
              </a:ext>
              <a:ext uri="{C183D7F6-B498-43B3-948B-1728B52AA6E4}">
                <adec:decorative xmlns:adec="http://schemas.microsoft.com/office/drawing/2017/decorative" val="1"/>
              </a:ext>
            </a:extLst>
          </p:cNvPr>
          <p:cNvSpPr txBox="1">
            <a:spLocks/>
          </p:cNvSpPr>
          <p:nvPr/>
        </p:nvSpPr>
        <p:spPr>
          <a:xfrm>
            <a:off x="621615" y="1385332"/>
            <a:ext cx="11035229" cy="387781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sz="3600" dirty="0"/>
          </a:p>
        </p:txBody>
      </p:sp>
      <p:sp>
        <p:nvSpPr>
          <p:cNvPr id="8" name="Content Placeholder 2">
            <a:extLst>
              <a:ext uri="{FF2B5EF4-FFF2-40B4-BE49-F238E27FC236}">
                <a16:creationId xmlns:a16="http://schemas.microsoft.com/office/drawing/2014/main" id="{E0B00C9B-278A-4C01-8516-E2BC920B46CB}"/>
              </a:ext>
            </a:extLst>
          </p:cNvPr>
          <p:cNvSpPr txBox="1">
            <a:spLocks/>
          </p:cNvSpPr>
          <p:nvPr/>
        </p:nvSpPr>
        <p:spPr>
          <a:xfrm>
            <a:off x="621615" y="1251717"/>
            <a:ext cx="10984196" cy="4894954"/>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anose="020B0604020202020204" pitchFamily="34" charset="0"/>
              <a:buChar char="•"/>
            </a:pPr>
            <a:r>
              <a:rPr lang="en-US" sz="2800" b="1" dirty="0"/>
              <a:t>RQ1</a:t>
            </a:r>
          </a:p>
          <a:p>
            <a:pPr marL="0" indent="0">
              <a:buNone/>
            </a:pPr>
            <a:r>
              <a:rPr lang="en-US" sz="2800" dirty="0"/>
              <a:t>  What is microaggression for Black students at HWPIs?</a:t>
            </a:r>
          </a:p>
          <a:p>
            <a:pPr marL="0" indent="0">
              <a:buNone/>
            </a:pPr>
            <a:endParaRPr lang="en-US" sz="2800" b="1" baseline="-25000" dirty="0"/>
          </a:p>
          <a:p>
            <a:pPr>
              <a:buFont typeface="Arial" panose="020B0604020202020204" pitchFamily="34" charset="0"/>
              <a:buChar char="•"/>
            </a:pPr>
            <a:endParaRPr lang="en-US" sz="2800" b="1" dirty="0"/>
          </a:p>
          <a:p>
            <a:pPr>
              <a:buFont typeface="Arial" panose="020B0604020202020204" pitchFamily="34" charset="0"/>
              <a:buChar char="•"/>
            </a:pPr>
            <a:r>
              <a:rPr lang="en-US" sz="2800" b="1" dirty="0"/>
              <a:t>RQ1A </a:t>
            </a:r>
          </a:p>
          <a:p>
            <a:pPr marL="0" indent="0">
              <a:buNone/>
            </a:pPr>
            <a:r>
              <a:rPr lang="en-US" sz="2800" dirty="0"/>
              <a:t>How do Black students at HWPIs describe specific encounters with White classmates? </a:t>
            </a:r>
          </a:p>
        </p:txBody>
      </p:sp>
    </p:spTree>
    <p:extLst>
      <p:ext uri="{BB962C8B-B14F-4D97-AF65-F5344CB8AC3E}">
        <p14:creationId xmlns:p14="http://schemas.microsoft.com/office/powerpoint/2010/main" val="1178614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B50459-0098-9F93-26B7-0302057152AC}"/>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D2FF92B4-76B6-D4C7-D12E-C2510832F254}"/>
              </a:ext>
            </a:extLst>
          </p:cNvPr>
          <p:cNvSpPr txBox="1">
            <a:spLocks noGrp="1"/>
          </p:cNvSpPr>
          <p:nvPr>
            <p:ph type="title" idx="4294967295"/>
          </p:nvPr>
        </p:nvSpPr>
        <p:spPr>
          <a:xfrm>
            <a:off x="621614" y="494040"/>
            <a:ext cx="11166433" cy="63094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Times" pitchFamily="2" charset="0"/>
                <a:ea typeface="Charter Roman" charset="0"/>
                <a:cs typeface="Charter Roman" charset="0"/>
              </a:rPr>
              <a:t>RESEARCH QUESTIONS</a:t>
            </a:r>
          </a:p>
        </p:txBody>
      </p:sp>
      <p:sp>
        <p:nvSpPr>
          <p:cNvPr id="5" name="Content Placeholder 2">
            <a:extLst>
              <a:ext uri="{FF2B5EF4-FFF2-40B4-BE49-F238E27FC236}">
                <a16:creationId xmlns:a16="http://schemas.microsoft.com/office/drawing/2014/main" id="{B20A04DA-A9DE-35D7-DD32-124E472209F1}"/>
              </a:ext>
              <a:ext uri="{C183D7F6-B498-43B3-948B-1728B52AA6E4}">
                <adec:decorative xmlns:adec="http://schemas.microsoft.com/office/drawing/2017/decorative" val="1"/>
              </a:ext>
            </a:extLst>
          </p:cNvPr>
          <p:cNvSpPr txBox="1">
            <a:spLocks/>
          </p:cNvSpPr>
          <p:nvPr/>
        </p:nvSpPr>
        <p:spPr>
          <a:xfrm>
            <a:off x="621615" y="1385332"/>
            <a:ext cx="11035229" cy="387781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sz="3600" dirty="0"/>
          </a:p>
        </p:txBody>
      </p:sp>
      <p:sp>
        <p:nvSpPr>
          <p:cNvPr id="8" name="Content Placeholder 2">
            <a:extLst>
              <a:ext uri="{FF2B5EF4-FFF2-40B4-BE49-F238E27FC236}">
                <a16:creationId xmlns:a16="http://schemas.microsoft.com/office/drawing/2014/main" id="{1BC2A464-63DA-2D9A-76AD-4A8CB1A0ED04}"/>
              </a:ext>
            </a:extLst>
          </p:cNvPr>
          <p:cNvSpPr txBox="1">
            <a:spLocks/>
          </p:cNvSpPr>
          <p:nvPr/>
        </p:nvSpPr>
        <p:spPr>
          <a:xfrm>
            <a:off x="621615" y="1251717"/>
            <a:ext cx="10984196" cy="4894954"/>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anose="020B0604020202020204" pitchFamily="34" charset="0"/>
              <a:buChar char="•"/>
            </a:pPr>
            <a:r>
              <a:rPr lang="en-US" sz="2800" b="1" dirty="0"/>
              <a:t>RQ1 B </a:t>
            </a:r>
          </a:p>
          <a:p>
            <a:pPr marL="0" indent="0">
              <a:buNone/>
            </a:pPr>
            <a:r>
              <a:rPr lang="en-US" sz="2800" dirty="0"/>
              <a:t>How do Black students at HWPIs describe specific encounters with White professors and staff members?</a:t>
            </a:r>
          </a:p>
          <a:p>
            <a:pPr marL="0" indent="0">
              <a:buNone/>
            </a:pPr>
            <a:r>
              <a:rPr lang="en-US" sz="2800" b="1" dirty="0"/>
              <a:t> </a:t>
            </a:r>
          </a:p>
          <a:p>
            <a:pPr>
              <a:buFont typeface="Arial" panose="020B0604020202020204" pitchFamily="34" charset="0"/>
              <a:buChar char="•"/>
            </a:pPr>
            <a:r>
              <a:rPr lang="en-US" sz="2800" b="1" dirty="0"/>
              <a:t>RQ1 C</a:t>
            </a:r>
          </a:p>
          <a:p>
            <a:pPr marL="0" indent="0">
              <a:buNone/>
            </a:pPr>
            <a:r>
              <a:rPr lang="en-US" sz="2800" dirty="0"/>
              <a:t>How do Black students at HPWIs describe specific instances of colorblind racism?</a:t>
            </a:r>
          </a:p>
        </p:txBody>
      </p:sp>
    </p:spTree>
    <p:extLst>
      <p:ext uri="{BB962C8B-B14F-4D97-AF65-F5344CB8AC3E}">
        <p14:creationId xmlns:p14="http://schemas.microsoft.com/office/powerpoint/2010/main" val="6729119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B430DD-2581-93B2-DA81-D2C112A321F4}"/>
            </a:ext>
          </a:extLst>
        </p:cNvPr>
        <p:cNvGrpSpPr/>
        <p:nvPr/>
      </p:nvGrpSpPr>
      <p:grpSpPr>
        <a:xfrm>
          <a:off x="0" y="0"/>
          <a:ext cx="0" cy="0"/>
          <a:chOff x="0" y="0"/>
          <a:chExt cx="0" cy="0"/>
        </a:xfrm>
      </p:grpSpPr>
      <p:pic>
        <p:nvPicPr>
          <p:cNvPr id="6" name="Picture 5" descr="BLACK EXISTENTIAL PHILOSOPHY ">
            <a:extLst>
              <a:ext uri="{FF2B5EF4-FFF2-40B4-BE49-F238E27FC236}">
                <a16:creationId xmlns:a16="http://schemas.microsoft.com/office/drawing/2014/main" id="{9321E650-1E18-2FD9-5400-30F0D7E07689}"/>
              </a:ext>
            </a:extLst>
          </p:cNvPr>
          <p:cNvPicPr>
            <a:picLocks noChangeAspect="1"/>
          </p:cNvPicPr>
          <p:nvPr/>
        </p:nvPicPr>
        <p:blipFill>
          <a:blip r:embed="rId3"/>
          <a:stretch>
            <a:fillRect/>
          </a:stretch>
        </p:blipFill>
        <p:spPr>
          <a:xfrm>
            <a:off x="2288004" y="481263"/>
            <a:ext cx="7615989" cy="6205863"/>
          </a:xfrm>
          <a:prstGeom prst="rect">
            <a:avLst/>
          </a:prstGeom>
        </p:spPr>
      </p:pic>
      <p:sp>
        <p:nvSpPr>
          <p:cNvPr id="2" name="Title 1">
            <a:extLst>
              <a:ext uri="{FF2B5EF4-FFF2-40B4-BE49-F238E27FC236}">
                <a16:creationId xmlns:a16="http://schemas.microsoft.com/office/drawing/2014/main" id="{D8AEE908-F5A4-C9EF-009A-C44B140828AA}"/>
              </a:ext>
            </a:extLst>
          </p:cNvPr>
          <p:cNvSpPr txBox="1">
            <a:spLocks noGrp="1"/>
          </p:cNvSpPr>
          <p:nvPr>
            <p:ph type="title" idx="4294967295"/>
          </p:nvPr>
        </p:nvSpPr>
        <p:spPr>
          <a:xfrm>
            <a:off x="512783" y="170874"/>
            <a:ext cx="11166433"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Times" pitchFamily="2" charset="0"/>
                <a:ea typeface="Charter Roman" charset="0"/>
                <a:cs typeface="Charter Roman" charset="0"/>
              </a:rPr>
              <a:t>BLACK EXISTENTIAL PHILOSOPHY </a:t>
            </a:r>
          </a:p>
        </p:txBody>
      </p:sp>
    </p:spTree>
    <p:extLst>
      <p:ext uri="{BB962C8B-B14F-4D97-AF65-F5344CB8AC3E}">
        <p14:creationId xmlns:p14="http://schemas.microsoft.com/office/powerpoint/2010/main" val="40548874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1C05-5651-4DE4-8EA8-5767B0EA3A4E}"/>
              </a:ext>
            </a:extLst>
          </p:cNvPr>
          <p:cNvSpPr txBox="1">
            <a:spLocks noGrp="1"/>
          </p:cNvSpPr>
          <p:nvPr>
            <p:ph type="title" idx="4294967295"/>
          </p:nvPr>
        </p:nvSpPr>
        <p:spPr>
          <a:xfrm>
            <a:off x="621614" y="494040"/>
            <a:ext cx="11166433" cy="63094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Times" pitchFamily="2" charset="0"/>
                <a:ea typeface="Charter Roman" charset="0"/>
                <a:cs typeface="Charter Roman" charset="0"/>
              </a:rPr>
              <a:t>REVIEW OF THE LITERATURE</a:t>
            </a:r>
          </a:p>
        </p:txBody>
      </p:sp>
      <p:sp>
        <p:nvSpPr>
          <p:cNvPr id="3" name="Content Placeholder 2">
            <a:extLst>
              <a:ext uri="{FF2B5EF4-FFF2-40B4-BE49-F238E27FC236}">
                <a16:creationId xmlns:a16="http://schemas.microsoft.com/office/drawing/2014/main" id="{65092119-8CB3-4E76-B7EF-0D3151B3D623}"/>
              </a:ext>
              <a:ext uri="{C183D7F6-B498-43B3-948B-1728B52AA6E4}">
                <adec:decorative xmlns:adec="http://schemas.microsoft.com/office/drawing/2017/decorative" val="1"/>
              </a:ext>
            </a:extLst>
          </p:cNvPr>
          <p:cNvSpPr txBox="1">
            <a:spLocks/>
          </p:cNvSpPr>
          <p:nvPr/>
        </p:nvSpPr>
        <p:spPr>
          <a:xfrm>
            <a:off x="621615" y="1385332"/>
            <a:ext cx="11035229" cy="387781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sz="3600" dirty="0"/>
          </a:p>
        </p:txBody>
      </p:sp>
      <p:sp>
        <p:nvSpPr>
          <p:cNvPr id="4" name="Text Placeholder 2">
            <a:extLst>
              <a:ext uri="{FF2B5EF4-FFF2-40B4-BE49-F238E27FC236}">
                <a16:creationId xmlns:a16="http://schemas.microsoft.com/office/drawing/2014/main" id="{9363D748-6604-472B-8974-CF152F9C547A}"/>
              </a:ext>
            </a:extLst>
          </p:cNvPr>
          <p:cNvSpPr txBox="1">
            <a:spLocks/>
          </p:cNvSpPr>
          <p:nvPr/>
        </p:nvSpPr>
        <p:spPr>
          <a:xfrm>
            <a:off x="601536" y="1274980"/>
            <a:ext cx="11090590" cy="4525963"/>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r>
              <a:rPr lang="en-US" sz="2800" dirty="0"/>
              <a:t>Pierce, Solórzano, Spanierman, and Sue defined and refined the definition of microaggressions </a:t>
            </a:r>
            <a:r>
              <a:rPr lang="en-US" sz="1400" dirty="0"/>
              <a:t>(Pierce, 1978; Solórzano, 2000; Spanierman et al., 2021 &amp; Sue, 2007)</a:t>
            </a:r>
          </a:p>
          <a:p>
            <a:pPr marL="457200" indent="-457200"/>
            <a:endParaRPr lang="en-US" sz="2800" dirty="0"/>
          </a:p>
          <a:p>
            <a:pPr marL="457200" indent="-457200"/>
            <a:r>
              <a:rPr lang="en-US" sz="2800" dirty="0"/>
              <a:t>Williams’ contributions to microaggression research </a:t>
            </a:r>
            <a:r>
              <a:rPr lang="en-US" sz="1400" dirty="0"/>
              <a:t>(Williams, 2020; Williams, 2021; Williams et al., 2020; Williams et al., 2021)</a:t>
            </a:r>
          </a:p>
          <a:p>
            <a:pPr marL="457200" indent="-457200"/>
            <a:r>
              <a:rPr lang="en-US" sz="2800" dirty="0"/>
              <a:t>Affirmative Action and colorblind racism</a:t>
            </a:r>
          </a:p>
          <a:p>
            <a:pPr marL="457200" indent="-457200"/>
            <a:r>
              <a:rPr lang="en-US" sz="2800" dirty="0"/>
              <a:t>Anti-microaggression research and attitudes</a:t>
            </a:r>
          </a:p>
          <a:p>
            <a:pPr marL="457200" indent="-457200"/>
            <a:endParaRPr lang="en-US" sz="2800" dirty="0"/>
          </a:p>
          <a:p>
            <a:pPr marL="0" marR="0" lvl="0" indent="0" algn="l" defTabSz="457200" rtl="0" eaLnBrk="1" fontAlgn="auto" latinLnBrk="0" hangingPunct="1">
              <a:lnSpc>
                <a:spcPct val="100000"/>
              </a:lnSpc>
              <a:spcBef>
                <a:spcPct val="20000"/>
              </a:spcBef>
              <a:spcAft>
                <a:spcPts val="0"/>
              </a:spcAft>
              <a:buClrTx/>
              <a:buSzTx/>
              <a:buNone/>
              <a:tabLst/>
              <a:defRPr/>
            </a:pPr>
            <a:endParaRPr kumimoji="0" lang="en-US" sz="2800" b="0" i="0" u="none" strike="noStrike" kern="1200" cap="none" spc="0" normalizeH="0" baseline="0" noProof="0" dirty="0">
              <a:ln>
                <a:noFill/>
              </a:ln>
              <a:solidFill>
                <a:sysClr val="windowText" lastClr="000000">
                  <a:lumMod val="85000"/>
                  <a:lumOff val="15000"/>
                </a:sysClr>
              </a:solidFill>
              <a:effectLst/>
              <a:uLnTx/>
              <a:uFillTx/>
              <a:latin typeface="Calibri"/>
              <a:ea typeface="+mn-ea"/>
              <a:cs typeface="+mn-cs"/>
            </a:endParaRPr>
          </a:p>
        </p:txBody>
      </p:sp>
    </p:spTree>
    <p:extLst>
      <p:ext uri="{BB962C8B-B14F-4D97-AF65-F5344CB8AC3E}">
        <p14:creationId xmlns:p14="http://schemas.microsoft.com/office/powerpoint/2010/main" val="9963852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Flowchart illustrating a five-step phenomenological research process starting with descriptive interviews to determine experience of phenomena. Steps include reading transcripts, assuming phenomenological attitude, creating meaning units, reducing units scientifically, and using reduced units to describe respondents' experiences, with color-coded boxes and directional arrows indicating sequence.">
            <a:extLst>
              <a:ext uri="{FF2B5EF4-FFF2-40B4-BE49-F238E27FC236}">
                <a16:creationId xmlns:a16="http://schemas.microsoft.com/office/drawing/2014/main" id="{478D75F1-A3AA-47CB-ACD3-24F6CC647255}"/>
              </a:ext>
            </a:extLst>
          </p:cNvPr>
          <p:cNvPicPr>
            <a:picLocks noChangeAspect="1"/>
          </p:cNvPicPr>
          <p:nvPr/>
        </p:nvPicPr>
        <p:blipFill>
          <a:blip r:embed="rId3"/>
          <a:stretch>
            <a:fillRect/>
          </a:stretch>
        </p:blipFill>
        <p:spPr>
          <a:xfrm>
            <a:off x="1752600" y="1029851"/>
            <a:ext cx="8686800" cy="5363045"/>
          </a:xfrm>
          <a:prstGeom prst="rect">
            <a:avLst/>
          </a:prstGeom>
        </p:spPr>
      </p:pic>
      <p:sp>
        <p:nvSpPr>
          <p:cNvPr id="2" name="Title 1">
            <a:extLst>
              <a:ext uri="{FF2B5EF4-FFF2-40B4-BE49-F238E27FC236}">
                <a16:creationId xmlns:a16="http://schemas.microsoft.com/office/drawing/2014/main" id="{9FFB657A-3C0B-4922-8CD2-76BD3F421BA9}"/>
              </a:ext>
            </a:extLst>
          </p:cNvPr>
          <p:cNvSpPr txBox="1">
            <a:spLocks noGrp="1"/>
          </p:cNvSpPr>
          <p:nvPr>
            <p:ph type="title" idx="4294967295"/>
          </p:nvPr>
        </p:nvSpPr>
        <p:spPr>
          <a:xfrm>
            <a:off x="621613" y="494040"/>
            <a:ext cx="11166433" cy="63094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Times" pitchFamily="2" charset="0"/>
                <a:ea typeface="Charter Roman" charset="0"/>
                <a:cs typeface="Charter Roman" charset="0"/>
              </a:rPr>
              <a:t>RESEARCH METHODOLOGY &amp; DESIGN</a:t>
            </a:r>
          </a:p>
        </p:txBody>
      </p:sp>
    </p:spTree>
    <p:extLst>
      <p:ext uri="{BB962C8B-B14F-4D97-AF65-F5344CB8AC3E}">
        <p14:creationId xmlns:p14="http://schemas.microsoft.com/office/powerpoint/2010/main" val="23659583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11678-2EF6-4623-82A0-B1BFC0890895}"/>
              </a:ext>
            </a:extLst>
          </p:cNvPr>
          <p:cNvSpPr txBox="1">
            <a:spLocks noGrp="1"/>
          </p:cNvSpPr>
          <p:nvPr>
            <p:ph type="title" idx="4294967295"/>
          </p:nvPr>
        </p:nvSpPr>
        <p:spPr>
          <a:xfrm>
            <a:off x="621614" y="494040"/>
            <a:ext cx="11166433" cy="63094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Times" pitchFamily="2" charset="0"/>
                <a:ea typeface="Charter Roman" charset="0"/>
                <a:cs typeface="Charter Roman" charset="0"/>
              </a:rPr>
              <a:t>POPULATION &amp; SAMPLE</a:t>
            </a:r>
          </a:p>
        </p:txBody>
      </p:sp>
      <p:sp>
        <p:nvSpPr>
          <p:cNvPr id="3" name="Text Placeholder 2">
            <a:extLst>
              <a:ext uri="{FF2B5EF4-FFF2-40B4-BE49-F238E27FC236}">
                <a16:creationId xmlns:a16="http://schemas.microsoft.com/office/drawing/2014/main" id="{94ED5D32-6DD5-454C-B2C6-4CF765A34525}"/>
              </a:ext>
              <a:ext uri="{C183D7F6-B498-43B3-948B-1728B52AA6E4}">
                <adec:decorative xmlns:adec="http://schemas.microsoft.com/office/drawing/2017/decorative" val="1"/>
              </a:ext>
            </a:extLst>
          </p:cNvPr>
          <p:cNvSpPr txBox="1">
            <a:spLocks/>
          </p:cNvSpPr>
          <p:nvPr/>
        </p:nvSpPr>
        <p:spPr>
          <a:xfrm>
            <a:off x="621614" y="1290454"/>
            <a:ext cx="10844481" cy="4330936"/>
          </a:xfrm>
          <a:prstGeom prst="rect">
            <a:avLst/>
          </a:prstGeom>
        </p:spPr>
        <p:txBody>
          <a:bodyPr vert="horz" lIns="91440" tIns="45720" rIns="91440" bIns="45720" rtlCol="0">
            <a:no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685800" lvl="2" indent="0">
              <a:buNone/>
            </a:pPr>
            <a:endParaRPr lang="en-US" sz="2400" kern="1200" dirty="0">
              <a:solidFill>
                <a:schemeClr val="dk1"/>
              </a:solidFill>
            </a:endParaRPr>
          </a:p>
        </p:txBody>
      </p:sp>
      <p:sp>
        <p:nvSpPr>
          <p:cNvPr id="6" name="Rectangle 1">
            <a:extLst>
              <a:ext uri="{FF2B5EF4-FFF2-40B4-BE49-F238E27FC236}">
                <a16:creationId xmlns:a16="http://schemas.microsoft.com/office/drawing/2014/main" id="{6E8E7476-C78B-E49B-5651-BDEFB1A97379}"/>
              </a:ext>
            </a:extLst>
          </p:cNvPr>
          <p:cNvSpPr>
            <a:spLocks noChangeArrowheads="1"/>
          </p:cNvSpPr>
          <p:nvPr/>
        </p:nvSpPr>
        <p:spPr bwMode="auto">
          <a:xfrm rot="10800000" flipV="1">
            <a:off x="621614" y="1059437"/>
            <a:ext cx="6092953" cy="55399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Char char="•"/>
              <a:tabLst/>
            </a:pPr>
            <a:r>
              <a:rPr kumimoji="0" lang="en-US" altLang="en-US" sz="2800" b="1" i="0" u="none" strike="noStrike" cap="none" normalizeH="0" baseline="0" dirty="0">
                <a:ln>
                  <a:noFill/>
                </a:ln>
                <a:solidFill>
                  <a:schemeClr val="tx1"/>
                </a:solidFill>
                <a:effectLst/>
                <a:latin typeface="+mj-lt"/>
              </a:rPr>
              <a:t>Target Population</a:t>
            </a:r>
            <a:r>
              <a:rPr kumimoji="0" lang="en-US" altLang="en-US" sz="2800" b="0" i="0" u="none" strike="noStrike" cap="none" normalizeH="0" baseline="0" dirty="0">
                <a:ln>
                  <a:noFill/>
                </a:ln>
                <a:solidFill>
                  <a:schemeClr val="tx1"/>
                </a:solidFill>
                <a:effectLst/>
                <a:latin typeface="+mj-lt"/>
              </a:rPr>
              <a:t> </a:t>
            </a:r>
          </a:p>
          <a:p>
            <a:pPr marL="0" marR="0" lvl="0" indent="0" algn="l" defTabSz="914400" rtl="0" eaLnBrk="0" fontAlgn="base" latinLnBrk="0" hangingPunct="0">
              <a:lnSpc>
                <a:spcPct val="150000"/>
              </a:lnSpc>
              <a:spcBef>
                <a:spcPct val="0"/>
              </a:spcBef>
              <a:spcAft>
                <a:spcPct val="0"/>
              </a:spcAft>
              <a:buClrTx/>
              <a:buSzTx/>
              <a:tabLst/>
            </a:pPr>
            <a:r>
              <a:rPr kumimoji="0" lang="en-US" altLang="en-US" sz="2800" b="0" i="0" u="none" strike="noStrike" cap="none" normalizeH="0" baseline="0" dirty="0">
                <a:ln>
                  <a:noFill/>
                </a:ln>
                <a:solidFill>
                  <a:schemeClr val="tx1"/>
                </a:solidFill>
                <a:effectLst/>
                <a:latin typeface="+mj-lt"/>
              </a:rPr>
              <a:t>Black college students at public 4-year HWPIs</a:t>
            </a: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altLang="en-US" sz="2800" b="1" i="0" u="none" strike="noStrike" cap="none" normalizeH="0" baseline="0" dirty="0">
                <a:ln>
                  <a:noFill/>
                </a:ln>
                <a:solidFill>
                  <a:schemeClr val="tx1"/>
                </a:solidFill>
                <a:effectLst/>
                <a:latin typeface="+mj-lt"/>
              </a:rPr>
              <a:t>Sample Size</a:t>
            </a:r>
          </a:p>
          <a:p>
            <a:pPr marL="0" marR="0" lvl="0" indent="0" algn="l" defTabSz="914400" rtl="0" eaLnBrk="0" fontAlgn="base" latinLnBrk="0" hangingPunct="0">
              <a:lnSpc>
                <a:spcPct val="150000"/>
              </a:lnSpc>
              <a:spcBef>
                <a:spcPct val="0"/>
              </a:spcBef>
              <a:spcAft>
                <a:spcPct val="0"/>
              </a:spcAft>
              <a:buClrTx/>
              <a:buSzTx/>
              <a:tabLst/>
            </a:pPr>
            <a:r>
              <a:rPr kumimoji="0" lang="en-US" altLang="en-US" sz="2800" b="0" i="0" u="none" strike="noStrike" cap="none" normalizeH="0" baseline="0" dirty="0">
                <a:ln>
                  <a:noFill/>
                </a:ln>
                <a:solidFill>
                  <a:schemeClr val="tx1"/>
                </a:solidFill>
                <a:effectLst/>
                <a:latin typeface="+mj-lt"/>
              </a:rPr>
              <a:t>3-5 participants (descriptive phenomenology)</a:t>
            </a: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altLang="en-US" sz="2800" b="1" i="0" u="none" strike="noStrike" cap="none" normalizeH="0" baseline="0" dirty="0">
                <a:ln>
                  <a:noFill/>
                </a:ln>
                <a:solidFill>
                  <a:schemeClr val="tx1"/>
                </a:solidFill>
                <a:effectLst/>
                <a:latin typeface="+mj-lt"/>
              </a:rPr>
              <a:t>Sampling Methods</a:t>
            </a:r>
          </a:p>
          <a:p>
            <a:pPr marL="0" marR="0" lvl="0" indent="0" algn="l" defTabSz="914400" rtl="0" eaLnBrk="0" fontAlgn="base" latinLnBrk="0" hangingPunct="0">
              <a:lnSpc>
                <a:spcPct val="150000"/>
              </a:lnSpc>
              <a:spcBef>
                <a:spcPct val="0"/>
              </a:spcBef>
              <a:spcAft>
                <a:spcPct val="0"/>
              </a:spcAft>
              <a:buClrTx/>
              <a:buSzTx/>
              <a:tabLst/>
            </a:pPr>
            <a:r>
              <a:rPr kumimoji="0" lang="en-US" altLang="en-US" sz="2800" b="0" i="0" u="none" strike="noStrike" cap="none" normalizeH="0" baseline="0" dirty="0">
                <a:ln>
                  <a:noFill/>
                </a:ln>
                <a:solidFill>
                  <a:schemeClr val="tx1"/>
                </a:solidFill>
                <a:effectLst/>
                <a:latin typeface="+mj-lt"/>
              </a:rPr>
              <a:t>Purposive and snowball sampling</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8" name="Picture 7">
            <a:extLst>
              <a:ext uri="{FF2B5EF4-FFF2-40B4-BE49-F238E27FC236}">
                <a16:creationId xmlns:a16="http://schemas.microsoft.com/office/drawing/2014/main" id="{2362D1E0-6C63-B4E3-7FDE-57AC68B8001D}"/>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6571132" y="2120850"/>
            <a:ext cx="5136427" cy="3424284"/>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773563536"/>
      </p:ext>
    </p:extLst>
  </p:cSld>
  <p:clrMapOvr>
    <a:masterClrMapping/>
  </p:clrMapOvr>
</p:sld>
</file>

<file path=ppt/theme/theme1.xml><?xml version="1.0" encoding="utf-8"?>
<a:theme xmlns:a="http://schemas.openxmlformats.org/drawingml/2006/main" name="1_Office Theme">
  <a:themeElements>
    <a:clrScheme name="NU">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NU">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2d8b55b5-7429-4140-a6c7-42db4511d7ac"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F7B1C7BEE70BA449664D5FBAF608317" ma:contentTypeVersion="14" ma:contentTypeDescription="Create a new document." ma:contentTypeScope="" ma:versionID="f8e3d9d37008541660cb5c433680b5e1">
  <xsd:schema xmlns:xsd="http://www.w3.org/2001/XMLSchema" xmlns:xs="http://www.w3.org/2001/XMLSchema" xmlns:p="http://schemas.microsoft.com/office/2006/metadata/properties" xmlns:ns3="2d8b55b5-7429-4140-a6c7-42db4511d7ac" targetNamespace="http://schemas.microsoft.com/office/2006/metadata/properties" ma:root="true" ma:fieldsID="9ab0d69e6b37123d4083152b43bd5ea3" ns3:_="">
    <xsd:import namespace="2d8b55b5-7429-4140-a6c7-42db4511d7ac"/>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LengthInSeconds" minOccurs="0"/>
                <xsd:element ref="ns3:_activity" minOccurs="0"/>
                <xsd:element ref="ns3:MediaServiceObjectDetectorVersions" minOccurs="0"/>
                <xsd:element ref="ns3:MediaServiceSearchProperties" minOccurs="0"/>
                <xsd:element ref="ns3: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d8b55b5-7429-4140-a6c7-42db4511d7a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_activity" ma:index="18" nillable="true" ma:displayName="_activity" ma:hidden="true" ma:internalName="_activity">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ServiceSystemTags" ma:index="21" nillable="true" ma:displayName="MediaServiceSystemTags" ma:hidden="true" ma:internalName="MediaServiceSystemTag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8179E5A-85BA-4F81-8420-B825176D1041}">
  <ds:schemaRefs>
    <ds:schemaRef ds:uri="http://purl.org/dc/elements/1.1/"/>
    <ds:schemaRef ds:uri="http://purl.org/dc/terms/"/>
    <ds:schemaRef ds:uri="http://schemas.microsoft.com/office/2006/metadata/properties"/>
    <ds:schemaRef ds:uri="http://schemas.openxmlformats.org/package/2006/metadata/core-properties"/>
    <ds:schemaRef ds:uri="http://purl.org/dc/dcmitype/"/>
    <ds:schemaRef ds:uri="http://schemas.microsoft.com/office/2006/documentManagement/types"/>
    <ds:schemaRef ds:uri="http://schemas.microsoft.com/office/infopath/2007/PartnerControls"/>
    <ds:schemaRef ds:uri="2d8b55b5-7429-4140-a6c7-42db4511d7ac"/>
    <ds:schemaRef ds:uri="http://www.w3.org/XML/1998/namespace"/>
  </ds:schemaRefs>
</ds:datastoreItem>
</file>

<file path=customXml/itemProps2.xml><?xml version="1.0" encoding="utf-8"?>
<ds:datastoreItem xmlns:ds="http://schemas.openxmlformats.org/officeDocument/2006/customXml" ds:itemID="{D8737E3F-D010-4167-AEF2-8F52391A8C3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d8b55b5-7429-4140-a6c7-42db4511d7a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7FB6A8C-EA41-4260-8AD5-C1AF705DE01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18527</TotalTime>
  <Words>2940</Words>
  <Application>Microsoft Office PowerPoint</Application>
  <PresentationFormat>Widescreen</PresentationFormat>
  <Paragraphs>285</Paragraphs>
  <Slides>23</Slides>
  <Notes>23</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23</vt:i4>
      </vt:variant>
    </vt:vector>
  </HeadingPairs>
  <TitlesOfParts>
    <vt:vector size="32" baseType="lpstr">
      <vt:lpstr>Arial</vt:lpstr>
      <vt:lpstr>Calibri</vt:lpstr>
      <vt:lpstr>Open Sans</vt:lpstr>
      <vt:lpstr>Times</vt:lpstr>
      <vt:lpstr>Times New Roman</vt:lpstr>
      <vt:lpstr>Wingdings</vt:lpstr>
      <vt:lpstr>Wingdings 3</vt:lpstr>
      <vt:lpstr>1_Office Theme</vt:lpstr>
      <vt:lpstr>2_Office Theme</vt:lpstr>
      <vt:lpstr>Black College Students’ Experiences with Microaggressions and Colorblind Racism:  A Qualitative Descriptive Phenomenology</vt:lpstr>
      <vt:lpstr>INTRODUCTION</vt:lpstr>
      <vt:lpstr>PROBLEM &amp; PURPOSE STATEMENTS</vt:lpstr>
      <vt:lpstr>RESEARCH QUESTIONS</vt:lpstr>
      <vt:lpstr>RESEARCH QUESTIONS</vt:lpstr>
      <vt:lpstr>BLACK EXISTENTIAL PHILOSOPHY </vt:lpstr>
      <vt:lpstr>REVIEW OF THE LITERATURE</vt:lpstr>
      <vt:lpstr>RESEARCH METHODOLOGY &amp; DESIGN</vt:lpstr>
      <vt:lpstr>POPULATION &amp; SAMPLE</vt:lpstr>
      <vt:lpstr>POPULATION &amp; SAMPLE</vt:lpstr>
      <vt:lpstr>POPULATION &amp; SAMPLE</vt:lpstr>
      <vt:lpstr>INSTRUMENTATION</vt:lpstr>
      <vt:lpstr>National University Institutional Review Board (IRB) approval recruited respondents through purposive and snowball sampling Data collection was conducted through open-ended interview questions in 1-1.5-hour Zoom sessions, given respondents’ locations and availability. Each participant completed two interviews, scheduled two weeks apart. </vt:lpstr>
      <vt:lpstr>DATA ANALYSIS</vt:lpstr>
      <vt:lpstr>LIMITATIONS</vt:lpstr>
      <vt:lpstr>ETHICAL ASSURANCES</vt:lpstr>
      <vt:lpstr>FINDINGS</vt:lpstr>
      <vt:lpstr>COMPARISON OF RESULTS TO THE LITERATURE</vt:lpstr>
      <vt:lpstr>RECOMMENDATIONS (PRACTICAL APPLICATION)</vt:lpstr>
      <vt:lpstr>RECOMMENDATIONS (FUTURE RESEARCH)</vt:lpstr>
      <vt:lpstr>CONCLUSIONS</vt:lpstr>
      <vt:lpstr>THANK YOU</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CityU</dc:title>
  <dc:creator>Nicole Kitchen</dc:creator>
  <cp:lastModifiedBy>Tamara Ivins</cp:lastModifiedBy>
  <cp:revision>353</cp:revision>
  <cp:lastPrinted>2026-01-07T00:12:33Z</cp:lastPrinted>
  <dcterms:created xsi:type="dcterms:W3CDTF">2018-10-02T19:30:51Z</dcterms:created>
  <dcterms:modified xsi:type="dcterms:W3CDTF">2026-03-13T17:46:35Z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0x0101003F7B1C7BEE70BA449664D5FBAF608317</vt:lpwstr>
  </property>
  <property fmtid="{D5CDD505-2E9C-101B-9397-08002B2CF9AE}" pid="3" name="_dlc_DocIdItemGuid">
    <vt:lpwstr>d3c5a25f-dffc-4ea6-a6f0-04cb3c0228f4</vt:lpwstr>
  </property>
  <property fmtid="{D5CDD505-2E9C-101B-9397-08002B2CF9AE}" pid="4" name="_dlc_DocId">
    <vt:lpwstr>JMU6HW5CN4KV-1644203685-20</vt:lpwstr>
  </property>
  <property fmtid="{D5CDD505-2E9C-101B-9397-08002B2CF9AE}" pid="5" name="_dlc_DocIdUrl">
    <vt:lpwstr>https://home.cityu.edu/Marketing/_layouts/15/DocIdRedir.aspx?ID=JMU6HW5CN4KV-1644203685-20, JMU6HW5CN4KV-1644203685-20</vt:lpwstr>
  </property>
  <property fmtid="{D5CDD505-2E9C-101B-9397-08002B2CF9AE}" pid="6" name="eea04e22b91843438d12fac5e9c4afc3">
    <vt:lpwstr/>
  </property>
  <property fmtid="{D5CDD505-2E9C-101B-9397-08002B2CF9AE}" pid="7" name="TermStoreOwningGroup">
    <vt:lpwstr/>
  </property>
  <property fmtid="{D5CDD505-2E9C-101B-9397-08002B2CF9AE}" pid="8" name="TermStoreBusinessCategory">
    <vt:lpwstr/>
  </property>
  <property fmtid="{D5CDD505-2E9C-101B-9397-08002B2CF9AE}" pid="9" name="Owning Dept">
    <vt:lpwstr/>
  </property>
</Properties>
</file>