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183" r:id="rId1"/>
  </p:sldMasterIdLst>
  <p:notesMasterIdLst>
    <p:notesMasterId r:id="rId23"/>
  </p:notesMasterIdLst>
  <p:handoutMasterIdLst>
    <p:handoutMasterId r:id="rId24"/>
  </p:handoutMasterIdLst>
  <p:sldIdLst>
    <p:sldId id="485" r:id="rId2"/>
    <p:sldId id="454" r:id="rId3"/>
    <p:sldId id="470" r:id="rId4"/>
    <p:sldId id="448" r:id="rId5"/>
    <p:sldId id="450" r:id="rId6"/>
    <p:sldId id="457" r:id="rId7"/>
    <p:sldId id="491" r:id="rId8"/>
    <p:sldId id="488" r:id="rId9"/>
    <p:sldId id="442" r:id="rId10"/>
    <p:sldId id="455" r:id="rId11"/>
    <p:sldId id="443" r:id="rId12"/>
    <p:sldId id="441" r:id="rId13"/>
    <p:sldId id="487" r:id="rId14"/>
    <p:sldId id="445" r:id="rId15"/>
    <p:sldId id="473" r:id="rId16"/>
    <p:sldId id="495" r:id="rId17"/>
    <p:sldId id="458" r:id="rId18"/>
    <p:sldId id="492" r:id="rId19"/>
    <p:sldId id="493" r:id="rId20"/>
    <p:sldId id="494" r:id="rId21"/>
    <p:sldId id="468" r:id="rId22"/>
  </p:sldIdLst>
  <p:sldSz cx="9144000" cy="6858000" type="screen4x3"/>
  <p:notesSz cx="7077075" cy="90043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70302020209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70302020209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70302020209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70302020209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70302020209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anose="020B070302020209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anose="020B070302020209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anose="020B070302020209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anose="020B070302020209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5" autoAdjust="0"/>
    <p:restoredTop sz="86384" autoAdjust="0"/>
  </p:normalViewPr>
  <p:slideViewPr>
    <p:cSldViewPr>
      <p:cViewPr varScale="1">
        <p:scale>
          <a:sx n="79" d="100"/>
          <a:sy n="79" d="100"/>
        </p:scale>
        <p:origin x="72" y="95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16989D1-7023-949E-E119-234F6C4B471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C3E6F2-CE2E-0B9F-6891-EBB43FAB0B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fld id="{B6CD7024-7B41-1D48-A74E-01148327166E}" type="datetimeFigureOut">
              <a:rPr lang="en-US"/>
              <a:pPr>
                <a:defRPr/>
              </a:pPr>
              <a:t>3/3/2026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2C517F-0325-3210-E4D8-EED489CAE3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551863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D618D6-E2AA-E18A-F05E-5689593C9DF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08438" y="8551863"/>
            <a:ext cx="3067050" cy="4508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86688AC-B507-8F4D-9FC4-C353D89D1E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372D1E6-1FA5-211A-C8A6-E22FD6586E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7D3DC7-37B9-98A8-398F-0AFE04FBEB0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fld id="{138E27CB-B94F-CA43-86AF-A51338B733A6}" type="datetimeFigureOut">
              <a:rPr lang="en-US"/>
              <a:pPr>
                <a:defRPr/>
              </a:pPr>
              <a:t>3/3/2026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778CF4-F0DA-7D53-6967-88AC3585851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87463" y="674688"/>
            <a:ext cx="4502150" cy="3376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2AE0075-9145-EFBD-DEEC-81ACF16F6F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8025" y="4276725"/>
            <a:ext cx="5661025" cy="4052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3CF2E5-6715-AED1-3FDF-3322559E3C6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551863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49E50C-7CD4-C329-0101-FD3FAA8E8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08438" y="8551863"/>
            <a:ext cx="3067050" cy="4508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AA9FB3E-DF41-7348-873C-7C09B96EA4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>
            <a:extLst>
              <a:ext uri="{FF2B5EF4-FFF2-40B4-BE49-F238E27FC236}">
                <a16:creationId xmlns:a16="http://schemas.microsoft.com/office/drawing/2014/main" id="{9D86C886-130A-4A6F-840D-AB4C48DDEB49}"/>
              </a:ext>
            </a:extLst>
          </p:cNvPr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C6C1844-3081-00B5-8550-FB7ED43F4544}"/>
                </a:ext>
              </a:extLst>
            </p:cNvPr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B3CC55B-8A7F-E184-8640-43B6B6BDA76A}"/>
                </a:ext>
              </a:extLst>
            </p:cNvPr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20">
              <a:extLst>
                <a:ext uri="{FF2B5EF4-FFF2-40B4-BE49-F238E27FC236}">
                  <a16:creationId xmlns:a16="http://schemas.microsoft.com/office/drawing/2014/main" id="{FA912B77-C4A7-C86B-1302-FEAB004FDDB6}"/>
                </a:ext>
              </a:extLst>
            </p:cNvPr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Freeform 21">
              <a:extLst>
                <a:ext uri="{FF2B5EF4-FFF2-40B4-BE49-F238E27FC236}">
                  <a16:creationId xmlns:a16="http://schemas.microsoft.com/office/drawing/2014/main" id="{90ED844D-22FA-1C4B-3001-6ACD33DB90E0}"/>
                </a:ext>
              </a:extLst>
            </p:cNvPr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" name="Freeform 22">
              <a:extLst>
                <a:ext uri="{FF2B5EF4-FFF2-40B4-BE49-F238E27FC236}">
                  <a16:creationId xmlns:a16="http://schemas.microsoft.com/office/drawing/2014/main" id="{26C6CAA5-70FA-22AD-20EA-3487832DF528}"/>
                </a:ext>
              </a:extLst>
            </p:cNvPr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0" name="Freeform 23">
              <a:extLst>
                <a:ext uri="{FF2B5EF4-FFF2-40B4-BE49-F238E27FC236}">
                  <a16:creationId xmlns:a16="http://schemas.microsoft.com/office/drawing/2014/main" id="{9721D904-1E12-647F-BB45-21B2946EAAB1}"/>
                </a:ext>
              </a:extLst>
            </p:cNvPr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Freeform 24">
              <a:extLst>
                <a:ext uri="{FF2B5EF4-FFF2-40B4-BE49-F238E27FC236}">
                  <a16:creationId xmlns:a16="http://schemas.microsoft.com/office/drawing/2014/main" id="{C2B5CF67-1B0C-EAF0-EAD2-C73566CDD72B}"/>
                </a:ext>
              </a:extLst>
            </p:cNvPr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Freeform 25">
              <a:extLst>
                <a:ext uri="{FF2B5EF4-FFF2-40B4-BE49-F238E27FC236}">
                  <a16:creationId xmlns:a16="http://schemas.microsoft.com/office/drawing/2014/main" id="{67819656-ECAC-5831-CF93-0CD1AED26FEB}"/>
                </a:ext>
              </a:extLst>
            </p:cNvPr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Freeform 26">
              <a:extLst>
                <a:ext uri="{FF2B5EF4-FFF2-40B4-BE49-F238E27FC236}">
                  <a16:creationId xmlns:a16="http://schemas.microsoft.com/office/drawing/2014/main" id="{6BF718D5-64A9-97A6-0D72-E7368846B3E0}"/>
                </a:ext>
              </a:extLst>
            </p:cNvPr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Freeform 27">
              <a:extLst>
                <a:ext uri="{FF2B5EF4-FFF2-40B4-BE49-F238E27FC236}">
                  <a16:creationId xmlns:a16="http://schemas.microsoft.com/office/drawing/2014/main" id="{0BE8E5FE-65FB-896D-521E-06A2BE11D672}"/>
                </a:ext>
              </a:extLst>
            </p:cNvPr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CB471B99-E680-E9C2-684C-BC49083D9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A8098FB5-DEFB-17CA-E6B1-E1B144B0D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65F756A1-7081-C625-2C1F-7689B0509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E9F45-6230-3844-BDA6-733767D09B2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476734345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F73615-762F-6454-10EA-2B1E5F529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B1286-BF44-34A8-2F95-F44B36BB9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76F1FE-2326-EB74-0FCF-B2D9088AF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2E44C-038E-234D-9A68-BB7423D01A4A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105112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6A39FB-F734-64B0-C34E-7D69D9D3A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800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1DCCED-3D4B-2E0A-9BB6-6BE03DEF0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800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D946419-535F-935C-C2DA-DF6AD00094D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5860B6D-317A-0EF4-AEBA-8BD9DCD0FF6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C0B8865-FBBF-622A-F157-1FFA23CD92C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C04F8-F725-2F45-8BD2-D8EBA538607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871309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039B4-2BAB-0789-22A1-7F372C643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1C14F1-35FD-AE01-DE26-6A6717E78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F5270-9642-F8CE-B379-CEB5FA3FD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31CE1-1C30-E64E-92A9-8A0FC05E4B0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451432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68A9115-35D0-EBAC-49E0-F42659D2E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800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E48F33-C443-99B4-BBF2-A1BFA255E7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800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0AF0FAF-84C5-68FA-3907-9C1CEE3B6F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0C6BC32-FACD-34EC-2A6B-CBD4D0AAF7A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B930A05-5529-C946-3C2C-313B9F665A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2200F-99ED-B84D-B9A4-1EDA82EB87B8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1953186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09AF3-AAEF-ECAB-6AE6-76A4FB31196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19D5B-5192-1F91-F137-65DCE3C4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6E156-15BE-E154-3F1E-BCFD135188D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DBB94-02A4-BB44-AAFA-CACC5FF46599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523963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AF205-8F6B-E4AD-5184-B7A781383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F8604-474D-9C6D-ED0A-1C5288182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8868F0-84F9-DDE7-66D4-350B87B9E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8ED3D-4488-354F-8D7C-EB6687191CC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48738605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665564-A048-7F14-02D0-75330C6BC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74CB2-A69B-11CB-A3DB-1DD31C4B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52CD2-1564-9779-F555-CB39F60FB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8EB24-9557-0541-9091-0A9DD36CC47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519334874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F0B8C8-511B-8F5D-1B1F-04C3FEF75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30B9A3-5C95-B8EE-00BB-02F5A4443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EA8EDC-32E1-6965-A952-540C49B06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ABF40-3373-6B43-A230-7D8EAC7D96EC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521315503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07D5CC-1D48-B0C7-411D-90F13690F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A62B6-7FBB-28A1-43E7-9555E4F55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F19CB-1F3B-FB43-D0C6-FBE503606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F8992-FD3F-0D4D-A9DB-234B2D069488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5595706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E47258F-BD39-64C4-94D1-797832801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ADAD9BB-C842-1A75-A27C-941A5DAC0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C45596D-9D21-8E82-E498-CE5A38509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C8E8C-C5FC-CE44-B672-49B7F81C377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82594205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6EAEC08-D0CB-2948-F51D-A354850BF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F10F428-1F6B-8E54-F4E7-3D343F4FD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4E256F4-5AC3-36CE-2BBA-A1051752A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B4FFA-C4A7-0B4A-8F27-D4407929CA1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31736669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6100666-F1AB-F6C3-EAAB-92D49B272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B9121FA-68C0-3D14-FCB4-BC127A840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CC950AC-083A-B88E-D35E-14F2FE33D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61B36-5528-084B-BF16-C1B1D5B584E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39379878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891595F-ACEC-8925-FD4A-14FCD0B64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3B44DD9-38E9-77FF-DA0B-98D56F2AC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CAC21AD-4EAE-3F38-E848-5A37F2EAB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A6681-AD18-F94A-90A2-18332F575D9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3768294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3BA2B3E-972D-A88C-7087-71CFED825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A202516-C474-DE3D-DDDA-70BEF9A63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9FC115-E74A-30B8-B0FD-EA161C42C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AD93A-3D28-B94E-A474-878951AA3AA3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027883514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EB61C0F-A619-94DC-2A8B-0424A899F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4BBB235-A720-DA49-5E06-A79536B7F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FBF5F52-EA04-B7B7-2191-90E5F0101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29E7D-8E4D-A34C-8A41-86BBAC883C4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34067109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>
            <a:extLst>
              <a:ext uri="{FF2B5EF4-FFF2-40B4-BE49-F238E27FC236}">
                <a16:creationId xmlns:a16="http://schemas.microsoft.com/office/drawing/2014/main" id="{57ADC792-E72A-DC0C-3FB3-526D255108D4}"/>
              </a:ext>
            </a:extLst>
          </p:cNvPr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C205668-68CD-C64F-7180-BD21A4C7DAEC}"/>
                </a:ext>
              </a:extLst>
            </p:cNvPr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7F686B6-C659-E3AA-0F8E-AF1B0B1EFD72}"/>
                </a:ext>
              </a:extLst>
            </p:cNvPr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DBCC88A-AED9-EB9D-1709-3E1A5F00DD9C}"/>
                </a:ext>
              </a:extLst>
            </p:cNvPr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E6347FE-B268-FE4B-D910-2B6EF53BAFAA}"/>
                </a:ext>
              </a:extLst>
            </p:cNvPr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68B8555-E4AE-D7D1-9ECF-423701D662B2}"/>
                </a:ext>
              </a:extLst>
            </p:cNvPr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08A4FC85-EA2B-7848-89BA-6C6AE43426ED}"/>
                </a:ext>
              </a:extLst>
            </p:cNvPr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3CA57BE6-DC6C-C1C1-A547-FB0C0F07F665}"/>
                </a:ext>
              </a:extLst>
            </p:cNvPr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1D9F82A-4F09-23BF-A2BF-42F5DC3E4F80}"/>
                </a:ext>
              </a:extLst>
            </p:cNvPr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A3E6F241-3FB1-548B-4739-3AD0CF0D8285}"/>
                </a:ext>
              </a:extLst>
            </p:cNvPr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0A785B6A-47F5-0C1C-0DCD-09C11F4A5B3C}"/>
                </a:ext>
              </a:extLst>
            </p:cNvPr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7445C7F8-BD35-5B49-D2D3-E69CAAEC65F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557C2F39-CA27-7D78-8D7F-53A714D44A6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83BB52-9A09-DA88-BF62-D05378383A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10075-6B7E-E398-4BF3-33A2F4D440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041C4-0DF8-FC8F-074D-6723E954B3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3411D153-F6F6-A04C-B88F-80DE003972BC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98" r:id="rId1"/>
    <p:sldLayoutId id="2147485485" r:id="rId2"/>
    <p:sldLayoutId id="2147485486" r:id="rId3"/>
    <p:sldLayoutId id="2147485487" r:id="rId4"/>
    <p:sldLayoutId id="2147485488" r:id="rId5"/>
    <p:sldLayoutId id="2147485489" r:id="rId6"/>
    <p:sldLayoutId id="2147485490" r:id="rId7"/>
    <p:sldLayoutId id="2147485491" r:id="rId8"/>
    <p:sldLayoutId id="2147485492" r:id="rId9"/>
    <p:sldLayoutId id="2147485493" r:id="rId10"/>
    <p:sldLayoutId id="2147485499" r:id="rId11"/>
    <p:sldLayoutId id="2147485494" r:id="rId12"/>
    <p:sldLayoutId id="2147485500" r:id="rId13"/>
    <p:sldLayoutId id="2147485495" r:id="rId14"/>
    <p:sldLayoutId id="2147485496" r:id="rId15"/>
    <p:sldLayoutId id="2147485497" r:id="rId16"/>
  </p:sldLayoutIdLst>
  <p:transition spd="slow">
    <p:fade/>
  </p:transition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nam10.safelinks.protection.outlook.com/?url=https%3A%2F%2Fcreativecommons.org%2Flicenses%2Fby-nc-nd%2F4.0%2F&amp;data=05%7C02%7Caadhara%40nu.edu%7Cd950f5dbf3864f5ecb5108de7650f6fe%7C1329574672254c95941794671a1789f8%7C0%7C0%7C639078287641708322%7CUnknown%7CTWFpbGZsb3d8eyJFbXB0eU1hcGkiOnRydWUsIlYiOiIwLjAuMDAwMCIsIlAiOiJXaW4zMiIsIkFOIjoiTWFpbCIsIldUIjoyfQ%3D%3D%7C0%7C%7C%7C&amp;sdata=CpPM7IL3Py6ApWs57%2Fj873GgDR81QdcFwje21orppZg%3D&amp;reserved=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sdgs.un.org/goal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spreventiveservicestaskforce.org/Page/Name/recommendations" TargetMode="External"/><Relationship Id="rId2" Type="http://schemas.openxmlformats.org/officeDocument/2006/relationships/hyperlink" Target="https://www.uspreventiveservicestaskforce.org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ubmed.ncbi.nlm.nih.gov/41122924/" TargetMode="External"/><Relationship Id="rId2" Type="http://schemas.openxmlformats.org/officeDocument/2006/relationships/hyperlink" Target="https://odphp.health.gov/healthypeople/priority-areas/social-determinants-health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anp.org/" TargetMode="External"/><Relationship Id="rId2" Type="http://schemas.openxmlformats.org/officeDocument/2006/relationships/hyperlink" Target="https://www.icn.ch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ln.org/" TargetMode="External"/><Relationship Id="rId5" Type="http://schemas.openxmlformats.org/officeDocument/2006/relationships/hyperlink" Target="https://www.nursingworld.org/membership/joinANA/?utm_source=bing&amp;utm_medium=paidsocial&amp;utm_campaign=acquisition_main&amp;utm_term=membership&amp;msclkid=25666ed2cb5f1895adb8074cfe1fd6c7&amp;utm_content=ANA%20Terms" TargetMode="External"/><Relationship Id="rId4" Type="http://schemas.openxmlformats.org/officeDocument/2006/relationships/hyperlink" Target="https://www.nursingworld.org/ancc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acnnursing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cn.ch/who-we-are/npapn-network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acnnursing.org/news-data/all-news/article/new-report-on-dnp-education-2022-1" TargetMode="External"/><Relationship Id="rId2" Type="http://schemas.openxmlformats.org/officeDocument/2006/relationships/hyperlink" Target="https://www.aacnnursing.org/news-data/fact-sheets/dnp-fact-shee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2">
            <a:extLst>
              <a:ext uri="{FF2B5EF4-FFF2-40B4-BE49-F238E27FC236}">
                <a16:creationId xmlns:a16="http://schemas.microsoft.com/office/drawing/2014/main" id="{C3910EA0-3355-9F7E-3904-5BEE5203D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765175"/>
            <a:ext cx="7724775" cy="1871663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4800" b="1" dirty="0"/>
              <a:t> </a:t>
            </a:r>
            <a:r>
              <a:rPr lang="en-US" altLang="en-US" sz="4800" b="1" dirty="0">
                <a:solidFill>
                  <a:srgbClr val="00B050"/>
                </a:solidFill>
              </a:rPr>
              <a:t>NEWGATHE:</a:t>
            </a:r>
            <a:r>
              <a:rPr lang="en-US" altLang="en-US" sz="4800" b="1" dirty="0">
                <a:solidFill>
                  <a:srgbClr val="7030A0"/>
                </a:solidFill>
              </a:rPr>
              <a:t> A NEW NURSING THEORY</a:t>
            </a:r>
            <a:br>
              <a:rPr lang="en-US" altLang="en-US" sz="4800" b="1" dirty="0">
                <a:solidFill>
                  <a:srgbClr val="7030A0"/>
                </a:solidFill>
              </a:rPr>
            </a:br>
            <a:r>
              <a:rPr lang="en-US" altLang="en-US" sz="4800" b="1" dirty="0">
                <a:solidFill>
                  <a:srgbClr val="7030A0"/>
                </a:solidFill>
              </a:rPr>
              <a:t>OPEN EDUCATIONAL RESOURCE (OER)</a:t>
            </a:r>
            <a:br>
              <a:rPr lang="en-US" altLang="en-US" sz="4800" b="1" dirty="0">
                <a:solidFill>
                  <a:srgbClr val="7030A0"/>
                </a:solidFill>
              </a:rPr>
            </a:br>
            <a:endParaRPr lang="en-US" altLang="en-US" sz="4800" b="1" dirty="0">
              <a:solidFill>
                <a:srgbClr val="7030A0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551BFD-0A59-66D8-5E00-2A3A14F70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2988" y="3357563"/>
            <a:ext cx="7273925" cy="2578100"/>
          </a:xfrm>
        </p:spPr>
        <p:txBody>
          <a:bodyPr rtlCol="0">
            <a:normAutofit/>
          </a:bodyPr>
          <a:lstStyle/>
          <a:p>
            <a:pPr marL="109728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3200" kern="10" dirty="0">
              <a:ln w="9525">
                <a:noFill/>
                <a:round/>
                <a:headEnd/>
                <a:tailEnd/>
              </a:ln>
              <a:solidFill>
                <a:srgbClr val="00B05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  <a:p>
            <a:pPr marL="109728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kern="10" dirty="0">
                <a:ln w="9525">
                  <a:noFill/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Helda Pinzón-Pérez, Ph.D., RN, FNP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4" name="Picture 3" descr="Creative Commons License: CC BY-NC-ND 4.0">
            <a:extLst>
              <a:ext uri="{FF2B5EF4-FFF2-40B4-BE49-F238E27FC236}">
                <a16:creationId xmlns:a16="http://schemas.microsoft.com/office/drawing/2014/main" id="{DC545B27-96FE-7888-9AF1-6F6125A277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110123"/>
            <a:ext cx="1244476" cy="4545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21B97F-4DC7-A991-FF44-2345E5ABC43C}"/>
              </a:ext>
            </a:extLst>
          </p:cNvPr>
          <p:cNvSpPr txBox="1"/>
          <p:nvPr/>
        </p:nvSpPr>
        <p:spPr>
          <a:xfrm>
            <a:off x="539552" y="6564627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  <a:hlinkClick r:id="rId3" tooltip="Original URL: https://creativecommons.org/licenses/by-nc-nd/4.0/. Click or tap if you trust this link.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 4.0</a:t>
            </a:r>
            <a:endParaRPr lang="en-US" sz="1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1F70B329-0376-430E-60D1-445C582B5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5400" dirty="0">
                <a:solidFill>
                  <a:schemeClr val="bg1"/>
                </a:solidFill>
              </a:rPr>
              <a:t>No title 4</a:t>
            </a:r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53B59E77-3694-CAD3-282F-ECFA09793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975"/>
            <a:ext cx="8218488" cy="5184775"/>
          </a:xfrm>
        </p:spPr>
        <p:txBody>
          <a:bodyPr rtlCol="0">
            <a:normAutofit fontScale="92500"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NEWGATHE is embedded in a paradigm of evidence-based practice with international and global perspectives. 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methodology used involved the development of a logic model and consultation with academic faculty with expertise on nursing and health promotion theory. 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graduate NP project was developed based upon cultural considerations proposed by professional organizations in nursing and health promotion. </a:t>
            </a:r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0CBD692F-B1C7-C4D5-9FA4-42E91373E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338" y="915988"/>
            <a:ext cx="6799262" cy="5683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6000" b="1" dirty="0">
                <a:solidFill>
                  <a:srgbClr val="00B050"/>
                </a:solidFill>
              </a:rPr>
              <a:t>Concepts</a:t>
            </a:r>
          </a:p>
        </p:txBody>
      </p:sp>
      <p:sp>
        <p:nvSpPr>
          <p:cNvPr id="31747" name="Content Placeholder 2">
            <a:extLst>
              <a:ext uri="{FF2B5EF4-FFF2-40B4-BE49-F238E27FC236}">
                <a16:creationId xmlns:a16="http://schemas.microsoft.com/office/drawing/2014/main" id="{AEE85555-1B29-DBAD-3797-029E8F8DE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826000"/>
          </a:xfrm>
        </p:spPr>
        <p:txBody>
          <a:bodyPr rtlCol="0">
            <a:normAutofit fontScale="92500" lnSpcReduction="20000"/>
          </a:bodyPr>
          <a:lstStyle/>
          <a:p>
            <a:pPr lvl="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Globalization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Internet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Advocacy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Health policy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Nursing and Health Promotion/Health Education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Expanding role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Emerging Technologies- Artificial Intelligence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BBBD71F4-CD72-5601-F471-03B70E1AC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937" y="321220"/>
            <a:ext cx="7833503" cy="3714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Nursing Empowerment for Wellness Global Advocacy Theory (NEWGATHE)</a:t>
            </a:r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C4D631F9-6A72-725E-B4BB-BBBE731CA1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aphicFrame>
        <p:nvGraphicFramePr>
          <p:cNvPr id="18436" name="Object 3" descr="Nursing Empowerment for Wellness Global Advocacy Theory (Newgathie)&#10;&#10;First column: A box in a concept map that is blue with the heading &quot;Concepts and Principles&quot; and then lists the following concepts and principles:&#10;Wellness; Health Education; Health Disparities; Empowerment; Advocacy; Self-care; Cultural Competency; Cultural Humility; Determinants of Health; Social Jusitce; Political and Social Activism; Shared Governance; Interdisciplinary Work; International Collaborations; Parternships; Global Perspective; Global Commitment.&#10;&#10;Arrows pointing to next column, which has three boxes:&#10;Green Box (top box): Heading: Professional Practice. List: Clinical Excellence; Individuals; Local and Global Community; Restoring Wellness; Promoting Self-care; Health education; Empowerment; Primary Care;&#10;&#10;Pink box (middle box): Heading: Education. List: Health disparities; social justice; political and social activism; shared governance; interdisciplinary; caring curriculum.&#10;&#10;Yellow box (bottom box): Heading: Research. List: Community-based participatory research; Participatory Observation; Healthy environments. &#10;&#10;Next to the three boxes in column two are two arrows pointing to a new box in column 3.&#10;&#10;Column 3 contains a red box with the heading &quot;Contribution to Nursing.&quot; List: New paradigm for global approach; Emphasis on global perspective; dialogue and debate.">
            <a:extLst>
              <a:ext uri="{FF2B5EF4-FFF2-40B4-BE49-F238E27FC236}">
                <a16:creationId xmlns:a16="http://schemas.microsoft.com/office/drawing/2014/main" id="{DC78FBA0-E2DB-6AD9-A9D7-8465CF5D6A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72649"/>
              </p:ext>
            </p:extLst>
          </p:nvPr>
        </p:nvGraphicFramePr>
        <p:xfrm>
          <a:off x="395288" y="692695"/>
          <a:ext cx="8064500" cy="5831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4597400" imgH="3556000" progId="AcroExch.Document.DC">
                  <p:embed/>
                </p:oleObj>
              </mc:Choice>
              <mc:Fallback>
                <p:oleObj name="Acrobat Document" r:id="rId2" imgW="4597400" imgH="3556000" progId="AcroExch.Document.DC">
                  <p:embed/>
                  <p:pic>
                    <p:nvPicPr>
                      <p:cNvPr id="18436" name="Object 3">
                        <a:extLst>
                          <a:ext uri="{FF2B5EF4-FFF2-40B4-BE49-F238E27FC236}">
                            <a16:creationId xmlns:a16="http://schemas.microsoft.com/office/drawing/2014/main" id="{DC78FBA0-E2DB-6AD9-A9D7-8465CF5D6A5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692695"/>
                        <a:ext cx="8064500" cy="58319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F840E246-28CC-D09F-6094-D481BA57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57200"/>
            <a:ext cx="7543800" cy="1316038"/>
          </a:xfrm>
        </p:spPr>
        <p:txBody>
          <a:bodyPr/>
          <a:lstStyle/>
          <a:p>
            <a:pPr algn="ctr" eaLnBrk="1" hangingPunct="1"/>
            <a:r>
              <a:rPr lang="en-US" altLang="en-US" sz="2800" b="1" dirty="0">
                <a:solidFill>
                  <a:srgbClr val="7030A0"/>
                </a:solidFill>
              </a:rPr>
              <a:t>EQUITY IN HEALTH--U.N. SUSTAINABLE DEVELOPMENT GOALS</a:t>
            </a:r>
            <a:br>
              <a:rPr lang="en-US" altLang="en-US" sz="2800" b="1" dirty="0">
                <a:solidFill>
                  <a:srgbClr val="7030A0"/>
                </a:solidFill>
              </a:rPr>
            </a:br>
            <a:r>
              <a:rPr lang="en-US" altLang="en-US" sz="2800" b="1" dirty="0">
                <a:solidFill>
                  <a:srgbClr val="7030A0"/>
                </a:solidFill>
              </a:rPr>
              <a:t>Source: </a:t>
            </a:r>
            <a:r>
              <a:rPr lang="en-US" altLang="en-US" sz="2800" b="1" dirty="0">
                <a:solidFill>
                  <a:srgbClr val="7030A0"/>
                </a:solidFill>
                <a:hlinkClick r:id="rId2"/>
              </a:rPr>
              <a:t>https://sdgs.un.org/goals</a:t>
            </a:r>
            <a:br>
              <a:rPr lang="en-US" altLang="en-US" sz="2800" b="1" dirty="0">
                <a:solidFill>
                  <a:srgbClr val="7030A0"/>
                </a:solidFill>
              </a:rPr>
            </a:br>
            <a:endParaRPr lang="en-US" altLang="en-US" sz="2800" b="1" dirty="0">
              <a:solidFill>
                <a:srgbClr val="7030A0"/>
              </a:solidFill>
            </a:endParaRPr>
          </a:p>
        </p:txBody>
      </p:sp>
      <p:pic>
        <p:nvPicPr>
          <p:cNvPr id="19459" name="Picture 2" descr="Image includes 17 boxes that symbolize the 17 global goals for sustainable development. The boxes are as follows:&#10;1. No poverty&#10;2. No hunger&#10;3. Good health&#10;4. Quality education&#10;5. Gender equality&#10;6. Clean water and sanitation&#10;7. Renewable energy&#10;8. Good jobs and economic growth&#10;9. Innovation and infrastructure&#10;10. Reduced inequalities&#10;11. Sustainable cities and communities&#10;12. Responsible consumption&#10;13. Climate action&#10;14 Life below water&#10;15. Life on land&#10;16. Peace and justice&#10;17. Partnerships for the goals">
            <a:extLst>
              <a:ext uri="{FF2B5EF4-FFF2-40B4-BE49-F238E27FC236}">
                <a16:creationId xmlns:a16="http://schemas.microsoft.com/office/drawing/2014/main" id="{8DF73AD9-3507-924A-CCD5-793E8E7ED71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852613"/>
            <a:ext cx="7543800" cy="4548187"/>
          </a:xfrm>
        </p:spPr>
      </p:pic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EC41DCBB-23FB-B732-B956-055130B6C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solidFill>
                  <a:srgbClr val="00B050"/>
                </a:solidFill>
              </a:rPr>
              <a:t>Public Health and </a:t>
            </a:r>
            <a:br>
              <a:rPr lang="en-US" altLang="en-US" b="1">
                <a:solidFill>
                  <a:srgbClr val="00B050"/>
                </a:solidFill>
              </a:rPr>
            </a:br>
            <a:r>
              <a:rPr lang="en-US" altLang="en-US" b="1">
                <a:solidFill>
                  <a:srgbClr val="00B050"/>
                </a:solidFill>
              </a:rPr>
              <a:t>The NP/DNP Role</a:t>
            </a:r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8D1A0032-3F9B-2FDD-2967-1F1A33F8C6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Closely related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Public health duties in NP and DNP practice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Education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Wellness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Prevention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en-US" sz="3200">
                <a:solidFill>
                  <a:schemeClr val="tx1">
                    <a:lumMod val="75000"/>
                    <a:lumOff val="25000"/>
                  </a:schemeClr>
                </a:solidFill>
              </a:rPr>
              <a:t>Health Promotion</a:t>
            </a:r>
            <a:endParaRPr lang="en-US" alt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11F62657-F5EE-2905-E965-B0E103F19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solidFill>
                  <a:srgbClr val="7030A0"/>
                </a:solidFill>
              </a:rPr>
              <a:t>PREVENTION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B96BE-DBB4-8484-1BFA-D6BEC19F6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3600" b="1" dirty="0">
                <a:solidFill>
                  <a:srgbClr val="FF0000"/>
                </a:solidFill>
              </a:rPr>
              <a:t>U.S. Preventive Task Force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https://www.uspreventiveservicestaskforce.org/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800" b="1" dirty="0">
                <a:solidFill>
                  <a:srgbClr val="FF0000"/>
                </a:solidFill>
              </a:rPr>
              <a:t>Recommendations for Primary Care Practice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https://www.uspreventiveservicestaskforce.org/Page/Name/recommendations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334F6F8B-FB51-5BD4-0EF1-3B67AC4D3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7030A0"/>
                </a:solidFill>
              </a:rPr>
              <a:t>Social Determinants of Health</a:t>
            </a:r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8B306B82-5AB8-6A5D-4380-499AEFB0E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00213"/>
            <a:ext cx="6348413" cy="4341812"/>
          </a:xfrm>
        </p:spPr>
        <p:txBody>
          <a:bodyPr/>
          <a:lstStyle/>
          <a:p>
            <a:r>
              <a:rPr lang="en-US" altLang="en-US" sz="2800">
                <a:hlinkClick r:id="rId2"/>
              </a:rPr>
              <a:t>Social Determinants of Health - Healthy People 2030 | odphp.health.gov</a:t>
            </a:r>
            <a:endParaRPr lang="en-US" altLang="en-US" sz="2800"/>
          </a:p>
          <a:p>
            <a:r>
              <a:rPr lang="en-US" altLang="en-US" sz="2800"/>
              <a:t>Very relevant to the NP and DNP roles</a:t>
            </a:r>
          </a:p>
          <a:p>
            <a:r>
              <a:rPr lang="en-US" altLang="en-US" sz="2800">
                <a:hlinkClick r:id="rId3"/>
              </a:rPr>
              <a:t>Integrating Social Determinants of Health into Nurse Practitioner Education Through a Faculty Enrichment Initiative - PubMed</a:t>
            </a:r>
            <a:endParaRPr lang="en-US" altLang="en-US" sz="2800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DCDAF601-AE57-43E4-086A-6DCB60111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452438"/>
            <a:ext cx="7289800" cy="9953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>
                <a:solidFill>
                  <a:schemeClr val="accent5"/>
                </a:solidFill>
              </a:rPr>
              <a:t>Examples of Applications</a:t>
            </a:r>
          </a:p>
        </p:txBody>
      </p:sp>
      <p:sp>
        <p:nvSpPr>
          <p:cNvPr id="39939" name="Content Placeholder 2">
            <a:extLst>
              <a:ext uri="{FF2B5EF4-FFF2-40B4-BE49-F238E27FC236}">
                <a16:creationId xmlns:a16="http://schemas.microsoft.com/office/drawing/2014/main" id="{F904E94D-1CBA-E66B-6738-0EABD1F09F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213" y="1268413"/>
            <a:ext cx="6711950" cy="4908550"/>
          </a:xfrm>
        </p:spPr>
        <p:txBody>
          <a:bodyPr/>
          <a:lstStyle/>
          <a:p>
            <a:pPr eaLnBrk="1" hangingPunct="1">
              <a:buFont typeface="Wingdings 3" panose="05040102010807070707" pitchFamily="18" charset="2"/>
              <a:buChar char=""/>
              <a:defRPr/>
            </a:pPr>
            <a:r>
              <a:rPr lang="en-US" altLang="en-US" sz="4000" dirty="0">
                <a:solidFill>
                  <a:srgbClr val="7030A0"/>
                </a:solidFill>
              </a:rPr>
              <a:t>Vulnerable Communities in The US</a:t>
            </a:r>
          </a:p>
          <a:p>
            <a:pPr eaLnBrk="1" hangingPunct="1">
              <a:buFont typeface="Wingdings 3" panose="05040102010807070707" pitchFamily="18" charset="2"/>
              <a:buChar char=""/>
              <a:defRPr/>
            </a:pPr>
            <a:r>
              <a:rPr lang="en-US" altLang="en-US" sz="4000" dirty="0">
                <a:solidFill>
                  <a:srgbClr val="7030A0"/>
                </a:solidFill>
              </a:rPr>
              <a:t>International/Global Communities</a:t>
            </a:r>
          </a:p>
          <a:p>
            <a:pPr eaLnBrk="1" hangingPunct="1">
              <a:buFont typeface="Wingdings 3" panose="05040102010807070707" pitchFamily="18" charset="2"/>
              <a:buChar char=""/>
              <a:defRPr/>
            </a:pPr>
            <a:r>
              <a:rPr lang="en-US" altLang="en-US" sz="4000" dirty="0">
                <a:solidFill>
                  <a:srgbClr val="7030A0"/>
                </a:solidFill>
              </a:rPr>
              <a:t>Communities affected by conflict and war</a:t>
            </a:r>
          </a:p>
          <a:p>
            <a:pPr lvl="1" eaLnBrk="1" hangingPunct="1">
              <a:buFont typeface="Wingdings 3" panose="05040102010807070707" pitchFamily="18" charset="2"/>
              <a:buChar char=""/>
              <a:defRPr/>
            </a:pPr>
            <a:r>
              <a:rPr lang="en-US" altLang="en-US" sz="4000" dirty="0">
                <a:solidFill>
                  <a:srgbClr val="00B050"/>
                </a:solidFill>
              </a:rPr>
              <a:t>Need for more RNs, NPs/APRNs/DNPs</a:t>
            </a:r>
          </a:p>
          <a:p>
            <a:pPr marL="0" indent="0" eaLnBrk="1" hangingPunct="1">
              <a:buFont typeface="Wingdings 3" panose="05040102010807070707" pitchFamily="18" charset="2"/>
              <a:buNone/>
              <a:defRPr/>
            </a:pPr>
            <a:endParaRPr lang="en-US" altLang="en-US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5616138A-8FDB-A0C7-B3CF-7A2005B71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</a:rPr>
              <a:t>Case Studies- Applications</a:t>
            </a:r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775FB1A1-1620-1E47-145F-BF610EA70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4313"/>
            <a:ext cx="6348413" cy="4557712"/>
          </a:xfrm>
        </p:spPr>
        <p:txBody>
          <a:bodyPr/>
          <a:lstStyle/>
          <a:p>
            <a:r>
              <a:rPr lang="en-US" altLang="en-US" sz="2400"/>
              <a:t>A Nurse Practitioner (NP) is asked to provide professional services in a zone affected by war. Resources are very scarce and considerations such as safety for the NP and the clients are a priority.</a:t>
            </a:r>
          </a:p>
          <a:p>
            <a:pPr lvl="1"/>
            <a:r>
              <a:rPr lang="en-US" altLang="en-US" sz="2000" b="1"/>
              <a:t>Discussion Questions:</a:t>
            </a:r>
          </a:p>
          <a:p>
            <a:pPr lvl="2"/>
            <a:r>
              <a:rPr lang="en-US" altLang="en-US" sz="1800"/>
              <a:t>How does the role of NPs vary in zones affected by war?</a:t>
            </a:r>
          </a:p>
          <a:p>
            <a:pPr lvl="2"/>
            <a:r>
              <a:rPr lang="en-US" altLang="en-US" sz="1800"/>
              <a:t>How can NEWGATHE be used as a framework for practice in this case?</a:t>
            </a:r>
          </a:p>
          <a:p>
            <a:pPr lvl="2"/>
            <a:r>
              <a:rPr lang="en-US" altLang="en-US" sz="1800"/>
              <a:t>What local and international resources can be used by NPs providing services in regions affected by war?</a:t>
            </a:r>
          </a:p>
          <a:p>
            <a:pPr lvl="1"/>
            <a:endParaRPr lang="en-US" altLang="en-US"/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150A7CCB-0983-69E0-76DF-3EB80E8BA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8210872" cy="13208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</a:rPr>
              <a:t>Case Studies- Applications Continued</a:t>
            </a:r>
          </a:p>
        </p:txBody>
      </p:sp>
      <p:sp>
        <p:nvSpPr>
          <p:cNvPr id="25603" name="Content Placeholder 2">
            <a:extLst>
              <a:ext uri="{FF2B5EF4-FFF2-40B4-BE49-F238E27FC236}">
                <a16:creationId xmlns:a16="http://schemas.microsoft.com/office/drawing/2014/main" id="{54137B8F-1126-3204-9F97-4C53727B8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2875"/>
            <a:ext cx="6348413" cy="4629150"/>
          </a:xfrm>
        </p:spPr>
        <p:txBody>
          <a:bodyPr/>
          <a:lstStyle/>
          <a:p>
            <a:r>
              <a:rPr lang="en-US" altLang="en-US" sz="2400"/>
              <a:t>A Doctor of Nursing Practice (DNP) working with a global health care organization is asked to design a health promotion program for a vulnerable community in a zone affected by war.</a:t>
            </a:r>
          </a:p>
          <a:p>
            <a:pPr lvl="1"/>
            <a:r>
              <a:rPr lang="en-US" altLang="en-US" sz="2000" b="1"/>
              <a:t>Discussion Questions:</a:t>
            </a:r>
          </a:p>
          <a:p>
            <a:pPr lvl="2"/>
            <a:r>
              <a:rPr lang="en-US" altLang="en-US" sz="1800"/>
              <a:t>How can NEWGATHE be used as a framework for the design of a health promotion program in this case? </a:t>
            </a:r>
          </a:p>
          <a:p>
            <a:pPr lvl="2"/>
            <a:r>
              <a:rPr lang="en-US" altLang="en-US" sz="1800"/>
              <a:t>What policy considerations need to be taken into account by the DNP professional in this case?</a:t>
            </a:r>
          </a:p>
          <a:p>
            <a:pPr lvl="2"/>
            <a:r>
              <a:rPr lang="en-US" altLang="en-US" sz="1800"/>
              <a:t>How can the DNP maximize the effectiveness of the limited resources in this case?</a:t>
            </a:r>
          </a:p>
          <a:p>
            <a:pPr lvl="2"/>
            <a:endParaRPr lang="en-US" altLang="en-US" sz="1800"/>
          </a:p>
          <a:p>
            <a:pPr lvl="1"/>
            <a:endParaRPr lang="en-US" altLang="en-US"/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CE615-F6FE-F2FC-F419-89390852B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320800"/>
            <a:ext cx="6348413" cy="13208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No title</a:t>
            </a:r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9B13F508-980F-24B5-4065-B3D5265FFD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903913"/>
          </a:xfrm>
        </p:spPr>
        <p:txBody>
          <a:bodyPr/>
          <a:lstStyle/>
          <a:p>
            <a:pPr eaLnBrk="1" hangingPunct="1"/>
            <a:endParaRPr lang="en-US" altLang="en-US"/>
          </a:p>
          <a:p>
            <a:pPr eaLnBrk="1" hangingPunct="1"/>
            <a:r>
              <a:rPr lang="en-US" altLang="en-US" sz="3200"/>
              <a:t>This presentation discusses a proposed new nursing theory “NEWGATHE-</a:t>
            </a:r>
            <a:r>
              <a:rPr lang="en-US" altLang="en-US" sz="3200" b="1">
                <a:solidFill>
                  <a:srgbClr val="FF0000"/>
                </a:solidFill>
              </a:rPr>
              <a:t>N</a:t>
            </a:r>
            <a:r>
              <a:rPr lang="en-US" altLang="en-US" sz="3200"/>
              <a:t>ursing </a:t>
            </a:r>
            <a:r>
              <a:rPr lang="en-US" altLang="en-US" sz="3200" b="1">
                <a:solidFill>
                  <a:srgbClr val="FF0000"/>
                </a:solidFill>
              </a:rPr>
              <a:t>E</a:t>
            </a:r>
            <a:r>
              <a:rPr lang="en-US" altLang="en-US" sz="3200"/>
              <a:t>mpowerment for </a:t>
            </a:r>
            <a:r>
              <a:rPr lang="en-US" altLang="en-US" sz="3200" b="1">
                <a:solidFill>
                  <a:srgbClr val="FF0000"/>
                </a:solidFill>
              </a:rPr>
              <a:t>W</a:t>
            </a:r>
            <a:r>
              <a:rPr lang="en-US" altLang="en-US" sz="3200"/>
              <a:t>ellness </a:t>
            </a:r>
            <a:r>
              <a:rPr lang="en-US" altLang="en-US" sz="3200" b="1">
                <a:solidFill>
                  <a:srgbClr val="FF0000"/>
                </a:solidFill>
              </a:rPr>
              <a:t>G</a:t>
            </a:r>
            <a:r>
              <a:rPr lang="en-US" altLang="en-US" sz="3200"/>
              <a:t>lobal </a:t>
            </a:r>
            <a:r>
              <a:rPr lang="en-US" altLang="en-US" sz="3200" b="1">
                <a:solidFill>
                  <a:srgbClr val="FF0000"/>
                </a:solidFill>
              </a:rPr>
              <a:t>A</a:t>
            </a:r>
            <a:r>
              <a:rPr lang="en-US" altLang="en-US" sz="3200"/>
              <a:t>dvocacy </a:t>
            </a:r>
            <a:r>
              <a:rPr lang="en-US" altLang="en-US" sz="3200" b="1">
                <a:solidFill>
                  <a:srgbClr val="FF0000"/>
                </a:solidFill>
              </a:rPr>
              <a:t>The</a:t>
            </a:r>
            <a:r>
              <a:rPr lang="en-US" altLang="en-US" sz="3200"/>
              <a:t>ory” </a:t>
            </a:r>
          </a:p>
          <a:p>
            <a:pPr eaLnBrk="1" hangingPunct="1"/>
            <a:r>
              <a:rPr lang="en-US" altLang="en-US" sz="3200"/>
              <a:t>How this theory responds to gaps in addressing global issues by incorporating concepts such as advocacy, empowerment, equity in health, and wellness as core elements in nursing practice </a:t>
            </a: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7AB4A0F3-39BC-7D38-1015-72707E398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353" y="476672"/>
            <a:ext cx="8748464" cy="13208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</a:rPr>
              <a:t>Case Studies- Applications Continued…</a:t>
            </a:r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36EFC9CD-E035-DFD8-4E71-2A804D3A2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2875"/>
            <a:ext cx="6348413" cy="4629150"/>
          </a:xfrm>
        </p:spPr>
        <p:txBody>
          <a:bodyPr/>
          <a:lstStyle/>
          <a:p>
            <a:r>
              <a:rPr lang="en-US" altLang="en-US" sz="2800"/>
              <a:t>A Nurse Practitioner is working with a vulnerable population in a rural area of  The US. </a:t>
            </a:r>
          </a:p>
          <a:p>
            <a:pPr lvl="1"/>
            <a:r>
              <a:rPr lang="en-US" altLang="en-US" sz="2400" b="1"/>
              <a:t>Discussion Questions:</a:t>
            </a:r>
          </a:p>
          <a:p>
            <a:pPr lvl="2"/>
            <a:r>
              <a:rPr lang="en-US" altLang="en-US" sz="2000"/>
              <a:t>How can NEWGATHE be used as a framework for the services provided by the NP in this case? </a:t>
            </a:r>
          </a:p>
          <a:p>
            <a:pPr lvl="2"/>
            <a:r>
              <a:rPr lang="en-US" altLang="en-US" sz="2000"/>
              <a:t>What Social Determinants of Health should be taken into consideration in this case?</a:t>
            </a:r>
          </a:p>
          <a:p>
            <a:pPr lvl="2"/>
            <a:r>
              <a:rPr lang="en-US" altLang="en-US" sz="2000"/>
              <a:t>How can the concepts of advocacy, cultural humility, and interdisciplinary/cross-disciplinary work be applied in this case? </a:t>
            </a:r>
          </a:p>
          <a:p>
            <a:pPr lvl="2"/>
            <a:endParaRPr lang="en-US" altLang="en-US" sz="2000"/>
          </a:p>
          <a:p>
            <a:pPr lvl="1"/>
            <a:endParaRPr lang="en-US" altLang="en-US"/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512745EF-A399-C160-7E66-91E5F3A2C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Acknowledgements</a:t>
            </a:r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F6604F7C-27AA-71E4-1BF1-D6BB44D79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2875"/>
            <a:ext cx="6348413" cy="4835525"/>
          </a:xfrm>
        </p:spPr>
        <p:txBody>
          <a:bodyPr/>
          <a:lstStyle/>
          <a:p>
            <a:pPr eaLnBrk="1" hangingPunct="1"/>
            <a:r>
              <a:rPr lang="en-US" altLang="en-US" sz="3600">
                <a:solidFill>
                  <a:srgbClr val="FF0000"/>
                </a:solidFill>
              </a:rPr>
              <a:t>Special gratitude to</a:t>
            </a:r>
          </a:p>
          <a:p>
            <a:pPr lvl="1" eaLnBrk="1" hangingPunct="1"/>
            <a:r>
              <a:rPr lang="en-US" altLang="en-US" sz="3600"/>
              <a:t>National University- OER Grant</a:t>
            </a:r>
          </a:p>
          <a:p>
            <a:pPr lvl="1" eaLnBrk="1" hangingPunct="1"/>
            <a:r>
              <a:rPr lang="en-US" altLang="en-US" sz="3600"/>
              <a:t>Dr. Keitha Mountcastle- Project Chair</a:t>
            </a:r>
          </a:p>
          <a:p>
            <a:pPr lvl="1" eaLnBrk="1" hangingPunct="1"/>
            <a:r>
              <a:rPr lang="en-US" altLang="en-US" sz="3600"/>
              <a:t>California State University, Fresno- My graduate NP Training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02260D24-73B9-73C6-992B-438FF8F96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solidFill>
                  <a:schemeClr val="bg1"/>
                </a:solidFill>
              </a:rPr>
              <a:t>No title 2</a:t>
            </a:r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49792B41-2F80-62D5-AF73-C023556F1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6338" y="1123950"/>
            <a:ext cx="6799262" cy="481171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presentation also includes an analysis of the role of Nurse Practitioners (NPs) and Doctor of Nursing Practice (DNP) professionals in the NEWGATHE  theory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Inter-professional and Inter/Cross-disciplinary approach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E25D4-84A5-54DC-E4BD-3A735EB39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1525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rgbClr val="00B050"/>
                </a:solidFill>
              </a:rPr>
              <a:t>ROLE OF NURSE PRACTITIONERS</a:t>
            </a:r>
            <a:br>
              <a:rPr lang="en-US" b="1" dirty="0">
                <a:solidFill>
                  <a:srgbClr val="00B050"/>
                </a:solidFill>
              </a:rPr>
            </a:b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3053F-32A3-35B5-9566-6137DAD68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325" y="1052513"/>
            <a:ext cx="7864475" cy="561657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*International Council of Nurses-- </a:t>
            </a:r>
            <a:r>
              <a:rPr lang="en-US" sz="2800" dirty="0">
                <a:hlinkClick r:id="rId2"/>
              </a:rPr>
              <a:t>International Council of Nurses (ICN) | ICN - International Council of Nurses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* The American Association of Nurse Practitioners-- </a:t>
            </a:r>
            <a:r>
              <a:rPr lang="en-US" sz="2800" dirty="0">
                <a:hlinkClick r:id="rId3"/>
              </a:rPr>
              <a:t>AANP | The American Association of Nurse Practitioners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* American Nurses Credentialing Center-- </a:t>
            </a:r>
            <a:r>
              <a:rPr lang="en-US" sz="2800" dirty="0">
                <a:hlinkClick r:id="rId4"/>
              </a:rPr>
              <a:t>American Nurses Credentialing Center (ANCC) | ANA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 American Nurses Association- </a:t>
            </a:r>
            <a:r>
              <a:rPr lang="en-US" sz="2800" dirty="0">
                <a:hlinkClick r:id="rId5"/>
              </a:rPr>
              <a:t>Join the American Nurses Association | ANA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National League for Nursing-- </a:t>
            </a:r>
            <a:r>
              <a:rPr lang="en-US" sz="2800" dirty="0">
                <a:hlinkClick r:id="rId6"/>
              </a:rPr>
              <a:t>NLN Home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852F3609-5AF7-51DD-7717-08FCF0FD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1047750"/>
          </a:xfrm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B050"/>
                </a:solidFill>
              </a:rPr>
              <a:t>U.S. NP Practice Authority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9C626-DDCA-132A-61C6-09D7058BD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325" y="1700213"/>
            <a:ext cx="7521575" cy="4392612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Growing independence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Growing demand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Specialty and sub-specialty practice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4400" b="1" dirty="0"/>
              <a:t>American Association of Colleges of Nursing-</a:t>
            </a:r>
            <a:r>
              <a:rPr lang="en-US" sz="4400" dirty="0"/>
              <a:t>- </a:t>
            </a:r>
            <a:r>
              <a:rPr lang="en-US" sz="4400" dirty="0">
                <a:hlinkClick r:id="rId2"/>
              </a:rPr>
              <a:t>AACN: American Association of Colleges of Nursing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en-US" sz="4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763841C7-C051-A7BA-E575-08455A350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1408113"/>
          </a:xfrm>
        </p:spPr>
        <p:txBody>
          <a:bodyPr/>
          <a:lstStyle/>
          <a:p>
            <a:pPr eaLnBrk="1" hangingPunct="1"/>
            <a:r>
              <a:rPr lang="en-US" altLang="en-US" b="1" dirty="0">
                <a:solidFill>
                  <a:srgbClr val="7030A0"/>
                </a:solidFill>
              </a:rPr>
              <a:t>NURSE PRACTITIONERS AT THE INTERNATIONAL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764C5-9C5F-F6D6-90F9-10777398B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088" y="1916113"/>
            <a:ext cx="7345362" cy="4321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International Council of Nurses’ (ICN) International Nurse Practitioner/Advanced Practice Nursing Network (INP/APNN) -- </a:t>
            </a:r>
            <a:r>
              <a:rPr lang="en-US" sz="2800" dirty="0">
                <a:hlinkClick r:id="rId2"/>
              </a:rPr>
              <a:t>NP/APN Network | ICN - International Council of Nurses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Education, practice, research, health policy, communications, and fundraising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initiatives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Global Education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>
            <a:extLst>
              <a:ext uri="{FF2B5EF4-FFF2-40B4-BE49-F238E27FC236}">
                <a16:creationId xmlns:a16="http://schemas.microsoft.com/office/drawing/2014/main" id="{0C2BB8C5-B9A4-AFC4-48F0-B68C3010EB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0300" y="2636838"/>
            <a:ext cx="5827713" cy="1871662"/>
          </a:xfrm>
        </p:spPr>
        <p:txBody>
          <a:bodyPr/>
          <a:lstStyle/>
          <a:p>
            <a:pPr algn="ctr"/>
            <a:br>
              <a:rPr lang="en-US" altLang="en-US" dirty="0">
                <a:solidFill>
                  <a:srgbClr val="FF0000"/>
                </a:solidFill>
              </a:rPr>
            </a:br>
            <a:br>
              <a:rPr lang="en-US" altLang="en-US" dirty="0">
                <a:solidFill>
                  <a:srgbClr val="FF0000"/>
                </a:solidFill>
              </a:rPr>
            </a:br>
            <a:r>
              <a:rPr lang="en-US" altLang="en-US" dirty="0">
                <a:solidFill>
                  <a:srgbClr val="FF0000"/>
                </a:solidFill>
              </a:rPr>
              <a:t>DNP</a:t>
            </a:r>
            <a:br>
              <a:rPr lang="en-US" altLang="en-US" dirty="0">
                <a:solidFill>
                  <a:srgbClr val="FF0000"/>
                </a:solidFill>
              </a:rPr>
            </a:br>
            <a:br>
              <a:rPr lang="en-US" altLang="en-US" dirty="0">
                <a:solidFill>
                  <a:srgbClr val="7030A0"/>
                </a:solidFill>
              </a:rPr>
            </a:br>
            <a:r>
              <a:rPr lang="en-US" altLang="en-US" dirty="0">
                <a:solidFill>
                  <a:srgbClr val="7030A0"/>
                </a:solidFill>
              </a:rPr>
              <a:t>Doctor of Nursing Practice</a:t>
            </a:r>
            <a:endParaRPr lang="en-US" alt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319A953-C2AD-6B94-9537-D78E2BC7A4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4051300"/>
            <a:ext cx="5827713" cy="1096963"/>
          </a:xfrm>
        </p:spPr>
        <p:txBody>
          <a:bodyPr/>
          <a:lstStyle/>
          <a:p>
            <a:pPr>
              <a:buFont typeface="Wingdings 3" panose="05040102010807070707" pitchFamily="18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59D6D8AC-56CC-EC54-A0F6-840FED4CA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bg1"/>
                </a:solidFill>
              </a:rPr>
              <a:t>No title 3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9B08B8EE-13C0-4028-42AE-2BA9A4E737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84313"/>
            <a:ext cx="7764463" cy="4764087"/>
          </a:xfrm>
        </p:spPr>
        <p:txBody>
          <a:bodyPr/>
          <a:lstStyle/>
          <a:p>
            <a:r>
              <a:rPr lang="en-US" altLang="en-US" sz="3600" b="1"/>
              <a:t>American Association of Colleges of Nursing (AACN)– </a:t>
            </a:r>
          </a:p>
          <a:p>
            <a:pPr lvl="1"/>
            <a:r>
              <a:rPr lang="en-US" altLang="en-US" sz="3200"/>
              <a:t>What is the Doctor of Nursing Practice (DNP) and Fact Sheet-DNP- </a:t>
            </a:r>
            <a:r>
              <a:rPr lang="en-US" altLang="en-US" sz="3600">
                <a:hlinkClick r:id="rId2"/>
              </a:rPr>
              <a:t>AACN Fact Sheet - DNP</a:t>
            </a:r>
            <a:endParaRPr lang="en-US" altLang="en-US" sz="3200" b="1"/>
          </a:p>
          <a:p>
            <a:pPr lvl="1"/>
            <a:r>
              <a:rPr lang="en-US" altLang="en-US" sz="3200"/>
              <a:t>Report on Doctor of Nursing Practice Education-</a:t>
            </a:r>
            <a:r>
              <a:rPr lang="en-US" altLang="en-US" sz="3200" b="1"/>
              <a:t>- </a:t>
            </a:r>
            <a:r>
              <a:rPr lang="en-US" altLang="en-US" sz="2400">
                <a:hlinkClick r:id="rId3"/>
              </a:rPr>
              <a:t>AACN Issues New Report on Doctor of Nursing Practice Education</a:t>
            </a:r>
            <a:endParaRPr lang="en-US" altLang="en-US" sz="2400"/>
          </a:p>
          <a:p>
            <a:pPr lvl="1"/>
            <a:endParaRPr lang="en-US" altLang="en-US" sz="2400"/>
          </a:p>
          <a:p>
            <a:endParaRPr lang="en-US" altLang="en-US" sz="2000"/>
          </a:p>
          <a:p>
            <a:endParaRPr lang="en-US" altLang="en-US" sz="2000"/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F65F5CB-8839-38BA-B7E9-83EFA2572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711" y="1223582"/>
            <a:ext cx="8229600" cy="5472113"/>
          </a:xfrm>
        </p:spPr>
        <p:txBody>
          <a:bodyPr rtlCol="0">
            <a:normAutofit fontScale="25000" lnSpcReduction="20000"/>
          </a:bodyPr>
          <a:lstStyle/>
          <a:p>
            <a:pPr marL="685800" marR="0" lvl="0" indent="-6858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1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a new theoretical model for the integration of the health promotion and nursing in zones affected by conflict and war. </a:t>
            </a:r>
          </a:p>
          <a:p>
            <a:pPr marL="685800" marR="0" lvl="0" indent="-6858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1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Nursing theories &amp; Health Promotion theories have guided our professional practice.</a:t>
            </a:r>
          </a:p>
          <a:p>
            <a:pPr marL="685800" marR="0" lvl="0" indent="-6858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1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Their seminal work has served as the basis for our understanding of our profession.</a:t>
            </a:r>
            <a:endParaRPr kumimoji="0" 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62C08D-4AAE-43E4-8E4C-3AE6FEA19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912" y="188640"/>
            <a:ext cx="8496176" cy="1320800"/>
          </a:xfrm>
        </p:spPr>
        <p:txBody>
          <a:bodyPr/>
          <a:lstStyle/>
          <a:p>
            <a:pPr lvl="0" eaLnBrk="1" fontAlgn="auto" hangingPunct="1">
              <a:spcBef>
                <a:spcPts val="100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0000"/>
                </a:solidFill>
              </a:rPr>
              <a:t>The "Nursing Empowerment for Wellness Global Advocacy Theory-NEWGATHE” </a:t>
            </a:r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1281</TotalTime>
  <Words>921</Words>
  <Application>Microsoft Office PowerPoint</Application>
  <PresentationFormat>On-screen Show (4:3)</PresentationFormat>
  <Paragraphs>98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Impact</vt:lpstr>
      <vt:lpstr>Trebuchet MS</vt:lpstr>
      <vt:lpstr>Wingdings 3</vt:lpstr>
      <vt:lpstr>Facet</vt:lpstr>
      <vt:lpstr>Acrobat Document</vt:lpstr>
      <vt:lpstr> NEWGATHE: A NEW NURSING THEORY OPEN EDUCATIONAL RESOURCE (OER) </vt:lpstr>
      <vt:lpstr>No title</vt:lpstr>
      <vt:lpstr>No title 2</vt:lpstr>
      <vt:lpstr>ROLE OF NURSE PRACTITIONERS </vt:lpstr>
      <vt:lpstr>U.S. NP Practice Authority</vt:lpstr>
      <vt:lpstr>NURSE PRACTITIONERS AT THE INTERNATIONAL LEVEL</vt:lpstr>
      <vt:lpstr>  DNP  Doctor of Nursing Practice</vt:lpstr>
      <vt:lpstr>No title 3</vt:lpstr>
      <vt:lpstr>The "Nursing Empowerment for Wellness Global Advocacy Theory-NEWGATHE” </vt:lpstr>
      <vt:lpstr>No title 4</vt:lpstr>
      <vt:lpstr>Concepts</vt:lpstr>
      <vt:lpstr>Nursing Empowerment for Wellness Global Advocacy Theory (NEWGATHE)</vt:lpstr>
      <vt:lpstr>EQUITY IN HEALTH--U.N. SUSTAINABLE DEVELOPMENT GOALS Source: https://sdgs.un.org/goals </vt:lpstr>
      <vt:lpstr>Public Health and  The NP/DNP Role</vt:lpstr>
      <vt:lpstr>PREVENTION</vt:lpstr>
      <vt:lpstr>Social Determinants of Health</vt:lpstr>
      <vt:lpstr>Examples of Applications</vt:lpstr>
      <vt:lpstr>Case Studies- Applications</vt:lpstr>
      <vt:lpstr>Case Studies- Applications Continued</vt:lpstr>
      <vt:lpstr>Case Studies- Applications Continued…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DOS MARES</dc:title>
  <dc:subject>RFLEXION</dc:subject>
  <dc:creator>UN AMIGO</dc:creator>
  <cp:lastModifiedBy>Hannah White</cp:lastModifiedBy>
  <cp:revision>270</cp:revision>
  <cp:lastPrinted>2020-02-07T01:00:43Z</cp:lastPrinted>
  <dcterms:created xsi:type="dcterms:W3CDTF">2006-07-12T19:18:38Z</dcterms:created>
  <dcterms:modified xsi:type="dcterms:W3CDTF">2026-03-03T17:54:18Z</dcterms:modified>
  <cp:category>BUENOS DIAS !!!</cp:category>
</cp:coreProperties>
</file>